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60" r:id="rId4"/>
    <p:sldId id="264" r:id="rId5"/>
    <p:sldId id="265" r:id="rId6"/>
    <p:sldId id="266" r:id="rId7"/>
    <p:sldId id="267" r:id="rId8"/>
    <p:sldId id="262" r:id="rId9"/>
    <p:sldId id="26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71506-7CF6-4243-89B3-1B43D13CE4F2}" type="doc">
      <dgm:prSet loTypeId="urn:microsoft.com/office/officeart/2005/8/layout/pyramid2" loCatId="pyramid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A5ECA8D-350C-4739-85D4-C7E9A2D85190}">
      <dgm:prSet phldrT="[Text]"/>
      <dgm:spPr/>
      <dgm:t>
        <a:bodyPr/>
        <a:lstStyle/>
        <a:p>
          <a:r>
            <a:rPr lang="sr-Latn-RS" dirty="0"/>
            <a:t>Donošenje odluka</a:t>
          </a:r>
          <a:endParaRPr lang="en-US" dirty="0"/>
        </a:p>
      </dgm:t>
    </dgm:pt>
    <dgm:pt modelId="{E7E498EC-878E-48C1-B530-F84913EAD2C1}" type="parTrans" cxnId="{232DDE57-4997-4E9D-98AE-AF0E5BCBACDA}">
      <dgm:prSet/>
      <dgm:spPr/>
      <dgm:t>
        <a:bodyPr/>
        <a:lstStyle/>
        <a:p>
          <a:endParaRPr lang="en-US"/>
        </a:p>
      </dgm:t>
    </dgm:pt>
    <dgm:pt modelId="{C8F2E227-AFF8-4D86-AEE0-30C9F284BC7C}" type="sibTrans" cxnId="{232DDE57-4997-4E9D-98AE-AF0E5BCBACDA}">
      <dgm:prSet/>
      <dgm:spPr/>
      <dgm:t>
        <a:bodyPr/>
        <a:lstStyle/>
        <a:p>
          <a:endParaRPr lang="en-US"/>
        </a:p>
      </dgm:t>
    </dgm:pt>
    <dgm:pt modelId="{2629BAEA-4318-446F-A279-C3A463D2F8A2}">
      <dgm:prSet phldrT="[Text]"/>
      <dgm:spPr/>
      <dgm:t>
        <a:bodyPr/>
        <a:lstStyle/>
        <a:p>
          <a:r>
            <a:rPr lang="sr-Latn-RS" dirty="0"/>
            <a:t>Obrada podataka</a:t>
          </a:r>
          <a:endParaRPr lang="en-US" dirty="0"/>
        </a:p>
      </dgm:t>
    </dgm:pt>
    <dgm:pt modelId="{972BD65C-A975-4B53-864E-76F6404365C9}" type="parTrans" cxnId="{AC30A038-A422-4A01-BDF5-20124534039C}">
      <dgm:prSet/>
      <dgm:spPr/>
      <dgm:t>
        <a:bodyPr/>
        <a:lstStyle/>
        <a:p>
          <a:endParaRPr lang="en-US"/>
        </a:p>
      </dgm:t>
    </dgm:pt>
    <dgm:pt modelId="{B8B710DB-487E-459A-A38B-9AE6CAE85176}" type="sibTrans" cxnId="{AC30A038-A422-4A01-BDF5-20124534039C}">
      <dgm:prSet/>
      <dgm:spPr/>
      <dgm:t>
        <a:bodyPr/>
        <a:lstStyle/>
        <a:p>
          <a:endParaRPr lang="en-US"/>
        </a:p>
      </dgm:t>
    </dgm:pt>
    <dgm:pt modelId="{FD0C31CC-345E-48FB-9E8A-387CE8E9CE3A}">
      <dgm:prSet phldrT="[Text]"/>
      <dgm:spPr/>
      <dgm:t>
        <a:bodyPr/>
        <a:lstStyle/>
        <a:p>
          <a:r>
            <a:rPr lang="sr-Latn-RS" dirty="0"/>
            <a:t>Analiza podataka</a:t>
          </a:r>
          <a:endParaRPr lang="en-US" dirty="0"/>
        </a:p>
      </dgm:t>
    </dgm:pt>
    <dgm:pt modelId="{90621AB8-0344-4818-89BC-377B137FD048}" type="parTrans" cxnId="{9F561A87-35CD-4298-A07C-FFE656A94DED}">
      <dgm:prSet/>
      <dgm:spPr/>
      <dgm:t>
        <a:bodyPr/>
        <a:lstStyle/>
        <a:p>
          <a:endParaRPr lang="en-US"/>
        </a:p>
      </dgm:t>
    </dgm:pt>
    <dgm:pt modelId="{A5DC7C06-00E6-401F-AFF9-51114553B829}" type="sibTrans" cxnId="{9F561A87-35CD-4298-A07C-FFE656A94DED}">
      <dgm:prSet/>
      <dgm:spPr/>
      <dgm:t>
        <a:bodyPr/>
        <a:lstStyle/>
        <a:p>
          <a:endParaRPr lang="en-US"/>
        </a:p>
      </dgm:t>
    </dgm:pt>
    <dgm:pt modelId="{8B082987-7D29-40C6-A920-46753C3E42B4}">
      <dgm:prSet phldrT="[Text]"/>
      <dgm:spPr/>
      <dgm:t>
        <a:bodyPr/>
        <a:lstStyle/>
        <a:p>
          <a:r>
            <a:rPr lang="sr-Latn-RS" dirty="0"/>
            <a:t>Prikupljanje podataka</a:t>
          </a:r>
          <a:endParaRPr lang="en-US" dirty="0"/>
        </a:p>
      </dgm:t>
    </dgm:pt>
    <dgm:pt modelId="{CD86E92E-5CF2-4CF2-845F-0B82DC270116}" type="parTrans" cxnId="{22D6E449-11A2-414C-8527-8A117E232AEF}">
      <dgm:prSet/>
      <dgm:spPr/>
      <dgm:t>
        <a:bodyPr/>
        <a:lstStyle/>
        <a:p>
          <a:endParaRPr lang="en-US"/>
        </a:p>
      </dgm:t>
    </dgm:pt>
    <dgm:pt modelId="{AC37B938-3DDA-40D2-A862-617F3AE190F0}" type="sibTrans" cxnId="{22D6E449-11A2-414C-8527-8A117E232AEF}">
      <dgm:prSet/>
      <dgm:spPr/>
      <dgm:t>
        <a:bodyPr/>
        <a:lstStyle/>
        <a:p>
          <a:endParaRPr lang="en-US"/>
        </a:p>
      </dgm:t>
    </dgm:pt>
    <dgm:pt modelId="{E05B361C-D0F5-4A3F-AAED-F618A3356C1F}" type="pres">
      <dgm:prSet presAssocID="{D9571506-7CF6-4243-89B3-1B43D13CE4F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7927CD9-64A6-406F-99E9-FD1B37D91F01}" type="pres">
      <dgm:prSet presAssocID="{D9571506-7CF6-4243-89B3-1B43D13CE4F2}" presName="pyramid" presStyleLbl="node1" presStyleIdx="0" presStyleCnt="1"/>
      <dgm:spPr/>
    </dgm:pt>
    <dgm:pt modelId="{7A3883C8-8A47-4DEF-8906-3E5EF65946A5}" type="pres">
      <dgm:prSet presAssocID="{D9571506-7CF6-4243-89B3-1B43D13CE4F2}" presName="theList" presStyleCnt="0"/>
      <dgm:spPr/>
    </dgm:pt>
    <dgm:pt modelId="{8B70F689-FD5D-49BC-874E-50650CBDCFBD}" type="pres">
      <dgm:prSet presAssocID="{CA5ECA8D-350C-4739-85D4-C7E9A2D85190}" presName="aNode" presStyleLbl="fgAcc1" presStyleIdx="0" presStyleCnt="4" custLinFactY="-20362" custLinFactNeighborX="-23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8E879D-B4A1-4BDE-887C-D98EFC4F1141}" type="pres">
      <dgm:prSet presAssocID="{CA5ECA8D-350C-4739-85D4-C7E9A2D85190}" presName="aSpace" presStyleCnt="0"/>
      <dgm:spPr/>
    </dgm:pt>
    <dgm:pt modelId="{57F41BFA-4CE9-4B88-9737-2D6A1E45F841}" type="pres">
      <dgm:prSet presAssocID="{2629BAEA-4318-446F-A279-C3A463D2F8A2}" presName="aNode" presStyleLbl="fgAcc1" presStyleIdx="1" presStyleCnt="4" custLinFactNeighborX="-479" custLinFactNeighborY="-84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1C0B1-88A5-4AA1-97D6-4A2E93592184}" type="pres">
      <dgm:prSet presAssocID="{2629BAEA-4318-446F-A279-C3A463D2F8A2}" presName="aSpace" presStyleCnt="0"/>
      <dgm:spPr/>
    </dgm:pt>
    <dgm:pt modelId="{36750AC6-0098-4659-B349-21890FC9A7FD}" type="pres">
      <dgm:prSet presAssocID="{FD0C31CC-345E-48FB-9E8A-387CE8E9CE3A}" presName="aNode" presStyleLbl="fgAcc1" presStyleIdx="2" presStyleCnt="4" custLinFactNeighborY="84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A5672-DC49-4D2B-B285-6F346AC7A011}" type="pres">
      <dgm:prSet presAssocID="{FD0C31CC-345E-48FB-9E8A-387CE8E9CE3A}" presName="aSpace" presStyleCnt="0"/>
      <dgm:spPr/>
    </dgm:pt>
    <dgm:pt modelId="{75DB0F1C-E84F-4D57-BE45-AEFF7B08A42B}" type="pres">
      <dgm:prSet presAssocID="{8B082987-7D29-40C6-A920-46753C3E42B4}" presName="aNode" presStyleLbl="fgAcc1" presStyleIdx="3" presStyleCnt="4" custLinFactY="16789" custLinFactNeighborX="-7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EC246-7DCC-4CB7-A5C1-3E655FD1DABF}" type="pres">
      <dgm:prSet presAssocID="{8B082987-7D29-40C6-A920-46753C3E42B4}" presName="aSpace" presStyleCnt="0"/>
      <dgm:spPr/>
    </dgm:pt>
  </dgm:ptLst>
  <dgm:cxnLst>
    <dgm:cxn modelId="{AC30A038-A422-4A01-BDF5-20124534039C}" srcId="{D9571506-7CF6-4243-89B3-1B43D13CE4F2}" destId="{2629BAEA-4318-446F-A279-C3A463D2F8A2}" srcOrd="1" destOrd="0" parTransId="{972BD65C-A975-4B53-864E-76F6404365C9}" sibTransId="{B8B710DB-487E-459A-A38B-9AE6CAE85176}"/>
    <dgm:cxn modelId="{708AC237-858F-4AB8-ADF4-8A1579DC319B}" type="presOf" srcId="{FD0C31CC-345E-48FB-9E8A-387CE8E9CE3A}" destId="{36750AC6-0098-4659-B349-21890FC9A7FD}" srcOrd="0" destOrd="0" presId="urn:microsoft.com/office/officeart/2005/8/layout/pyramid2"/>
    <dgm:cxn modelId="{667E8934-BF58-410E-92DB-68E9DE4A1BA4}" type="presOf" srcId="{CA5ECA8D-350C-4739-85D4-C7E9A2D85190}" destId="{8B70F689-FD5D-49BC-874E-50650CBDCFBD}" srcOrd="0" destOrd="0" presId="urn:microsoft.com/office/officeart/2005/8/layout/pyramid2"/>
    <dgm:cxn modelId="{A4C851E3-A062-452C-B344-6D0DCD108A94}" type="presOf" srcId="{8B082987-7D29-40C6-A920-46753C3E42B4}" destId="{75DB0F1C-E84F-4D57-BE45-AEFF7B08A42B}" srcOrd="0" destOrd="0" presId="urn:microsoft.com/office/officeart/2005/8/layout/pyramid2"/>
    <dgm:cxn modelId="{232DDE57-4997-4E9D-98AE-AF0E5BCBACDA}" srcId="{D9571506-7CF6-4243-89B3-1B43D13CE4F2}" destId="{CA5ECA8D-350C-4739-85D4-C7E9A2D85190}" srcOrd="0" destOrd="0" parTransId="{E7E498EC-878E-48C1-B530-F84913EAD2C1}" sibTransId="{C8F2E227-AFF8-4D86-AEE0-30C9F284BC7C}"/>
    <dgm:cxn modelId="{9F561A87-35CD-4298-A07C-FFE656A94DED}" srcId="{D9571506-7CF6-4243-89B3-1B43D13CE4F2}" destId="{FD0C31CC-345E-48FB-9E8A-387CE8E9CE3A}" srcOrd="2" destOrd="0" parTransId="{90621AB8-0344-4818-89BC-377B137FD048}" sibTransId="{A5DC7C06-00E6-401F-AFF9-51114553B829}"/>
    <dgm:cxn modelId="{22D6E449-11A2-414C-8527-8A117E232AEF}" srcId="{D9571506-7CF6-4243-89B3-1B43D13CE4F2}" destId="{8B082987-7D29-40C6-A920-46753C3E42B4}" srcOrd="3" destOrd="0" parTransId="{CD86E92E-5CF2-4CF2-845F-0B82DC270116}" sibTransId="{AC37B938-3DDA-40D2-A862-617F3AE190F0}"/>
    <dgm:cxn modelId="{F1D86FDF-4F0E-4AD3-B71C-B6EADF28BAFD}" type="presOf" srcId="{2629BAEA-4318-446F-A279-C3A463D2F8A2}" destId="{57F41BFA-4CE9-4B88-9737-2D6A1E45F841}" srcOrd="0" destOrd="0" presId="urn:microsoft.com/office/officeart/2005/8/layout/pyramid2"/>
    <dgm:cxn modelId="{93CCA124-A615-489C-BACB-596BD1EF12ED}" type="presOf" srcId="{D9571506-7CF6-4243-89B3-1B43D13CE4F2}" destId="{E05B361C-D0F5-4A3F-AAED-F618A3356C1F}" srcOrd="0" destOrd="0" presId="urn:microsoft.com/office/officeart/2005/8/layout/pyramid2"/>
    <dgm:cxn modelId="{1CCBC3DE-9B0C-4969-A4EE-4BA3E5F9DC2E}" type="presParOf" srcId="{E05B361C-D0F5-4A3F-AAED-F618A3356C1F}" destId="{C7927CD9-64A6-406F-99E9-FD1B37D91F01}" srcOrd="0" destOrd="0" presId="urn:microsoft.com/office/officeart/2005/8/layout/pyramid2"/>
    <dgm:cxn modelId="{729266F4-A15F-4CD7-A01D-0E16613665A9}" type="presParOf" srcId="{E05B361C-D0F5-4A3F-AAED-F618A3356C1F}" destId="{7A3883C8-8A47-4DEF-8906-3E5EF65946A5}" srcOrd="1" destOrd="0" presId="urn:microsoft.com/office/officeart/2005/8/layout/pyramid2"/>
    <dgm:cxn modelId="{72A599B7-5F5C-40C7-99B9-080FA429D59C}" type="presParOf" srcId="{7A3883C8-8A47-4DEF-8906-3E5EF65946A5}" destId="{8B70F689-FD5D-49BC-874E-50650CBDCFBD}" srcOrd="0" destOrd="0" presId="urn:microsoft.com/office/officeart/2005/8/layout/pyramid2"/>
    <dgm:cxn modelId="{DB690B13-4CBE-4648-A4F5-3312CAB4F9CD}" type="presParOf" srcId="{7A3883C8-8A47-4DEF-8906-3E5EF65946A5}" destId="{6A8E879D-B4A1-4BDE-887C-D98EFC4F1141}" srcOrd="1" destOrd="0" presId="urn:microsoft.com/office/officeart/2005/8/layout/pyramid2"/>
    <dgm:cxn modelId="{AD013A05-4F05-40BA-980D-B1D0649F5176}" type="presParOf" srcId="{7A3883C8-8A47-4DEF-8906-3E5EF65946A5}" destId="{57F41BFA-4CE9-4B88-9737-2D6A1E45F841}" srcOrd="2" destOrd="0" presId="urn:microsoft.com/office/officeart/2005/8/layout/pyramid2"/>
    <dgm:cxn modelId="{9A7D533A-9473-42FD-A38F-4FCCAF280133}" type="presParOf" srcId="{7A3883C8-8A47-4DEF-8906-3E5EF65946A5}" destId="{D661C0B1-88A5-4AA1-97D6-4A2E93592184}" srcOrd="3" destOrd="0" presId="urn:microsoft.com/office/officeart/2005/8/layout/pyramid2"/>
    <dgm:cxn modelId="{865B8B96-488F-4764-897B-280FC69CE22C}" type="presParOf" srcId="{7A3883C8-8A47-4DEF-8906-3E5EF65946A5}" destId="{36750AC6-0098-4659-B349-21890FC9A7FD}" srcOrd="4" destOrd="0" presId="urn:microsoft.com/office/officeart/2005/8/layout/pyramid2"/>
    <dgm:cxn modelId="{4C8AFF84-EA5B-4C61-9C65-3D6F3B9EA884}" type="presParOf" srcId="{7A3883C8-8A47-4DEF-8906-3E5EF65946A5}" destId="{3C7A5672-DC49-4D2B-B285-6F346AC7A011}" srcOrd="5" destOrd="0" presId="urn:microsoft.com/office/officeart/2005/8/layout/pyramid2"/>
    <dgm:cxn modelId="{87884481-A1DF-42A4-885C-0430F6E35A03}" type="presParOf" srcId="{7A3883C8-8A47-4DEF-8906-3E5EF65946A5}" destId="{75DB0F1C-E84F-4D57-BE45-AEFF7B08A42B}" srcOrd="6" destOrd="0" presId="urn:microsoft.com/office/officeart/2005/8/layout/pyramid2"/>
    <dgm:cxn modelId="{22CE3DD8-EB57-4E5F-885C-EB70532B3E59}" type="presParOf" srcId="{7A3883C8-8A47-4DEF-8906-3E5EF65946A5}" destId="{E76EC246-7DCC-4CB7-A5C1-3E655FD1DAB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27CD9-64A6-406F-99E9-FD1B37D91F01}">
      <dsp:nvSpPr>
        <dsp:cNvPr id="0" name=""/>
        <dsp:cNvSpPr/>
      </dsp:nvSpPr>
      <dsp:spPr>
        <a:xfrm>
          <a:off x="1790831" y="0"/>
          <a:ext cx="5597434" cy="5597434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0F689-FD5D-49BC-874E-50650CBDCFBD}">
      <dsp:nvSpPr>
        <dsp:cNvPr id="0" name=""/>
        <dsp:cNvSpPr/>
      </dsp:nvSpPr>
      <dsp:spPr>
        <a:xfrm>
          <a:off x="4580852" y="233360"/>
          <a:ext cx="3638332" cy="994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/>
            <a:t>Donošenje odluka</a:t>
          </a:r>
          <a:endParaRPr lang="en-US" sz="2900" kern="1200" dirty="0"/>
        </a:p>
      </dsp:txBody>
      <dsp:txXfrm>
        <a:off x="4629417" y="281925"/>
        <a:ext cx="3541202" cy="897726"/>
      </dsp:txXfrm>
    </dsp:sp>
    <dsp:sp modelId="{57F41BFA-4CE9-4B88-9737-2D6A1E45F841}">
      <dsp:nvSpPr>
        <dsp:cNvPr id="0" name=""/>
        <dsp:cNvSpPr/>
      </dsp:nvSpPr>
      <dsp:spPr>
        <a:xfrm>
          <a:off x="4572120" y="1575001"/>
          <a:ext cx="3638332" cy="994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/>
            <a:t>Obrada podataka</a:t>
          </a:r>
          <a:endParaRPr lang="en-US" sz="2900" kern="1200" dirty="0"/>
        </a:p>
      </dsp:txBody>
      <dsp:txXfrm>
        <a:off x="4620685" y="1623566"/>
        <a:ext cx="3541202" cy="897726"/>
      </dsp:txXfrm>
    </dsp:sp>
    <dsp:sp modelId="{36750AC6-0098-4659-B349-21890FC9A7FD}">
      <dsp:nvSpPr>
        <dsp:cNvPr id="0" name=""/>
        <dsp:cNvSpPr/>
      </dsp:nvSpPr>
      <dsp:spPr>
        <a:xfrm>
          <a:off x="4589548" y="2903220"/>
          <a:ext cx="3638332" cy="994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/>
            <a:t>Analiza podataka</a:t>
          </a:r>
          <a:endParaRPr lang="en-US" sz="2900" kern="1200" dirty="0"/>
        </a:p>
      </dsp:txBody>
      <dsp:txXfrm>
        <a:off x="4638113" y="2951785"/>
        <a:ext cx="3541202" cy="897726"/>
      </dsp:txXfrm>
    </dsp:sp>
    <dsp:sp modelId="{75DB0F1C-E84F-4D57-BE45-AEFF7B08A42B}">
      <dsp:nvSpPr>
        <dsp:cNvPr id="0" name=""/>
        <dsp:cNvSpPr/>
      </dsp:nvSpPr>
      <dsp:spPr>
        <a:xfrm>
          <a:off x="4563425" y="4209313"/>
          <a:ext cx="3638332" cy="994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/>
            <a:t>Prikupljanje podataka</a:t>
          </a:r>
          <a:endParaRPr lang="en-US" sz="2900" kern="1200" dirty="0"/>
        </a:p>
      </dsp:txBody>
      <dsp:txXfrm>
        <a:off x="4611990" y="4257878"/>
        <a:ext cx="3541202" cy="897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12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178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20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477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195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920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2722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8993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7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27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445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120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695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41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942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21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1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249B93-5DAF-46F6-8B92-391B9A70B7A7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BA7E67-811C-485A-A414-6982D36BA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693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  <p:sldLayoutId id="214748381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B83E2C-00CD-4FBE-ADFA-D1A6D8942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952500"/>
            <a:ext cx="8574622" cy="3043767"/>
          </a:xfrm>
        </p:spPr>
        <p:txBody>
          <a:bodyPr>
            <a:normAutofit fontScale="90000"/>
          </a:bodyPr>
          <a:lstStyle/>
          <a:p>
            <a:r>
              <a:rPr lang="en-US" sz="7200" dirty="0" err="1"/>
              <a:t>Digitalizacija</a:t>
            </a:r>
            <a:r>
              <a:rPr lang="en-US" sz="7200" dirty="0"/>
              <a:t> u </a:t>
            </a:r>
            <a:r>
              <a:rPr lang="en-US" sz="7200" dirty="0" err="1"/>
              <a:t>funkciji</a:t>
            </a:r>
            <a:r>
              <a:rPr lang="en-US" sz="7200" dirty="0"/>
              <a:t> </a:t>
            </a:r>
            <a:r>
              <a:rPr lang="en-US" sz="7200" dirty="0" err="1"/>
              <a:t>dono</a:t>
            </a:r>
            <a:r>
              <a:rPr lang="sr-Latn-RS" sz="7200" dirty="0"/>
              <a:t>šenja odluka na farmama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642D0C-D386-4999-B2EB-28598C5A1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3712" y="4906963"/>
            <a:ext cx="9144000" cy="1655762"/>
          </a:xfrm>
        </p:spPr>
        <p:txBody>
          <a:bodyPr>
            <a:normAutofit/>
          </a:bodyPr>
          <a:lstStyle/>
          <a:p>
            <a:r>
              <a:rPr lang="sr-Latn-RS" sz="4400" dirty="0"/>
              <a:t>dr Vladimir Živković</a:t>
            </a:r>
          </a:p>
          <a:p>
            <a:r>
              <a:rPr lang="en-US" sz="4400" dirty="0" err="1"/>
              <a:t>Institut</a:t>
            </a:r>
            <a:r>
              <a:rPr lang="en-US" sz="4400" dirty="0"/>
              <a:t> za </a:t>
            </a:r>
            <a:r>
              <a:rPr lang="en-US" sz="4400" dirty="0" err="1"/>
              <a:t>sto</a:t>
            </a:r>
            <a:r>
              <a:rPr lang="sr-Latn-RS" sz="4400" dirty="0"/>
              <a:t>č</a:t>
            </a:r>
            <a:r>
              <a:rPr lang="en-US" sz="4400" dirty="0" err="1"/>
              <a:t>arstvo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09980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B8E9FB-F953-4511-95A1-8D90AE817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714375"/>
            <a:ext cx="10018713" cy="507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9600" dirty="0"/>
              <a:t>HVALA NA PAŽNJI!!!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241642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0CDCB9-A761-4208-BB33-FE84B75D0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438" y="342901"/>
            <a:ext cx="10018713" cy="723900"/>
          </a:xfrm>
        </p:spPr>
        <p:txBody>
          <a:bodyPr/>
          <a:lstStyle/>
          <a:p>
            <a:r>
              <a:rPr lang="en-US" dirty="0" err="1"/>
              <a:t>Uvod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E1C2B3-6E2A-4EAC-BB03-F25968A7C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437" y="2505075"/>
            <a:ext cx="10018713" cy="5429250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>
                <a:effectLst/>
              </a:rPr>
              <a:t>Digitalno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upravljanje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farmama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moglo</a:t>
            </a:r>
            <a:r>
              <a:rPr lang="en-US" dirty="0">
                <a:effectLst/>
              </a:rPr>
              <a:t> bi </a:t>
            </a:r>
            <a:r>
              <a:rPr lang="en-US" dirty="0" err="1">
                <a:effectLst/>
              </a:rPr>
              <a:t>biti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najvažnija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poslovna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odluka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koju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poljoprivrednik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može</a:t>
            </a:r>
            <a:r>
              <a:rPr lang="en-US" dirty="0">
                <a:effectLst/>
              </a:rPr>
              <a:t> da </a:t>
            </a:r>
            <a:r>
              <a:rPr lang="en-US" dirty="0" err="1">
                <a:effectLst/>
              </a:rPr>
              <a:t>donese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Pametne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tehnologije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povećavaju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proizvodnju</a:t>
            </a:r>
            <a:r>
              <a:rPr lang="en-US" dirty="0">
                <a:effectLst/>
              </a:rPr>
              <a:t>, a </a:t>
            </a:r>
            <a:r>
              <a:rPr lang="en-US" dirty="0" err="1">
                <a:effectLst/>
              </a:rPr>
              <a:t>istovremeno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pomažu</a:t>
            </a:r>
            <a:r>
              <a:rPr lang="en-US" dirty="0">
                <a:effectLst/>
              </a:rPr>
              <a:t> da </a:t>
            </a:r>
            <a:r>
              <a:rPr lang="en-US" dirty="0" err="1">
                <a:effectLst/>
              </a:rPr>
              <a:t>smanjite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troškove</a:t>
            </a:r>
            <a:r>
              <a:rPr lang="en-US" dirty="0">
                <a:effectLst/>
              </a:rPr>
              <a:t>. </a:t>
            </a:r>
            <a:endParaRPr lang="sr-Latn-RS" dirty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en-US" b="0" i="0" dirty="0" err="1">
                <a:effectLst/>
              </a:rPr>
              <a:t>Tehnologija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može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pomoći</a:t>
            </a:r>
            <a:r>
              <a:rPr lang="en-US" b="0" i="0" dirty="0">
                <a:effectLst/>
              </a:rPr>
              <a:t> da se </a:t>
            </a:r>
            <a:r>
              <a:rPr lang="en-US" b="0" i="0" dirty="0" err="1">
                <a:effectLst/>
              </a:rPr>
              <a:t>sakupe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svi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podaci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jednom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mestu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što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omogućava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farmerima</a:t>
            </a:r>
            <a:r>
              <a:rPr lang="en-US" b="0" i="0" dirty="0">
                <a:effectLst/>
              </a:rPr>
              <a:t> da </a:t>
            </a:r>
            <a:r>
              <a:rPr lang="en-US" b="0" i="0" dirty="0" err="1">
                <a:effectLst/>
              </a:rPr>
              <a:t>dobiju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najnovije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informacije</a:t>
            </a:r>
            <a:r>
              <a:rPr lang="en-US" b="0" i="0" dirty="0">
                <a:effectLst/>
              </a:rPr>
              <a:t> o </a:t>
            </a:r>
            <a:r>
              <a:rPr lang="en-US" b="0" i="0" dirty="0" err="1">
                <a:effectLst/>
              </a:rPr>
              <a:t>svojim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 smtClean="0">
                <a:effectLst/>
              </a:rPr>
              <a:t>životinjama</a:t>
            </a:r>
            <a:r>
              <a:rPr lang="en-US" b="0" i="0" dirty="0" smtClean="0">
                <a:effectLst/>
              </a:rPr>
              <a:t>. </a:t>
            </a:r>
            <a:r>
              <a:rPr lang="en-US" b="0" i="0" dirty="0" err="1">
                <a:effectLst/>
              </a:rPr>
              <a:t>Tehnologija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takođe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može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biti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moćno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sredstvo</a:t>
            </a:r>
            <a:r>
              <a:rPr lang="en-US" b="0" i="0" dirty="0">
                <a:effectLst/>
              </a:rPr>
              <a:t> za </a:t>
            </a:r>
            <a:r>
              <a:rPr lang="en-US" b="0" i="0" dirty="0" err="1">
                <a:effectLst/>
              </a:rPr>
              <a:t>svaku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organizaciju</a:t>
            </a:r>
            <a:r>
              <a:rPr lang="en-US" b="0" i="0" dirty="0">
                <a:effectLst/>
              </a:rPr>
              <a:t> u </a:t>
            </a:r>
            <a:r>
              <a:rPr lang="en-US" b="0" i="0" dirty="0" err="1">
                <a:effectLst/>
              </a:rPr>
              <a:t>poljoprivrednom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sektoru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kojoj</a:t>
            </a:r>
            <a:r>
              <a:rPr lang="en-US" b="0" i="0" dirty="0">
                <a:effectLst/>
              </a:rPr>
              <a:t> je </a:t>
            </a:r>
            <a:r>
              <a:rPr lang="en-US" b="0" i="0" dirty="0" err="1">
                <a:effectLst/>
              </a:rPr>
              <a:t>potrebno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upravljanje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znanjem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uključujući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savetodavne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organizacije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udruženja</a:t>
            </a:r>
            <a:r>
              <a:rPr lang="en-US" b="0" i="0" dirty="0">
                <a:effectLst/>
              </a:rPr>
              <a:t> za </a:t>
            </a:r>
            <a:r>
              <a:rPr lang="en-US" b="0" i="0" dirty="0" err="1">
                <a:effectLst/>
              </a:rPr>
              <a:t>uzgoj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javne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organe</a:t>
            </a:r>
            <a:r>
              <a:rPr lang="en-US" b="0" i="0" dirty="0">
                <a:effectLst/>
              </a:rPr>
              <a:t>.</a:t>
            </a:r>
            <a:endParaRPr lang="sr-Latn-RS" b="0" i="0" dirty="0">
              <a:effectLst/>
            </a:endParaRPr>
          </a:p>
          <a:p>
            <a:endParaRPr lang="en-US" dirty="0"/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r-Latn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378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93" y="340723"/>
            <a:ext cx="10018713" cy="637903"/>
          </a:xfrm>
        </p:spPr>
        <p:txBody>
          <a:bodyPr>
            <a:normAutofit fontScale="90000"/>
          </a:bodyPr>
          <a:lstStyle/>
          <a:p>
            <a:r>
              <a:rPr lang="sr-Latn-RS" dirty="0"/>
              <a:t>Struktura optimizacije procesa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7297017"/>
              </p:ext>
            </p:extLst>
          </p:nvPr>
        </p:nvGraphicFramePr>
        <p:xfrm>
          <a:off x="1292724" y="1082040"/>
          <a:ext cx="10018712" cy="559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CAC82D21-2D76-4FCB-81D2-A4FD61D18862}"/>
              </a:ext>
            </a:extLst>
          </p:cNvPr>
          <p:cNvCxnSpPr/>
          <p:nvPr/>
        </p:nvCxnSpPr>
        <p:spPr>
          <a:xfrm flipV="1">
            <a:off x="7696200" y="3724275"/>
            <a:ext cx="0" cy="200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2F0D0C89-F4A2-4681-B4F3-42D26AC954AF}"/>
              </a:ext>
            </a:extLst>
          </p:cNvPr>
          <p:cNvCxnSpPr/>
          <p:nvPr/>
        </p:nvCxnSpPr>
        <p:spPr>
          <a:xfrm flipV="1">
            <a:off x="7696200" y="5067300"/>
            <a:ext cx="0" cy="1714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8F9B58C-5685-42E9-8A15-5857801FC8C6}"/>
              </a:ext>
            </a:extLst>
          </p:cNvPr>
          <p:cNvCxnSpPr/>
          <p:nvPr/>
        </p:nvCxnSpPr>
        <p:spPr>
          <a:xfrm flipV="1">
            <a:off x="7667625" y="2419350"/>
            <a:ext cx="0" cy="200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208379-2B35-43CD-AC0E-525565E6F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38150"/>
            <a:ext cx="10018713" cy="6286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844F2-E4F0-468A-8D49-0DBDF620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5990"/>
            <a:ext cx="2592390" cy="1533436"/>
          </a:xfrm>
        </p:spPr>
        <p:txBody>
          <a:bodyPr>
            <a:normAutofit/>
          </a:bodyPr>
          <a:lstStyle/>
          <a:p>
            <a:r>
              <a:rPr lang="en-US" dirty="0" err="1"/>
              <a:t>Automati</a:t>
            </a:r>
            <a:r>
              <a:rPr lang="sr-Latn-RS" dirty="0"/>
              <a:t>zovano</a:t>
            </a:r>
          </a:p>
          <a:p>
            <a:r>
              <a:rPr lang="sr-Latn-RS" dirty="0"/>
              <a:t>Ručno</a:t>
            </a:r>
          </a:p>
          <a:p>
            <a:r>
              <a:rPr lang="sr-Latn-RS" dirty="0"/>
              <a:t>Hibridno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6AE79B-A08E-48BA-AF2A-DCBDEE5D0311}"/>
              </a:ext>
            </a:extLst>
          </p:cNvPr>
          <p:cNvSpPr txBox="1"/>
          <p:nvPr/>
        </p:nvSpPr>
        <p:spPr>
          <a:xfrm>
            <a:off x="1748178" y="4105366"/>
            <a:ext cx="465704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dirty="0"/>
              <a:t>Najćešće korišćene alatke</a:t>
            </a:r>
          </a:p>
          <a:p>
            <a:endParaRPr lang="sr-Latn-R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Čovek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Senzori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Kamere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Sistemi za praćenje proizvodnih parametara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Sistemi za praćenje kretanja životinja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Softveri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347C7BC-FC51-4AF9-9DE1-2357616451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77299" y="1066800"/>
            <a:ext cx="3009901" cy="2006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2379118-75EB-4144-A711-7805EA6B0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2852" y="1293421"/>
            <a:ext cx="2585323" cy="25853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4FFD095-75CD-46E3-8988-8A12CC7621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7324" y="3429000"/>
            <a:ext cx="2887699" cy="285215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61571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DBFEF-F76F-4F80-866C-5226F674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04850"/>
          </a:xfrm>
        </p:spPr>
        <p:txBody>
          <a:bodyPr/>
          <a:lstStyle/>
          <a:p>
            <a:r>
              <a:rPr lang="sr-Latn-RS" dirty="0"/>
              <a:t>Analiza podataka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06923D-2791-43BB-AE9C-95A3E3C3B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90651"/>
            <a:ext cx="4926015" cy="4400549"/>
          </a:xfrm>
        </p:spPr>
        <p:txBody>
          <a:bodyPr/>
          <a:lstStyle/>
          <a:p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,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struktuirati</a:t>
            </a:r>
            <a:r>
              <a:rPr lang="en-US" dirty="0"/>
              <a:t> </a:t>
            </a:r>
            <a:r>
              <a:rPr lang="sr-Latn-RS" dirty="0"/>
              <a:t>i</a:t>
            </a:r>
            <a:r>
              <a:rPr lang="en-US" dirty="0"/>
              <a:t> </a:t>
            </a:r>
            <a:r>
              <a:rPr lang="en-US" dirty="0" err="1"/>
              <a:t>sistematizovati</a:t>
            </a:r>
            <a:endParaRPr lang="en-US" dirty="0"/>
          </a:p>
          <a:p>
            <a:r>
              <a:rPr lang="en-US" dirty="0" err="1"/>
              <a:t>Postaviti</a:t>
            </a:r>
            <a:r>
              <a:rPr lang="en-US" dirty="0"/>
              <a:t> </a:t>
            </a:r>
            <a:r>
              <a:rPr lang="sr-Latn-RS" dirty="0"/>
              <a:t>analitičke </a:t>
            </a:r>
            <a:r>
              <a:rPr lang="en-US" dirty="0" err="1"/>
              <a:t>ciljeve</a:t>
            </a:r>
            <a:r>
              <a:rPr lang="en-US" dirty="0"/>
              <a:t> </a:t>
            </a:r>
          </a:p>
          <a:p>
            <a:r>
              <a:rPr lang="en-US" dirty="0" err="1"/>
              <a:t>Odabrati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sr-Latn-RS" dirty="0"/>
              <a:t>za obradu podataka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0B45625-2743-4C67-9119-DAD3579B39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1999" y="1840992"/>
            <a:ext cx="3962400" cy="395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783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7090CE-7984-4AF2-9D37-07C68A341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6675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Obrada podataka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0832A7-7F24-4EAD-9046-589F97960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61" y="1286418"/>
            <a:ext cx="10018713" cy="3124201"/>
          </a:xfrm>
        </p:spPr>
        <p:txBody>
          <a:bodyPr/>
          <a:lstStyle/>
          <a:p>
            <a:r>
              <a:rPr lang="sr-Latn-RS" dirty="0"/>
              <a:t>Softverska rešenja</a:t>
            </a:r>
          </a:p>
          <a:p>
            <a:r>
              <a:rPr lang="sr-Latn-RS" dirty="0"/>
              <a:t>Statistički programi</a:t>
            </a:r>
          </a:p>
          <a:p>
            <a:r>
              <a:rPr lang="sr-Latn-RS" dirty="0"/>
              <a:t>Grafički prikazi rezultata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508199A-7F7B-4E34-B91C-C1691B8BA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7262" y="1495424"/>
            <a:ext cx="4070206" cy="18001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69AB6A2D-7A04-4EBA-87CC-FA8F3482D9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24025" y="4239368"/>
            <a:ext cx="4991100" cy="2047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09FDE5D-EDD8-4D6E-96D9-9505939F28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7262" y="4062411"/>
            <a:ext cx="4772025" cy="23860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93588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712EC8-38A3-4DD9-A3A1-369D8A11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38150"/>
            <a:ext cx="10018713" cy="828675"/>
          </a:xfrm>
        </p:spPr>
        <p:txBody>
          <a:bodyPr/>
          <a:lstStyle/>
          <a:p>
            <a:r>
              <a:rPr lang="sr-Latn-RS" dirty="0"/>
              <a:t>Donošenje odluka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2019AE-D9D8-4FA8-A06C-A7D63ED96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035" y="2009775"/>
            <a:ext cx="10018713" cy="3124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r-Latn-RS" dirty="0"/>
              <a:t>Šta su ciljevi</a:t>
            </a:r>
            <a:r>
              <a:rPr lang="en-US" dirty="0"/>
              <a:t>?</a:t>
            </a:r>
            <a:endParaRPr lang="sr-Latn-RS" dirty="0"/>
          </a:p>
          <a:p>
            <a:pPr>
              <a:lnSpc>
                <a:spcPct val="150000"/>
              </a:lnSpc>
            </a:pPr>
            <a:r>
              <a:rPr lang="sr-Latn-RS" dirty="0"/>
              <a:t>Optimizacija i poboljšanje procesa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Alternativna</a:t>
            </a:r>
            <a:r>
              <a:rPr lang="en-US" dirty="0"/>
              <a:t> re</a:t>
            </a:r>
            <a:r>
              <a:rPr lang="sr-Latn-RS" dirty="0"/>
              <a:t>šenja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51A046C-1DD9-4A87-9495-191BD7F80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5663" y="2095500"/>
            <a:ext cx="4057650" cy="27051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3507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654262-707C-44DA-BEF8-7BB756C9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1" y="361950"/>
            <a:ext cx="10018713" cy="695325"/>
          </a:xfrm>
        </p:spPr>
        <p:txBody>
          <a:bodyPr>
            <a:normAutofit fontScale="90000"/>
          </a:bodyPr>
          <a:lstStyle/>
          <a:p>
            <a:r>
              <a:rPr lang="sr-Latn-RS" dirty="0"/>
              <a:t>Prednosti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23B555-2E79-402C-B7BD-A0F60DB66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085" y="595312"/>
            <a:ext cx="10018713" cy="4200525"/>
          </a:xfrm>
        </p:spPr>
        <p:txBody>
          <a:bodyPr/>
          <a:lstStyle/>
          <a:p>
            <a:r>
              <a:rPr lang="en-US" dirty="0" err="1"/>
              <a:t>Smanjenje</a:t>
            </a:r>
            <a:r>
              <a:rPr lang="sr-Latn-RS" dirty="0"/>
              <a:t> radne snage</a:t>
            </a:r>
          </a:p>
          <a:p>
            <a:r>
              <a:rPr lang="sr-Latn-RS" dirty="0"/>
              <a:t>Precizniji rezultati</a:t>
            </a:r>
          </a:p>
          <a:p>
            <a:r>
              <a:rPr lang="sr-Latn-RS" dirty="0"/>
              <a:t>Poboljšanje proizvodnje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2EAD88A-0F25-4725-B492-DFFB9D83E711}"/>
              </a:ext>
            </a:extLst>
          </p:cNvPr>
          <p:cNvSpPr txBox="1">
            <a:spLocks/>
          </p:cNvSpPr>
          <p:nvPr/>
        </p:nvSpPr>
        <p:spPr>
          <a:xfrm>
            <a:off x="1086643" y="3429000"/>
            <a:ext cx="10018713" cy="6953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sz="3700" dirty="0"/>
              <a:t>Nedostaci</a:t>
            </a:r>
            <a:r>
              <a:rPr lang="sr-Latn-RS" dirty="0"/>
              <a:t> 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C8A799F-933E-448C-9869-FE0321440DAF}"/>
              </a:ext>
            </a:extLst>
          </p:cNvPr>
          <p:cNvSpPr txBox="1">
            <a:spLocks/>
          </p:cNvSpPr>
          <p:nvPr/>
        </p:nvSpPr>
        <p:spPr>
          <a:xfrm>
            <a:off x="1674810" y="3348037"/>
            <a:ext cx="10018713" cy="4200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/>
              <a:t>Velika početna ulaganja</a:t>
            </a:r>
          </a:p>
          <a:p>
            <a:r>
              <a:rPr lang="sr-Latn-RS" dirty="0"/>
              <a:t>Potrebna edukacija u korišćenju alatki</a:t>
            </a:r>
          </a:p>
          <a:p>
            <a:endParaRPr lang="en-US" dirty="0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xmlns="" id="{F0210DA6-5F6F-4D92-90D3-7E7FCF5D0230}"/>
              </a:ext>
            </a:extLst>
          </p:cNvPr>
          <p:cNvSpPr/>
          <p:nvPr/>
        </p:nvSpPr>
        <p:spPr>
          <a:xfrm>
            <a:off x="9301734" y="1637537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xmlns="" id="{8A8FAACE-DED2-493C-BEBF-47B739F80F55}"/>
              </a:ext>
            </a:extLst>
          </p:cNvPr>
          <p:cNvSpPr/>
          <p:nvPr/>
        </p:nvSpPr>
        <p:spPr>
          <a:xfrm>
            <a:off x="9301734" y="470458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246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BC134A-0BE6-4F2C-98ED-ED01BBE7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</a:t>
            </a:r>
            <a:r>
              <a:rPr lang="sr-Latn-RS" dirty="0"/>
              <a:t>čak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194F6F-42FA-4CC4-A59B-49B19ECC4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143124"/>
            <a:ext cx="10018713" cy="3124201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0" i="0" dirty="0" err="1">
                <a:effectLst/>
              </a:rPr>
              <a:t>Digitalne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tehnologije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će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samo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nastaviti</a:t>
            </a:r>
            <a:r>
              <a:rPr lang="en-US" b="0" i="0" dirty="0">
                <a:effectLst/>
              </a:rPr>
              <a:t> da </a:t>
            </a:r>
            <a:r>
              <a:rPr lang="en-US" b="0" i="0" dirty="0" err="1">
                <a:effectLst/>
              </a:rPr>
              <a:t>dobijaju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značaju</a:t>
            </a:r>
            <a:r>
              <a:rPr lang="en-US" b="0" i="0" dirty="0">
                <a:effectLst/>
              </a:rPr>
              <a:t> u </a:t>
            </a:r>
            <a:r>
              <a:rPr lang="en-US" b="0" i="0" dirty="0" err="1">
                <a:effectLst/>
              </a:rPr>
              <a:t>upravljanju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farmama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poljoprivredi</a:t>
            </a:r>
            <a:r>
              <a:rPr lang="en-US" b="0" i="0" dirty="0">
                <a:effectLst/>
              </a:rPr>
              <a:t>. Oni </a:t>
            </a:r>
            <a:r>
              <a:rPr lang="en-US" b="0" i="0" dirty="0" err="1">
                <a:effectLst/>
              </a:rPr>
              <a:t>će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povećati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produktivnost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efikasnost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kraju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zadovoljstvo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kupaca</a:t>
            </a:r>
            <a:r>
              <a:rPr lang="en-US" b="0" i="0" dirty="0">
                <a:effectLst/>
              </a:rPr>
              <a:t>. </a:t>
            </a:r>
            <a:endParaRPr lang="sr-Latn-RS" b="0" i="0" dirty="0">
              <a:effectLst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0" i="0" dirty="0" err="1">
                <a:effectLst/>
              </a:rPr>
              <a:t>Kako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pronalazimo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nove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načine</a:t>
            </a:r>
            <a:r>
              <a:rPr lang="en-US" b="0" i="0" dirty="0">
                <a:effectLst/>
              </a:rPr>
              <a:t> za </a:t>
            </a:r>
            <a:r>
              <a:rPr lang="en-US" b="0" i="0" dirty="0" err="1">
                <a:effectLst/>
              </a:rPr>
              <a:t>proizvodnju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hrane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održiv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efikasan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način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digitalne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inovacije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će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igrati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veliku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ulogu</a:t>
            </a:r>
            <a:r>
              <a:rPr lang="en-US" b="0" i="0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707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665</TotalTime>
  <Words>189</Words>
  <Application>Microsoft Office PowerPoint</Application>
  <PresentationFormat>Custom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Parallax</vt:lpstr>
      <vt:lpstr>Digitalizacija u funkciji donošenja odluka na farmama</vt:lpstr>
      <vt:lpstr>Uvod</vt:lpstr>
      <vt:lpstr>Struktura optimizacije procesa</vt:lpstr>
      <vt:lpstr>Prikupljanje podataka</vt:lpstr>
      <vt:lpstr>Analiza podataka</vt:lpstr>
      <vt:lpstr>Obrada podataka</vt:lpstr>
      <vt:lpstr>Donošenje odluka</vt:lpstr>
      <vt:lpstr>Prednosti </vt:lpstr>
      <vt:lpstr>Zaključak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Softver za maticnu evidenciju</dc:title>
  <dc:creator>Administrator</dc:creator>
  <cp:lastModifiedBy>Vladimir</cp:lastModifiedBy>
  <cp:revision>35</cp:revision>
  <dcterms:created xsi:type="dcterms:W3CDTF">2024-10-30T16:01:31Z</dcterms:created>
  <dcterms:modified xsi:type="dcterms:W3CDTF">2024-11-19T07:19:28Z</dcterms:modified>
</cp:coreProperties>
</file>