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6"/>
  </p:notesMasterIdLst>
  <p:sldIdLst>
    <p:sldId id="267" r:id="rId2"/>
    <p:sldId id="285" r:id="rId3"/>
    <p:sldId id="286" r:id="rId4"/>
    <p:sldId id="292" r:id="rId5"/>
    <p:sldId id="291" r:id="rId6"/>
    <p:sldId id="293" r:id="rId7"/>
    <p:sldId id="301" r:id="rId8"/>
    <p:sldId id="294" r:id="rId9"/>
    <p:sldId id="302" r:id="rId10"/>
    <p:sldId id="290" r:id="rId11"/>
    <p:sldId id="289" r:id="rId12"/>
    <p:sldId id="288" r:id="rId13"/>
    <p:sldId id="287" r:id="rId14"/>
    <p:sldId id="303" r:id="rId15"/>
    <p:sldId id="304" r:id="rId16"/>
    <p:sldId id="307" r:id="rId17"/>
    <p:sldId id="298" r:id="rId18"/>
    <p:sldId id="306" r:id="rId19"/>
    <p:sldId id="296" r:id="rId20"/>
    <p:sldId id="305" r:id="rId21"/>
    <p:sldId id="299" r:id="rId22"/>
    <p:sldId id="297" r:id="rId23"/>
    <p:sldId id="300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78F7A-869B-45B1-9C70-2FE97493F8C1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6D162-031D-46EB-A565-04276891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162-031D-46EB-A565-04276891EA5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66BCCA-82BA-4FED-A6D1-F216E3E64AA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3C4DDA-7D99-407F-B82A-57788EB91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6553201" cy="381000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sr-Latn-RS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Potencijali za energetsku nezavisnost porodičnih farmi</a:t>
            </a:r>
          </a:p>
          <a:p>
            <a:pPr marL="137160" indent="0" algn="ctr">
              <a:buNone/>
            </a:pPr>
            <a:endParaRPr lang="sr-Latn-RS" alt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  <a:p>
            <a:pPr marL="137160" indent="0" algn="ctr">
              <a:buNone/>
            </a:pPr>
            <a:endParaRPr lang="sr-Latn-RS" alt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  <a:p>
            <a:pPr marL="137160" indent="0" algn="ctr">
              <a:buNone/>
            </a:pPr>
            <a:r>
              <a:rPr lang="sr-Latn-RS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Dr </a:t>
            </a:r>
            <a:r>
              <a:rPr lang="sr-Latn-RS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Marija </a:t>
            </a:r>
            <a:r>
              <a:rPr lang="sr-Latn-RS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Gavrilović</a:t>
            </a:r>
          </a:p>
          <a:p>
            <a:pPr marL="137160" indent="0" algn="ctr">
              <a:buNone/>
            </a:pPr>
            <a:r>
              <a:rPr lang="sr-Latn-RS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Institut za primenu nauke u poljoprivredi</a:t>
            </a:r>
            <a:endParaRPr lang="sr-Latn-RS" alt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762000"/>
            <a:ext cx="7025005" cy="5231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OIE u domaćem zakonodavstvu</a:t>
            </a:r>
            <a:endParaRPr lang="sr-Latn-RS" sz="28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endParaRPr lang="vi-VN" b="1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Latn-RS" dirty="0" smtClean="0"/>
              <a:t> </a:t>
            </a:r>
            <a:r>
              <a:rPr lang="vi-VN" dirty="0" smtClean="0"/>
              <a:t>Zakonski okvir za obnovljive izvore energije (OIE) u Srbiji obuhvata regulative koje olakšavaju postavljanje solarnih panela, vetroturbina, biogasnih postrojenja i drugih sistema na porodičnim farmama. </a:t>
            </a:r>
            <a:endParaRPr lang="sr-Latn-RS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sr-Latn-R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Latn-RS" dirty="0" smtClean="0"/>
              <a:t> </a:t>
            </a:r>
            <a:r>
              <a:rPr lang="vi-VN" dirty="0" smtClean="0"/>
              <a:t>Ključni zakoni i uredbe uključuju:</a:t>
            </a:r>
          </a:p>
          <a:p>
            <a:pPr algn="just"/>
            <a:r>
              <a:rPr lang="sr-Latn-RS" b="1" dirty="0" smtClean="0">
                <a:latin typeface="Book Antiqua" panose="02040602050305030304" pitchFamily="18" charset="0"/>
              </a:rPr>
              <a:t>- </a:t>
            </a:r>
            <a:r>
              <a:rPr lang="vi-VN" b="1" dirty="0" smtClean="0"/>
              <a:t>Zakon o energetici</a:t>
            </a:r>
            <a:r>
              <a:rPr lang="vi-VN" dirty="0" smtClean="0"/>
              <a:t>: Reguliše proizvodnju, distribuciju i trgovinu energijom iz obnovljivih izvora, uz podsticaje za male proizvođače energije (npr. neto merenje).</a:t>
            </a:r>
          </a:p>
          <a:p>
            <a:pPr algn="just"/>
            <a:r>
              <a:rPr lang="sr-Latn-RS" b="1" dirty="0" smtClean="0">
                <a:latin typeface="Book Antiqua" panose="02040602050305030304" pitchFamily="18" charset="0"/>
              </a:rPr>
              <a:t>- </a:t>
            </a:r>
            <a:r>
              <a:rPr lang="vi-VN" b="1" dirty="0" smtClean="0"/>
              <a:t>Podsticajne mere</a:t>
            </a:r>
            <a:r>
              <a:rPr lang="vi-VN" dirty="0" smtClean="0"/>
              <a:t>: Porodične farme mogu ostvariti pravo na subvencije ili povoljne kredite za uvođenje OIE. Na primer, dostupni su fondovi za postavljanje solarnih panela ili sistema za biogas.</a:t>
            </a:r>
          </a:p>
          <a:p>
            <a:pPr algn="just"/>
            <a:r>
              <a:rPr lang="sr-Latn-RS" b="1" dirty="0" smtClean="0">
                <a:latin typeface="Book Antiqua" panose="02040602050305030304" pitchFamily="18" charset="0"/>
              </a:rPr>
              <a:t>- J</a:t>
            </a:r>
            <a:r>
              <a:rPr lang="vi-VN" b="1" dirty="0" smtClean="0"/>
              <a:t>ednostavnije dozvole</a:t>
            </a:r>
            <a:r>
              <a:rPr lang="vi-VN" dirty="0" smtClean="0"/>
              <a:t>: Za manje sisteme (npr. solarne panele na krovovima), često nisu potrebne kompleksne građevinske dozvole, što olakšava implementaciju.</a:t>
            </a:r>
          </a:p>
          <a:p>
            <a:pPr algn="just"/>
            <a:r>
              <a:rPr lang="sr-Latn-RS" b="1" dirty="0" smtClean="0">
                <a:latin typeface="Book Antiqua" panose="02040602050305030304" pitchFamily="18" charset="0"/>
              </a:rPr>
              <a:t>- </a:t>
            </a:r>
            <a:r>
              <a:rPr lang="vi-VN" b="1" dirty="0" smtClean="0"/>
              <a:t>Olakšice za poljoprivrednike</a:t>
            </a:r>
            <a:r>
              <a:rPr lang="vi-VN" dirty="0" smtClean="0"/>
              <a:t>: Uključuju smanjene poreze ili oslobađanje od određenih taksi pri postavljanju sistema za OIE.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371600"/>
            <a:ext cx="7591425" cy="384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Ekološki potencijali OIE</a:t>
            </a:r>
            <a:endParaRPr lang="sr-Latn-RS" sz="2800" b="1" dirty="0" smtClean="0">
              <a:solidFill>
                <a:srgbClr val="FF0000"/>
              </a:solidFill>
            </a:endParaRPr>
          </a:p>
          <a:p>
            <a:pPr algn="ctr"/>
            <a:endParaRPr lang="vi-VN" b="1" dirty="0" smtClean="0">
              <a:solidFill>
                <a:srgbClr val="FF0000"/>
              </a:solidFill>
            </a:endParaRPr>
          </a:p>
          <a:p>
            <a:pPr algn="just"/>
            <a:r>
              <a:rPr lang="vi-VN" dirty="0" smtClean="0"/>
              <a:t>Obnovljivi izvori energije imaju značajan uticaj na očuvanje životne sredine:</a:t>
            </a:r>
          </a:p>
          <a:p>
            <a:pPr algn="just"/>
            <a:endParaRPr lang="vi-VN" b="1" dirty="0" smtClean="0"/>
          </a:p>
          <a:p>
            <a:pPr algn="just"/>
            <a:r>
              <a:rPr lang="sr-Latn-RS" b="1" dirty="0" smtClean="0"/>
              <a:t>- </a:t>
            </a:r>
            <a:r>
              <a:rPr lang="vi-VN" b="1" dirty="0" smtClean="0"/>
              <a:t>Smanjenje emisije gasova sa efektom staklene bašte</a:t>
            </a:r>
            <a:r>
              <a:rPr lang="vi-VN" dirty="0" smtClean="0"/>
              <a:t>: Korišćenjem solarne, vetro ili biogasne energije, farme mogu smanjiti zavisnost od fosilnih goriva i smanjiti emisiju ugljen-dioksida.</a:t>
            </a:r>
          </a:p>
          <a:p>
            <a:pPr algn="just"/>
            <a:r>
              <a:rPr lang="sr-Latn-RS" b="1" dirty="0" smtClean="0"/>
              <a:t>- </a:t>
            </a:r>
            <a:r>
              <a:rPr lang="vi-VN" b="1" dirty="0" smtClean="0"/>
              <a:t>Očuvanje prirodnih resursa</a:t>
            </a:r>
            <a:r>
              <a:rPr lang="vi-VN" dirty="0" smtClean="0"/>
              <a:t>: OIE smanjuju pritisak na resurse poput nafte, uglja i prirodnog gasa, omogućavajući održiviji razvoj ruralnih područja.</a:t>
            </a:r>
          </a:p>
          <a:p>
            <a:pPr algn="just"/>
            <a:r>
              <a:rPr lang="sr-Latn-RS" b="1" dirty="0" smtClean="0"/>
              <a:t>- </a:t>
            </a:r>
            <a:r>
              <a:rPr lang="vi-VN" b="1" dirty="0" smtClean="0"/>
              <a:t>Smanjenje </a:t>
            </a:r>
            <a:r>
              <a:rPr lang="vi-VN" b="1" dirty="0" smtClean="0"/>
              <a:t>zagađenja</a:t>
            </a:r>
            <a:r>
              <a:rPr lang="vi-VN" dirty="0" smtClean="0"/>
              <a:t>: Reciklaža organskog otpada u biogasnim postrojenjima smanjuje</a:t>
            </a:r>
            <a:r>
              <a:rPr lang="sr-Latn-RS" altLang="vi-VN" dirty="0" smtClean="0"/>
              <a:t> količinu</a:t>
            </a:r>
            <a:r>
              <a:rPr lang="vi-VN" dirty="0" smtClean="0"/>
              <a:t> otpad</a:t>
            </a:r>
            <a:r>
              <a:rPr lang="sr-Latn-RS" altLang="vi-VN" dirty="0" smtClean="0"/>
              <a:t>a</a:t>
            </a:r>
            <a:r>
              <a:rPr lang="vi-VN" dirty="0" smtClean="0"/>
              <a:t> i zagađenje vode i tla.</a:t>
            </a:r>
          </a:p>
          <a:p>
            <a:pPr algn="just"/>
            <a:r>
              <a:rPr lang="sr-Latn-RS" b="1" dirty="0" smtClean="0"/>
              <a:t>- </a:t>
            </a:r>
            <a:r>
              <a:rPr lang="vi-VN" b="1" dirty="0" smtClean="0"/>
              <a:t>Povećanje biodiverziteta</a:t>
            </a:r>
            <a:r>
              <a:rPr lang="vi-VN" dirty="0" smtClean="0"/>
              <a:t>: Korišćenje OIE omogućava održavanje prirodnih staništa, jer smanjuje potrebu za eksploatacijom prirodnih resursa.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066800" y="312006"/>
            <a:ext cx="6858000" cy="54476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r-Latn-RS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RS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sredn</a:t>
            </a:r>
            <a:r>
              <a:rPr kumimoji="0" lang="sr-Latn-R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farm</a:t>
            </a:r>
            <a:r>
              <a:rPr kumimoji="0" lang="sr-Latn-R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sr-Latn-R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manjenje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troškova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proizvodnje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jedinici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veličina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kapacitet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povećavaju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sr-Latn-R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odnosi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Solarne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panele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Veće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solarne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instalacije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doneti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niže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troškove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kilovat-satu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iskoristiti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prednosti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zahvaljujući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subvencijama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Biogasna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postrojenja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male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manjeg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kapaciteta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dovoljni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lokalnu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potrošnju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veće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prodavati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višak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ostvariti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dodatni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prihod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Efikasnost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ulaganja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Iako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početni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troškovi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visoki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uštede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troškovima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mogućnost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prodaje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viška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neto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merenje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feed-in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tarife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OIE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dugoročno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isplativim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Mogućnosti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saradnju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među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takođe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omogućavaju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zajedničko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ulaganje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veće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smanjuju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individualne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troškove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09600"/>
            <a:ext cx="7848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Studije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slučaja</a:t>
            </a:r>
            <a:endParaRPr lang="sr-Latn-RS" sz="2400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sr-Latn-RS" dirty="0" smtClean="0"/>
              <a:t>-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brojne</a:t>
            </a:r>
            <a:r>
              <a:rPr lang="en-US" dirty="0" smtClean="0"/>
              <a:t> </a:t>
            </a:r>
            <a:r>
              <a:rPr lang="en-US" dirty="0" err="1" smtClean="0"/>
              <a:t>uspešne</a:t>
            </a:r>
            <a:r>
              <a:rPr lang="en-US" dirty="0" smtClean="0"/>
              <a:t> </a:t>
            </a:r>
            <a:r>
              <a:rPr lang="en-US" dirty="0" err="1" smtClean="0"/>
              <a:t>priče</a:t>
            </a:r>
            <a:r>
              <a:rPr lang="en-US" dirty="0" smtClean="0"/>
              <a:t> </a:t>
            </a:r>
            <a:r>
              <a:rPr lang="en-US" dirty="0" err="1" smtClean="0"/>
              <a:t>porodičnih</a:t>
            </a:r>
            <a:r>
              <a:rPr lang="en-US" dirty="0" smtClean="0"/>
              <a:t> </a:t>
            </a:r>
            <a:r>
              <a:rPr lang="en-US" dirty="0" err="1" smtClean="0"/>
              <a:t>farmi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postigle</a:t>
            </a:r>
            <a:r>
              <a:rPr lang="en-US" dirty="0" smtClean="0"/>
              <a:t> </a:t>
            </a:r>
            <a:r>
              <a:rPr lang="en-US" dirty="0" err="1" smtClean="0"/>
              <a:t>energetsku</a:t>
            </a:r>
            <a:r>
              <a:rPr lang="en-US" dirty="0" smtClean="0"/>
              <a:t> </a:t>
            </a:r>
            <a:r>
              <a:rPr lang="en-US" dirty="0" err="1" smtClean="0"/>
              <a:t>nezavisnost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OIE:</a:t>
            </a:r>
            <a:endParaRPr lang="sr-Latn-RS" dirty="0" smtClean="0"/>
          </a:p>
          <a:p>
            <a:pPr algn="just"/>
            <a:endParaRPr lang="en-U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Latn-RS" b="1" dirty="0" smtClean="0"/>
              <a:t> </a:t>
            </a:r>
            <a:r>
              <a:rPr lang="en-US" b="1" dirty="0" err="1" smtClean="0"/>
              <a:t>Solarna</a:t>
            </a:r>
            <a:r>
              <a:rPr lang="en-US" b="1" dirty="0" smtClean="0"/>
              <a:t> </a:t>
            </a:r>
            <a:r>
              <a:rPr lang="en-US" b="1" dirty="0" err="1" smtClean="0"/>
              <a:t>farma</a:t>
            </a:r>
            <a:r>
              <a:rPr lang="en-US" b="1" dirty="0" smtClean="0"/>
              <a:t> </a:t>
            </a:r>
            <a:r>
              <a:rPr lang="sr-Latn-RS" b="1" dirty="0" smtClean="0"/>
              <a:t>nadomak Valjeva</a:t>
            </a:r>
            <a:r>
              <a:rPr lang="en-US" dirty="0" smtClean="0"/>
              <a:t>: </a:t>
            </a:r>
            <a:r>
              <a:rPr lang="en-US" dirty="0" err="1" smtClean="0"/>
              <a:t>Porodična</a:t>
            </a:r>
            <a:r>
              <a:rPr lang="en-US" dirty="0" smtClean="0"/>
              <a:t> </a:t>
            </a:r>
            <a:r>
              <a:rPr lang="en-US" dirty="0" err="1" smtClean="0"/>
              <a:t>farma</a:t>
            </a:r>
            <a:r>
              <a:rPr lang="en-US" dirty="0" smtClean="0"/>
              <a:t> je </a:t>
            </a:r>
            <a:r>
              <a:rPr lang="en-US" dirty="0" err="1" smtClean="0"/>
              <a:t>instalirala</a:t>
            </a:r>
            <a:r>
              <a:rPr lang="en-US" dirty="0" smtClean="0"/>
              <a:t> </a:t>
            </a:r>
            <a:r>
              <a:rPr lang="en-US" dirty="0" err="1" smtClean="0"/>
              <a:t>solarne</a:t>
            </a:r>
            <a:r>
              <a:rPr lang="en-US" dirty="0" smtClean="0"/>
              <a:t> </a:t>
            </a:r>
            <a:r>
              <a:rPr lang="en-US" dirty="0" err="1" smtClean="0"/>
              <a:t>panele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smanjila</a:t>
            </a:r>
            <a:r>
              <a:rPr lang="en-US" dirty="0" smtClean="0"/>
              <a:t> </a:t>
            </a:r>
            <a:r>
              <a:rPr lang="en-US" dirty="0" err="1" smtClean="0"/>
              <a:t>potrošnju</a:t>
            </a:r>
            <a:r>
              <a:rPr lang="en-U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80%. </a:t>
            </a:r>
            <a:r>
              <a:rPr lang="en-US" dirty="0" err="1" smtClean="0"/>
              <a:t>Instalacija</a:t>
            </a:r>
            <a:r>
              <a:rPr lang="en-US" dirty="0" smtClean="0"/>
              <a:t> </a:t>
            </a:r>
            <a:r>
              <a:rPr lang="en-US" dirty="0" err="1" smtClean="0"/>
              <a:t>solarne</a:t>
            </a:r>
            <a:r>
              <a:rPr lang="en-US" dirty="0" smtClean="0"/>
              <a:t> </a:t>
            </a:r>
            <a:r>
              <a:rPr lang="en-US" dirty="0" err="1" smtClean="0"/>
              <a:t>elektrane</a:t>
            </a:r>
            <a:r>
              <a:rPr lang="en-US" dirty="0" smtClean="0"/>
              <a:t>,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čini</a:t>
            </a:r>
            <a:r>
              <a:rPr lang="en-US" dirty="0" smtClean="0"/>
              <a:t> 48 </a:t>
            </a:r>
            <a:r>
              <a:rPr lang="en-US" dirty="0" err="1" smtClean="0"/>
              <a:t>solarnih</a:t>
            </a:r>
            <a:r>
              <a:rPr lang="en-US" dirty="0" smtClean="0"/>
              <a:t> </a:t>
            </a:r>
            <a:r>
              <a:rPr lang="en-US" dirty="0" err="1" smtClean="0"/>
              <a:t>panela</a:t>
            </a:r>
            <a:r>
              <a:rPr lang="en-US" dirty="0" smtClean="0"/>
              <a:t>, </a:t>
            </a:r>
            <a:r>
              <a:rPr lang="en-US" dirty="0" err="1" smtClean="0"/>
              <a:t>zbirne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17,5 </a:t>
            </a:r>
            <a:r>
              <a:rPr lang="en-US" dirty="0" err="1" smtClean="0"/>
              <a:t>kilovata</a:t>
            </a:r>
            <a:r>
              <a:rPr lang="sr-Latn-RS" dirty="0" smtClean="0"/>
              <a:t>.</a:t>
            </a:r>
          </a:p>
        </p:txBody>
      </p:sp>
      <p:pic>
        <p:nvPicPr>
          <p:cNvPr id="13314" name="Picture 2" descr="C:\Users\hp\Desktop\Модул 3\prva-agrosolarna-elektrana-u-Srbiji-solarna-ber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429000"/>
            <a:ext cx="5410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762000"/>
            <a:ext cx="7848600" cy="18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Studije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slučaja</a:t>
            </a:r>
            <a:endParaRPr lang="sr-Latn-RS" sz="2400" b="1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Latn-RS" b="1" dirty="0" smtClean="0"/>
              <a:t> </a:t>
            </a:r>
            <a:r>
              <a:rPr lang="en-US" b="1" dirty="0" err="1" smtClean="0"/>
              <a:t>Biogasno</a:t>
            </a:r>
            <a:r>
              <a:rPr lang="en-US" b="1" dirty="0" smtClean="0"/>
              <a:t> </a:t>
            </a:r>
            <a:r>
              <a:rPr lang="en-US" b="1" dirty="0" err="1" smtClean="0"/>
              <a:t>postrojenje</a:t>
            </a:r>
            <a:r>
              <a:rPr lang="en-US" b="1" dirty="0" smtClean="0"/>
              <a:t> </a:t>
            </a:r>
            <a:r>
              <a:rPr lang="sr-Latn-RS" b="1" dirty="0" smtClean="0"/>
              <a:t>na farmi u Čurugu</a:t>
            </a:r>
            <a:r>
              <a:rPr lang="en-US" dirty="0" smtClean="0"/>
              <a:t>: </a:t>
            </a:r>
            <a:r>
              <a:rPr lang="en-US" dirty="0" err="1" smtClean="0"/>
              <a:t>Farma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velikim</a:t>
            </a:r>
            <a:r>
              <a:rPr lang="en-US" dirty="0" smtClean="0"/>
              <a:t> </a:t>
            </a:r>
            <a:r>
              <a:rPr lang="en-US" dirty="0" err="1" smtClean="0"/>
              <a:t>brojem grla</a:t>
            </a:r>
            <a:r>
              <a:rPr lang="en-US" dirty="0" smtClean="0"/>
              <a:t> stoke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proizvodnju</a:t>
            </a:r>
            <a:r>
              <a:rPr lang="en-US" dirty="0" smtClean="0"/>
              <a:t> </a:t>
            </a:r>
            <a:r>
              <a:rPr lang="en-US" dirty="0" err="1" smtClean="0"/>
              <a:t>biogasa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pokriva</a:t>
            </a:r>
            <a:r>
              <a:rPr lang="en-US" dirty="0" smtClean="0"/>
              <a:t> </a:t>
            </a:r>
            <a:r>
              <a:rPr lang="en-US" dirty="0" err="1" smtClean="0"/>
              <a:t>njihove</a:t>
            </a:r>
            <a:r>
              <a:rPr lang="en-US" dirty="0" smtClean="0"/>
              <a:t> </a:t>
            </a:r>
            <a:r>
              <a:rPr lang="en-US" dirty="0" err="1" smtClean="0"/>
              <a:t>energetske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dodatne</a:t>
            </a:r>
            <a:r>
              <a:rPr lang="en-US" dirty="0" smtClean="0"/>
              <a:t> </a:t>
            </a:r>
            <a:r>
              <a:rPr lang="en-US" dirty="0" err="1" smtClean="0"/>
              <a:t>prihode</a:t>
            </a:r>
            <a:r>
              <a:rPr lang="en-US" dirty="0" smtClean="0"/>
              <a:t>.</a:t>
            </a:r>
            <a:endParaRPr lang="sr-Latn-RS" dirty="0" smtClean="0"/>
          </a:p>
          <a:p>
            <a:pPr algn="just"/>
            <a:endParaRPr lang="en-US" dirty="0" smtClean="0"/>
          </a:p>
        </p:txBody>
      </p:sp>
      <p:pic>
        <p:nvPicPr>
          <p:cNvPr id="52226" name="Picture 2" descr="C:\Users\hp\Desktop\Модул 3\BioGas_Curug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5473700" cy="3647150"/>
          </a:xfrm>
          <a:prstGeom prst="rect">
            <a:avLst/>
          </a:prstGeom>
          <a:noFill/>
        </p:spPr>
      </p:pic>
      <p:pic>
        <p:nvPicPr>
          <p:cNvPr id="52228" name="Picture 4" descr="C:\Users\hp\Desktop\Модул 3\BioGas_Curug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2514600"/>
            <a:ext cx="3949700" cy="22625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4800600"/>
            <a:ext cx="5791200" cy="1383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 err="1" smtClean="0">
                <a:solidFill>
                  <a:srgbClr val="C00000"/>
                </a:solidFill>
              </a:rPr>
              <a:t>Neodgovarajuće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skladištenje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zbrinjavanje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stajnjaka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uzrokuje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negativne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uticaje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na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životnu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sredinu</a:t>
            </a:r>
            <a:r>
              <a:rPr lang="en-US" sz="1400" b="1" dirty="0" smtClean="0">
                <a:solidFill>
                  <a:srgbClr val="C00000"/>
                </a:solidFill>
              </a:rPr>
              <a:t>, </a:t>
            </a:r>
            <a:r>
              <a:rPr lang="en-US" sz="1400" b="1" dirty="0" err="1" smtClean="0">
                <a:solidFill>
                  <a:srgbClr val="C00000"/>
                </a:solidFill>
              </a:rPr>
              <a:t>ponajviše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na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zemljište</a:t>
            </a:r>
            <a:r>
              <a:rPr lang="en-US" sz="1400" b="1" dirty="0" smtClean="0">
                <a:solidFill>
                  <a:srgbClr val="C00000"/>
                </a:solidFill>
              </a:rPr>
              <a:t>, </a:t>
            </a:r>
            <a:r>
              <a:rPr lang="en-US" sz="1400" b="1" dirty="0" err="1" smtClean="0">
                <a:solidFill>
                  <a:srgbClr val="C00000"/>
                </a:solidFill>
              </a:rPr>
              <a:t>vodu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vazduh</a:t>
            </a:r>
            <a:r>
              <a:rPr lang="en-US" sz="1400" b="1" dirty="0" smtClean="0">
                <a:solidFill>
                  <a:srgbClr val="C00000"/>
                </a:solidFill>
              </a:rPr>
              <a:t>. </a:t>
            </a:r>
            <a:r>
              <a:rPr lang="en-US" sz="1400" b="1" dirty="0" err="1" smtClean="0">
                <a:solidFill>
                  <a:srgbClr val="C00000"/>
                </a:solidFill>
              </a:rPr>
              <a:t>Emisije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metana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azot-suboksida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iz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stajnjaka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doprinose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globalnom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zagrevanju</a:t>
            </a:r>
            <a:r>
              <a:rPr lang="en-US" sz="1400" b="1" dirty="0" smtClean="0">
                <a:solidFill>
                  <a:srgbClr val="C00000"/>
                </a:solidFill>
              </a:rPr>
              <a:t>. </a:t>
            </a:r>
            <a:r>
              <a:rPr lang="en-US" sz="1400" b="1" dirty="0" err="1" smtClean="0">
                <a:solidFill>
                  <a:srgbClr val="C00000"/>
                </a:solidFill>
              </a:rPr>
              <a:t>Da</a:t>
            </a:r>
            <a:r>
              <a:rPr lang="en-US" sz="1400" b="1" dirty="0" smtClean="0">
                <a:solidFill>
                  <a:srgbClr val="C00000"/>
                </a:solidFill>
              </a:rPr>
              <a:t> bi se </a:t>
            </a:r>
            <a:r>
              <a:rPr lang="en-US" sz="1400" b="1" dirty="0" err="1" smtClean="0">
                <a:solidFill>
                  <a:srgbClr val="C00000"/>
                </a:solidFill>
              </a:rPr>
              <a:t>zaštitila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životna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sredina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sprečile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klimatske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promene</a:t>
            </a:r>
            <a:r>
              <a:rPr lang="en-US" sz="1400" b="1" dirty="0" smtClean="0">
                <a:solidFill>
                  <a:srgbClr val="C00000"/>
                </a:solidFill>
              </a:rPr>
              <a:t>, </a:t>
            </a:r>
            <a:r>
              <a:rPr lang="en-US" sz="1400" b="1" dirty="0" err="1" smtClean="0">
                <a:solidFill>
                  <a:srgbClr val="C00000"/>
                </a:solidFill>
              </a:rPr>
              <a:t>neophodno</a:t>
            </a:r>
            <a:r>
              <a:rPr lang="en-US" sz="1400" b="1" dirty="0" smtClean="0">
                <a:solidFill>
                  <a:srgbClr val="C00000"/>
                </a:solidFill>
              </a:rPr>
              <a:t> je </a:t>
            </a:r>
            <a:r>
              <a:rPr lang="en-US" sz="1400" b="1" dirty="0" err="1" smtClean="0">
                <a:solidFill>
                  <a:srgbClr val="C00000"/>
                </a:solidFill>
              </a:rPr>
              <a:t>da</a:t>
            </a:r>
            <a:r>
              <a:rPr lang="en-US" sz="1400" b="1" dirty="0" smtClean="0">
                <a:solidFill>
                  <a:srgbClr val="C00000"/>
                </a:solidFill>
              </a:rPr>
              <a:t> se </a:t>
            </a:r>
            <a:r>
              <a:rPr lang="en-US" sz="1400" b="1" dirty="0" err="1" smtClean="0">
                <a:solidFill>
                  <a:srgbClr val="C00000"/>
                </a:solidFill>
              </a:rPr>
              <a:t>što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više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stajnjaka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koristi</a:t>
            </a:r>
            <a:r>
              <a:rPr lang="en-US" sz="1400" b="1" dirty="0" smtClean="0">
                <a:solidFill>
                  <a:srgbClr val="C00000"/>
                </a:solidFill>
              </a:rPr>
              <a:t> u biogas </a:t>
            </a:r>
            <a:r>
              <a:rPr lang="en-US" sz="1400" b="1" dirty="0" err="1" smtClean="0">
                <a:solidFill>
                  <a:srgbClr val="C00000"/>
                </a:solidFill>
              </a:rPr>
              <a:t>postrojenjima</a:t>
            </a:r>
            <a:r>
              <a:rPr lang="en-US" sz="1400" b="1" dirty="0" smtClean="0">
                <a:solidFill>
                  <a:srgbClr val="C00000"/>
                </a:solidFill>
              </a:rPr>
              <a:t>.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762000"/>
            <a:ext cx="7848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Studije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slučaja</a:t>
            </a:r>
            <a:endParaRPr lang="sr-Latn-RS" sz="2400" b="1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/>
          </a:p>
          <a:p>
            <a:pPr lvl="0" algn="just"/>
            <a:r>
              <a:rPr lang="sr-Latn-RS" b="1" dirty="0" smtClean="0"/>
              <a:t> - </a:t>
            </a:r>
            <a:r>
              <a:rPr lang="en-US" b="1" dirty="0" err="1" smtClean="0"/>
              <a:t>Vetroturbine</a:t>
            </a:r>
            <a:r>
              <a:rPr lang="en-US" b="1" dirty="0" smtClean="0"/>
              <a:t> u </a:t>
            </a:r>
            <a:r>
              <a:rPr lang="sr-Latn-RS" b="1" dirty="0" smtClean="0"/>
              <a:t>Kovačici</a:t>
            </a:r>
            <a:r>
              <a:rPr lang="en-US" dirty="0" smtClean="0"/>
              <a:t>: </a:t>
            </a:r>
            <a:r>
              <a:rPr lang="en-US" dirty="0" err="1" smtClean="0"/>
              <a:t>Vetroturbine</a:t>
            </a:r>
            <a:r>
              <a:rPr lang="en-US" dirty="0" smtClean="0"/>
              <a:t> </a:t>
            </a:r>
            <a:r>
              <a:rPr lang="en-US" dirty="0" err="1" smtClean="0"/>
              <a:t>postavljene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obradivim</a:t>
            </a:r>
            <a:r>
              <a:rPr lang="en-US" dirty="0" smtClean="0"/>
              <a:t> </a:t>
            </a:r>
            <a:r>
              <a:rPr lang="en-US" dirty="0" err="1" smtClean="0"/>
              <a:t>površinama</a:t>
            </a:r>
            <a:r>
              <a:rPr lang="en-US" dirty="0" smtClean="0"/>
              <a:t> </a:t>
            </a:r>
            <a:r>
              <a:rPr lang="en-US" dirty="0" err="1" smtClean="0"/>
              <a:t>omogućavaju</a:t>
            </a:r>
            <a:r>
              <a:rPr lang="en-US" dirty="0" smtClean="0"/>
              <a:t> </a:t>
            </a:r>
            <a:r>
              <a:rPr lang="en-US" dirty="0" err="1" smtClean="0"/>
              <a:t>proizvodnju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se </a:t>
            </a:r>
            <a:r>
              <a:rPr lang="en-US" dirty="0" err="1" smtClean="0"/>
              <a:t>zemljište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poljoprivredne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. </a:t>
            </a:r>
            <a:endParaRPr lang="sr-Latn-RS" dirty="0" smtClean="0"/>
          </a:p>
          <a:p>
            <a:pPr algn="just"/>
            <a:endParaRPr lang="en-US" dirty="0" smtClean="0"/>
          </a:p>
        </p:txBody>
      </p:sp>
      <p:pic>
        <p:nvPicPr>
          <p:cNvPr id="54274" name="Picture 2" descr="C:\Users\hp\Desktop\Модул 3\DJI_0113-min-1-1024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" y="2743200"/>
            <a:ext cx="4023360" cy="2872105"/>
          </a:xfrm>
          <a:prstGeom prst="rect">
            <a:avLst/>
          </a:prstGeom>
          <a:noFill/>
        </p:spPr>
      </p:pic>
      <p:pic>
        <p:nvPicPr>
          <p:cNvPr id="54276" name="Picture 4" descr="C:\Users\hp\Desktop\Модул 3\DJI_0005-min-1-1024x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19400"/>
            <a:ext cx="359786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Biomasa\2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76600"/>
            <a:ext cx="2990850" cy="29908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914400"/>
            <a:ext cx="718121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000" dirty="0" smtClean="0"/>
              <a:t>Urbana </a:t>
            </a:r>
            <a:r>
              <a:rPr lang="en-US" sz="2000" dirty="0" err="1" smtClean="0"/>
              <a:t>vetro</a:t>
            </a:r>
            <a:r>
              <a:rPr lang="en-US" sz="2000" dirty="0" smtClean="0"/>
              <a:t> </a:t>
            </a:r>
            <a:r>
              <a:rPr lang="en-US" sz="2000" dirty="0" err="1" smtClean="0"/>
              <a:t>turbina</a:t>
            </a:r>
            <a:r>
              <a:rPr lang="en-US" sz="2000" dirty="0" smtClean="0"/>
              <a:t> je mala </a:t>
            </a:r>
            <a:r>
              <a:rPr lang="en-US" sz="2000" dirty="0" err="1" smtClean="0"/>
              <a:t>turbina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prečnikom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1,5 </a:t>
            </a:r>
            <a:r>
              <a:rPr lang="en-US" sz="2000" dirty="0" err="1" smtClean="0"/>
              <a:t>met</a:t>
            </a:r>
            <a:r>
              <a:rPr lang="sr-Latn-RS" alt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sr-Latn-RS" altLang="en-US" sz="2000" dirty="0" smtClean="0"/>
              <a:t>mase</a:t>
            </a:r>
            <a:r>
              <a:rPr lang="en-US" sz="2000" dirty="0" smtClean="0"/>
              <a:t> </a:t>
            </a:r>
            <a:r>
              <a:rPr lang="en-US" sz="2000" dirty="0" err="1" smtClean="0"/>
              <a:t>oko</a:t>
            </a:r>
            <a:r>
              <a:rPr lang="en-US" sz="2000" dirty="0" smtClean="0"/>
              <a:t> 100 </a:t>
            </a:r>
            <a:r>
              <a:rPr lang="en-US" sz="2000" dirty="0" err="1" smtClean="0"/>
              <a:t>kilograma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pPr algn="just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Zbog</a:t>
            </a:r>
            <a:r>
              <a:rPr lang="en-US" sz="2000" dirty="0" smtClean="0"/>
              <a:t> </a:t>
            </a:r>
            <a:r>
              <a:rPr lang="en-US" sz="2000" dirty="0" err="1" smtClean="0"/>
              <a:t>svoje</a:t>
            </a:r>
            <a:r>
              <a:rPr lang="en-US" sz="2000" dirty="0" smtClean="0"/>
              <a:t> male </a:t>
            </a:r>
            <a:r>
              <a:rPr lang="en-US" sz="2000" dirty="0" err="1" smtClean="0"/>
              <a:t>veličine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sr-Latn-RS" altLang="en-US" sz="2000" dirty="0" smtClean="0"/>
              <a:t>mase</a:t>
            </a:r>
            <a:r>
              <a:rPr lang="en-US" sz="2000" dirty="0" smtClean="0"/>
              <a:t> </a:t>
            </a:r>
            <a:r>
              <a:rPr lang="en-US" sz="2000" dirty="0" err="1" smtClean="0"/>
              <a:t>može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postavljena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gotovo</a:t>
            </a:r>
            <a:r>
              <a:rPr lang="en-US" sz="2000" dirty="0" smtClean="0"/>
              <a:t> </a:t>
            </a:r>
            <a:r>
              <a:rPr lang="en-US" sz="2000" dirty="0" err="1" smtClean="0"/>
              <a:t>bilo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zid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krov</a:t>
            </a:r>
            <a:r>
              <a:rPr lang="en-US" sz="2000" dirty="0" smtClean="0"/>
              <a:t>. </a:t>
            </a:r>
            <a:endParaRPr lang="sr-Latn-RS" sz="2000" dirty="0" smtClean="0"/>
          </a:p>
          <a:p>
            <a:pPr algn="just"/>
            <a:r>
              <a:rPr lang="sr-Latn-RS" sz="2000" dirty="0" smtClean="0"/>
              <a:t>- </a:t>
            </a:r>
            <a:r>
              <a:rPr lang="en-US" sz="2000" dirty="0" err="1" smtClean="0"/>
              <a:t>Pri</a:t>
            </a:r>
            <a:r>
              <a:rPr lang="en-US" sz="2000" dirty="0" smtClean="0"/>
              <a:t> </a:t>
            </a:r>
            <a:r>
              <a:rPr lang="en-US" sz="2000" dirty="0" err="1" smtClean="0"/>
              <a:t>brzini</a:t>
            </a:r>
            <a:r>
              <a:rPr lang="en-US" sz="2000" dirty="0" smtClean="0"/>
              <a:t> </a:t>
            </a:r>
            <a:r>
              <a:rPr lang="en-US" sz="2000" dirty="0" err="1" smtClean="0"/>
              <a:t>vetra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4,5 m/s</a:t>
            </a:r>
            <a:r>
              <a:rPr lang="sr-Latn-RS" alt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oko</a:t>
            </a:r>
            <a:r>
              <a:rPr lang="en-US" sz="2000" dirty="0" smtClean="0"/>
              <a:t> 16 km/h) </a:t>
            </a:r>
            <a:r>
              <a:rPr lang="en-US" sz="2000" dirty="0" err="1" smtClean="0"/>
              <a:t>generiše</a:t>
            </a:r>
            <a:r>
              <a:rPr lang="en-US" sz="2000" dirty="0" smtClean="0"/>
              <a:t> u </a:t>
            </a:r>
            <a:r>
              <a:rPr lang="en-US" sz="2000" dirty="0" err="1" smtClean="0"/>
              <a:t>proseku</a:t>
            </a:r>
            <a:r>
              <a:rPr lang="en-US" sz="2000" dirty="0" smtClean="0"/>
              <a:t> </a:t>
            </a:r>
            <a:r>
              <a:rPr lang="en-US" sz="2000" dirty="0" err="1" smtClean="0"/>
              <a:t>između</a:t>
            </a:r>
            <a:r>
              <a:rPr lang="en-US" sz="2000" dirty="0" smtClean="0"/>
              <a:t> 300 </a:t>
            </a:r>
            <a:r>
              <a:rPr lang="en-US" sz="2000" dirty="0" err="1" smtClean="0"/>
              <a:t>i</a:t>
            </a:r>
            <a:r>
              <a:rPr lang="en-US" sz="2000" dirty="0" smtClean="0"/>
              <a:t> 2.500 </a:t>
            </a:r>
            <a:r>
              <a:rPr lang="en-US" sz="2000" dirty="0" err="1" smtClean="0"/>
              <a:t>kilovata</a:t>
            </a:r>
            <a:r>
              <a:rPr lang="en-US" sz="2000" dirty="0" smtClean="0"/>
              <a:t> </a:t>
            </a:r>
            <a:r>
              <a:rPr lang="en-US" sz="2000" dirty="0" err="1" smtClean="0"/>
              <a:t>godišnje</a:t>
            </a:r>
            <a:r>
              <a:rPr lang="en-US" sz="2000" dirty="0" smtClean="0"/>
              <a:t>. 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87120" y="3886200"/>
            <a:ext cx="4170680" cy="147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Latn-RS" altLang="vi-VN" dirty="0" smtClean="0"/>
              <a:t>M</a:t>
            </a:r>
            <a:r>
              <a:rPr lang="vi-VN" dirty="0" smtClean="0"/>
              <a:t>oguća </a:t>
            </a:r>
            <a:r>
              <a:rPr lang="sr-Latn-RS" altLang="vi-VN" dirty="0" smtClean="0"/>
              <a:t>je </a:t>
            </a:r>
            <a:r>
              <a:rPr lang="vi-VN" dirty="0" smtClean="0"/>
              <a:t>kombinacija sa solarnim panelima, tako da je stvaranje električne energije u kontinitetu</a:t>
            </a:r>
            <a:r>
              <a:rPr lang="sr-Latn-RS" altLang="vi-VN" dirty="0" smtClean="0"/>
              <a:t>,</a:t>
            </a:r>
            <a:r>
              <a:rPr lang="vi-VN" dirty="0" smtClean="0"/>
              <a:t> tj. stalno. Invertor i kontroler su elektronski uređaji koji vrš</a:t>
            </a:r>
            <a:r>
              <a:rPr lang="sr-Latn-RS" altLang="vi-VN" dirty="0" smtClean="0"/>
              <a:t>e</a:t>
            </a:r>
            <a:r>
              <a:rPr lang="vi-VN" dirty="0" smtClean="0"/>
              <a:t> distribuciju električne energije.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340" y="1143000"/>
            <a:ext cx="792226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Izazovi kod implementacije OIE</a:t>
            </a:r>
            <a:endParaRPr lang="sr-Latn-RS" sz="2800" b="1" dirty="0" smtClean="0">
              <a:solidFill>
                <a:srgbClr val="FF0000"/>
              </a:solidFill>
            </a:endParaRPr>
          </a:p>
          <a:p>
            <a:pPr algn="ctr"/>
            <a:endParaRPr lang="vi-VN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sr-Latn-RS" dirty="0" smtClean="0"/>
              <a:t>- </a:t>
            </a:r>
            <a:r>
              <a:rPr lang="vi-VN" dirty="0" smtClean="0"/>
              <a:t>Iako OIE donosi brojne prednosti, poljoprivrednici se suočavaju s određenim izazovima:</a:t>
            </a:r>
            <a:endParaRPr lang="sr-Latn-RS" dirty="0" smtClean="0"/>
          </a:p>
          <a:p>
            <a:pPr algn="just"/>
            <a:endParaRPr lang="vi-VN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Latn-RS" b="1" dirty="0" smtClean="0"/>
              <a:t> </a:t>
            </a:r>
            <a:r>
              <a:rPr lang="vi-VN" b="1" dirty="0" smtClean="0"/>
              <a:t>Finansijski izazovi</a:t>
            </a:r>
            <a:r>
              <a:rPr lang="vi-VN" dirty="0" smtClean="0"/>
              <a:t>: Visoki početni troškovi postavljanja solarnih panela ili biogasnih postrojenja često su glavna prepreka. Iako su dostupne subvencije, proces apliciranja može biti složen.</a:t>
            </a:r>
            <a:endParaRPr lang="sr-Latn-RS" dirty="0" smtClean="0"/>
          </a:p>
          <a:p>
            <a:pPr algn="just"/>
            <a:endParaRPr lang="vi-VN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Latn-RS" b="1" dirty="0" smtClean="0"/>
              <a:t> </a:t>
            </a:r>
            <a:r>
              <a:rPr lang="vi-VN" b="1" dirty="0" smtClean="0"/>
              <a:t>Pravna regulativa</a:t>
            </a:r>
            <a:r>
              <a:rPr lang="vi-VN" dirty="0" smtClean="0"/>
              <a:t>: Nedovoljna informisanost o potrebnim dozvolama i zakonima često usporava implementaciju. Promene u regulativi takođe mogu stvoriti nesigurnost.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805" y="1371600"/>
            <a:ext cx="7682230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Izazovi kod implementacije OIE</a:t>
            </a:r>
            <a:endParaRPr lang="sr-Latn-RS" sz="2800" b="1" dirty="0" smtClean="0">
              <a:solidFill>
                <a:srgbClr val="FF0000"/>
              </a:solidFill>
            </a:endParaRPr>
          </a:p>
          <a:p>
            <a:pPr algn="just"/>
            <a:endParaRPr lang="vi-VN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Latn-RS" b="1" dirty="0" smtClean="0"/>
              <a:t> </a:t>
            </a:r>
            <a:r>
              <a:rPr lang="vi-VN" b="1" dirty="0" smtClean="0"/>
              <a:t>Tehnička znanja</a:t>
            </a:r>
            <a:r>
              <a:rPr lang="vi-VN" dirty="0" smtClean="0"/>
              <a:t>: Mnogim poljoprivrednicima nedostaje tehnička ekspertiza za upravljanje i održavanje sistema za OIE, što može povećati troškove.</a:t>
            </a:r>
            <a:endParaRPr lang="sr-Latn-RS" dirty="0" smtClean="0"/>
          </a:p>
          <a:p>
            <a:pPr algn="just"/>
            <a:endParaRPr lang="vi-VN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Latn-RS" b="1" dirty="0" smtClean="0"/>
              <a:t> </a:t>
            </a:r>
            <a:r>
              <a:rPr lang="vi-VN" b="1" dirty="0" smtClean="0"/>
              <a:t>Održavanje i servisiranje</a:t>
            </a:r>
            <a:r>
              <a:rPr lang="vi-VN" dirty="0" smtClean="0"/>
              <a:t>: Sistemi za OIE, poput solarnih panela i biogasnih postrojenja, zahtevaju redovno održavanje i povremene popravke, što može biti izazovno u ruralnim oblastima.</a:t>
            </a:r>
            <a:endParaRPr lang="sr-Latn-RS" dirty="0" smtClean="0"/>
          </a:p>
          <a:p>
            <a:pPr algn="just"/>
            <a:endParaRPr lang="vi-VN" dirty="0" smtClean="0"/>
          </a:p>
          <a:p>
            <a:pPr algn="just"/>
            <a:r>
              <a:rPr lang="sr-Latn-RS" dirty="0" smtClean="0"/>
              <a:t>- </a:t>
            </a:r>
            <a:r>
              <a:rPr lang="vi-VN" dirty="0" smtClean="0"/>
              <a:t>Uprkos izazovima, pažljivo planiranje i podrška države mogu značajno olakšati prelazak na obnovljive izvore energije.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952500" y="991235"/>
            <a:ext cx="7239001" cy="44310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Ekonomski aspekti</a:t>
            </a:r>
            <a:endParaRPr kumimoji="0" lang="sr-Latn-R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Ekonomske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prednosti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nezavisnosti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Ušteda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troškovima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smanjenje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zavisnosti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tržišnih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oscilacija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nezavisnost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doneti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ekonomsku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stabilnost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porodici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uštedu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dugoročnom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troškova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Troškovi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povezani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implementacijom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različitih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izvora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uključujući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period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povrata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investicije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solarni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paneli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biogas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postrojenja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Dostupni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fondovi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subvencije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Prikaz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domaćih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fondova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subvencija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podsticaj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ulaganja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obnovljive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izvore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poljoprivrednike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koristiti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fondove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ostvarenje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nezavisnosti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76400"/>
            <a:ext cx="7734300" cy="2133600"/>
          </a:xfrm>
        </p:spPr>
        <p:txBody>
          <a:bodyPr>
            <a:noAutofit/>
          </a:bodyPr>
          <a:lstStyle/>
          <a:p>
            <a:pPr algn="just"/>
            <a:r>
              <a:rPr lang="sr-Latn-RS" sz="2400" dirty="0" smtClean="0"/>
              <a:t>P</a:t>
            </a:r>
            <a:r>
              <a:rPr lang="en-US" sz="2400" dirty="0" err="1" smtClean="0"/>
              <a:t>otencijal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energetske</a:t>
            </a:r>
            <a:r>
              <a:rPr lang="en-US" sz="2400" dirty="0" smtClean="0"/>
              <a:t> </a:t>
            </a:r>
            <a:r>
              <a:rPr lang="en-US" sz="2400" dirty="0" err="1" smtClean="0"/>
              <a:t>nezavisnosti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obnovljive</a:t>
            </a:r>
            <a:r>
              <a:rPr lang="en-US" sz="2400" dirty="0" smtClean="0"/>
              <a:t> </a:t>
            </a:r>
            <a:r>
              <a:rPr lang="en-US" sz="2400" dirty="0" err="1" smtClean="0"/>
              <a:t>izvore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 (OIE)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tehnološke</a:t>
            </a:r>
            <a:r>
              <a:rPr lang="en-US" sz="2400" dirty="0" smtClean="0"/>
              <a:t> </a:t>
            </a:r>
            <a:r>
              <a:rPr lang="en-US" sz="2400" dirty="0" err="1" smtClean="0"/>
              <a:t>inovacije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takav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</a:t>
            </a:r>
            <a:r>
              <a:rPr lang="en-US" sz="2400" dirty="0" smtClean="0"/>
              <a:t>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doneti</a:t>
            </a:r>
            <a:r>
              <a:rPr lang="en-US" sz="2400" dirty="0" smtClean="0"/>
              <a:t> </a:t>
            </a:r>
            <a:r>
              <a:rPr lang="en-US" sz="2400" dirty="0" err="1" smtClean="0"/>
              <a:t>porodicama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farmama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pPr algn="just"/>
            <a:endParaRPr lang="sr-Latn-RS" sz="2400" dirty="0" smtClean="0"/>
          </a:p>
          <a:p>
            <a:pPr algn="just"/>
            <a:r>
              <a:rPr lang="en-US" sz="2400" dirty="0" err="1" smtClean="0"/>
              <a:t>Postizanje</a:t>
            </a:r>
            <a:r>
              <a:rPr lang="en-US" sz="2400" dirty="0" smtClean="0"/>
              <a:t> </a:t>
            </a:r>
            <a:r>
              <a:rPr lang="en-US" sz="2400" dirty="0" err="1" smtClean="0"/>
              <a:t>energetske</a:t>
            </a:r>
            <a:r>
              <a:rPr lang="en-US" sz="2400" dirty="0" smtClean="0"/>
              <a:t> </a:t>
            </a:r>
            <a:r>
              <a:rPr lang="en-US" sz="2400" dirty="0" err="1" smtClean="0"/>
              <a:t>nezavisnosti</a:t>
            </a:r>
            <a:r>
              <a:rPr lang="en-US" sz="2400" dirty="0" smtClean="0"/>
              <a:t>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doprineti</a:t>
            </a:r>
            <a:r>
              <a:rPr lang="en-US" sz="2400" dirty="0" smtClean="0"/>
              <a:t> </a:t>
            </a:r>
            <a:r>
              <a:rPr lang="en-US" sz="2400" dirty="0" err="1" smtClean="0"/>
              <a:t>stabilnosti</a:t>
            </a:r>
            <a:r>
              <a:rPr lang="en-US" sz="2400" dirty="0" smtClean="0"/>
              <a:t> </a:t>
            </a:r>
            <a:r>
              <a:rPr lang="en-US" sz="2400" dirty="0" err="1" smtClean="0"/>
              <a:t>prihoda</a:t>
            </a:r>
            <a:r>
              <a:rPr lang="en-US" sz="2400" dirty="0" smtClean="0"/>
              <a:t>, </a:t>
            </a:r>
            <a:r>
              <a:rPr lang="en-US" sz="2400" dirty="0" err="1" smtClean="0"/>
              <a:t>ekološkoj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manj</a:t>
            </a:r>
            <a:r>
              <a:rPr lang="sr-Latn-RS" sz="2400" dirty="0" smtClean="0"/>
              <a:t>oj</a:t>
            </a:r>
            <a:r>
              <a:rPr lang="en-US" sz="2400" dirty="0" smtClean="0"/>
              <a:t> </a:t>
            </a:r>
            <a:r>
              <a:rPr lang="en-US" sz="2400" dirty="0" err="1" smtClean="0"/>
              <a:t>zavisno</a:t>
            </a:r>
            <a:r>
              <a:rPr lang="sr-Latn-RS" sz="2400" dirty="0" smtClean="0"/>
              <a:t>sti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energenata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konvencionalnih</a:t>
            </a:r>
            <a:r>
              <a:rPr lang="en-US" sz="2400" dirty="0" smtClean="0"/>
              <a:t> </a:t>
            </a:r>
            <a:r>
              <a:rPr lang="en-US" sz="2400" dirty="0" err="1" smtClean="0"/>
              <a:t>izvora</a:t>
            </a:r>
            <a:r>
              <a:rPr lang="en-US" sz="2400" dirty="0" smtClean="0"/>
              <a:t>.</a:t>
            </a:r>
            <a:endParaRPr lang="sr-Latn-RS" altLang="en-US" sz="2300" b="1" dirty="0">
              <a:solidFill>
                <a:srgbClr val="FF0000"/>
              </a:solidFill>
              <a:sym typeface="+mn-ea"/>
            </a:endParaRPr>
          </a:p>
          <a:p>
            <a:pPr marL="137160" indent="0" algn="just">
              <a:buNone/>
            </a:pPr>
            <a:endParaRPr lang="sr-Latn-RS" altLang="en-US" sz="2300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85799" y="2118877"/>
            <a:ext cx="7696201" cy="29533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Ekonomski aspekti</a:t>
            </a:r>
            <a:endParaRPr kumimoji="0" lang="sr-Latn-R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r-Latn-RS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sr-Latn-R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standardi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tržišni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podsticaji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standardi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odnose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ekološke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upravljačke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aspekte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poslovanja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nezavisne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mogućnost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proizvode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prodaju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većoj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poštovanja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održivih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standarda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Mikrokrediti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fondovi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krediti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fondovi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namenjeni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specifično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malim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poljoprivrednim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gazdinstvima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omogućavaju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investicije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obnovljive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izvore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62000" y="914142"/>
            <a:ext cx="7239001" cy="47390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Ekonomski aspekti</a:t>
            </a:r>
            <a:endParaRPr kumimoji="0" lang="sr-Latn-R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Partnerstva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NVO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državnim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institucijama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Uloga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nevladinih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organizacija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ministarstava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pružanju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podrške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resursa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tehničkog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znanja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implementaciju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obnovljivih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izvora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Uloga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digitalizacije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upravljanju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energijom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Primena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digitalnih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alata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softvera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nadzor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optimizaciju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potrošnje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poljoprivrednicima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bolje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resursima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Poreski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podsticaji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OIE u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poljoprivredi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Mogući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poreski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podsticaji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države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nude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stimulaciju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korišćenje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obnovljivih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izvora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poljoprivredi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Rizici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poljoprivrednici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zaštititi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mogućih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rizika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povezanih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uvođenjem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novih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rešenja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54075" y="319088"/>
            <a:ext cx="7375525" cy="59391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Tehnološke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inovacije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efikasnost</a:t>
            </a:r>
            <a:endParaRPr kumimoji="0" lang="sr-Latn-R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Pametne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mreže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(Smart grids)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Pametne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mreže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omogućavaju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integraciju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obnovljivih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izvora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mrežom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pružajući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poljoprivrednicima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efikasnije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Internet of Things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farmama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uređaji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pomažu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praćenju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potrošnje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optimizaciji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resursa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smanjujući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gubitke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povećavajući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efikasnost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Automatizacija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senzori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Uvođenje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senzora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kontrolu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temperature,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osvetljenja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vlažnosti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smanjiti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potrošnju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povećati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efikasnost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Efikasna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rasveta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rasveta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poređenju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konvencionalnim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sijalicama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pogodno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staklenike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noći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14400" y="1447483"/>
            <a:ext cx="7327265" cy="37230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Tehnološke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inovacije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efikasnost</a:t>
            </a:r>
            <a:endParaRPr kumimoji="0" lang="sr-Latn-R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Hidroponija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akvaponija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potrošnja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resursa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hidroponske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akvaponske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održivom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opcijom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farmere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Reciklaža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Reciklaža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smanjuje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zavisnost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uvoza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olakšava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kontrolu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potrošnje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sušnim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periodima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Zelena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arhitektura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Projektovanje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323265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Hvala 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</a:t>
            </a:r>
            <a:r>
              <a:rPr lang="sr-Latn-RS" sz="4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žnji!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0" b="42918"/>
          <a:stretch>
            <a:fillRect/>
          </a:stretch>
        </p:blipFill>
        <p:spPr>
          <a:xfrm>
            <a:off x="381000" y="1143000"/>
            <a:ext cx="5007610" cy="473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18795" y="229235"/>
            <a:ext cx="7865745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nezavisnost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smanjuje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uticaj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tržišnih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oscilacija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obezbeđuje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stabilnije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uslove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sr-Latn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svetlu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klimatskih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promena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prilagođavanje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održivim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praksama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ključno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ekološku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stabilnost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smanjenje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emisije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ugljen-dioksida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C:\Users\hp\Desktop\Модул 3\677z381_klimatske-prom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730" y="3124200"/>
            <a:ext cx="4471670" cy="3157220"/>
          </a:xfrm>
          <a:prstGeom prst="rect">
            <a:avLst/>
          </a:prstGeom>
          <a:noFill/>
        </p:spPr>
      </p:pic>
      <p:pic>
        <p:nvPicPr>
          <p:cNvPr id="29700" name="Picture 4" descr="C:\Users\hp\Desktop\Модул 3\visoke-temperature-poljoprivreda-kukuruz-prinos-zemlja-susa-usevi-zemlja-nepogode-klimatske-promene-pixabay-8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02430"/>
            <a:ext cx="3667125" cy="2078990"/>
          </a:xfrm>
          <a:prstGeom prst="rect">
            <a:avLst/>
          </a:prstGeom>
          <a:noFill/>
        </p:spPr>
      </p:pic>
      <p:pic>
        <p:nvPicPr>
          <p:cNvPr id="29702" name="Picture 6" descr="C:\Users\hp\Desktop\Модул 3\poljoprivreda-klimatske-prome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124200"/>
            <a:ext cx="2905125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153035"/>
            <a:ext cx="7972425" cy="25228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endParaRPr lang="en-US" sz="2800" dirty="0" smtClean="0"/>
          </a:p>
          <a:p>
            <a:pPr marL="457200" lvl="2" algn="just">
              <a:buFont typeface="Wingdings" panose="05000000000000000000" pitchFamily="2" charset="2"/>
              <a:buChar char="q"/>
            </a:pPr>
            <a:r>
              <a:rPr lang="sr-Latn-RS" sz="2800" dirty="0" smtClean="0"/>
              <a:t> </a:t>
            </a:r>
            <a:r>
              <a:rPr lang="en-US" sz="2800" dirty="0" err="1" smtClean="0"/>
              <a:t>Veliki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dirty="0" err="1" smtClean="0"/>
              <a:t>porodičnih</a:t>
            </a:r>
            <a:r>
              <a:rPr lang="en-US" sz="2800" dirty="0" smtClean="0"/>
              <a:t> </a:t>
            </a:r>
            <a:r>
              <a:rPr lang="en-US" sz="2800" dirty="0" err="1" smtClean="0"/>
              <a:t>farmi</a:t>
            </a:r>
            <a:r>
              <a:rPr lang="en-US" sz="2800" dirty="0" smtClean="0"/>
              <a:t> u </a:t>
            </a:r>
            <a:r>
              <a:rPr lang="en-US" sz="2800" dirty="0" err="1" smtClean="0"/>
              <a:t>regionu</a:t>
            </a:r>
            <a:r>
              <a:rPr lang="en-US" sz="2800" dirty="0" smtClean="0"/>
              <a:t> </a:t>
            </a:r>
            <a:r>
              <a:rPr lang="en-US" sz="2800" dirty="0" err="1" smtClean="0"/>
              <a:t>zavisi</a:t>
            </a:r>
            <a:r>
              <a:rPr lang="sr-Latn-RS" altLang="en-US" sz="2800" dirty="0" err="1" smtClean="0"/>
              <a:t> </a:t>
            </a:r>
            <a:r>
              <a:rPr lang="en-US" sz="2800" dirty="0" err="1" smtClean="0"/>
              <a:t>od</a:t>
            </a:r>
            <a:r>
              <a:rPr lang="sr-Latn-RS" sz="2800" dirty="0" smtClean="0"/>
              <a:t> </a:t>
            </a:r>
            <a:r>
              <a:rPr lang="en-US" sz="2800" dirty="0" err="1" smtClean="0"/>
              <a:t>fosilnih</a:t>
            </a:r>
            <a:r>
              <a:rPr lang="en-US" sz="2800" dirty="0" smtClean="0"/>
              <a:t> </a:t>
            </a:r>
            <a:r>
              <a:rPr lang="en-US" sz="2800" dirty="0" err="1" smtClean="0"/>
              <a:t>goriva</a:t>
            </a:r>
            <a:r>
              <a:rPr lang="en-US" sz="2800" dirty="0" smtClean="0"/>
              <a:t>, </a:t>
            </a:r>
            <a:r>
              <a:rPr lang="en-US" sz="2800" dirty="0" err="1" smtClean="0"/>
              <a:t>što</a:t>
            </a:r>
            <a:r>
              <a:rPr lang="en-US" sz="2800" dirty="0" smtClean="0"/>
              <a:t> </a:t>
            </a:r>
            <a:r>
              <a:rPr lang="en-US" sz="2800" dirty="0" err="1" smtClean="0"/>
              <a:t>ih</a:t>
            </a:r>
            <a:r>
              <a:rPr lang="en-US" sz="2800" dirty="0" smtClean="0"/>
              <a:t> </a:t>
            </a:r>
            <a:r>
              <a:rPr lang="en-US" sz="2800" dirty="0" err="1" smtClean="0"/>
              <a:t>čini</a:t>
            </a:r>
            <a:r>
              <a:rPr lang="en-US" sz="2800" dirty="0" smtClean="0"/>
              <a:t> </a:t>
            </a:r>
            <a:r>
              <a:rPr lang="en-US" sz="2800" dirty="0" err="1" smtClean="0"/>
              <a:t>ranjivima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fluktuacije</a:t>
            </a:r>
            <a:r>
              <a:rPr lang="en-US" sz="2800" dirty="0" smtClean="0"/>
              <a:t> </a:t>
            </a:r>
            <a:r>
              <a:rPr lang="en-US" sz="2800" dirty="0" err="1" smtClean="0"/>
              <a:t>cena</a:t>
            </a:r>
            <a:r>
              <a:rPr lang="en-US" sz="2800" dirty="0" smtClean="0"/>
              <a:t> </a:t>
            </a:r>
            <a:r>
              <a:rPr lang="en-US" sz="2800" dirty="0" err="1" smtClean="0"/>
              <a:t>ener</a:t>
            </a:r>
            <a:r>
              <a:rPr lang="sr-Latn-RS" altLang="en-US" sz="2800" dirty="0" err="1" smtClean="0"/>
              <a:t>genata</a:t>
            </a:r>
            <a:r>
              <a:rPr lang="en-US" sz="2800" dirty="0" smtClean="0"/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 descr="C:\Users\hp\Desktop\Модул 3\9a6c6663-a49d-4c69-ade3-79e03b2bbe0a-1719216704-821x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855" y="2667000"/>
            <a:ext cx="4792345" cy="3557270"/>
          </a:xfrm>
          <a:prstGeom prst="rect">
            <a:avLst/>
          </a:prstGeom>
          <a:noFill/>
        </p:spPr>
      </p:pic>
      <p:pic>
        <p:nvPicPr>
          <p:cNvPr id="27652" name="Picture 4" descr="C:\Users\hp\Desktop\Модул 3\677z381_zagadjen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300" y="3030855"/>
            <a:ext cx="3810635" cy="2853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71600" y="850746"/>
            <a:ext cx="6248400" cy="47790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101568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sr-Latn-R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potencijali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farmama</a:t>
            </a:r>
            <a:endParaRPr kumimoji="0" lang="sr-Latn-R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1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sr-Latn-R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Obnovljivi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izvori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(OIE)</a:t>
            </a:r>
            <a:endParaRPr kumimoji="0" lang="sr-Latn-R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88695" algn="l"/>
                <a:tab pos="1258570" algn="l"/>
              </a:tabLst>
            </a:pP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Uvođenje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obnovljive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izvore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solarna</a:t>
            </a: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energija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vetroenergija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biomasa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geotermalna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1169670" algn="l"/>
              </a:tabLst>
            </a:pPr>
            <a:r>
              <a:rPr lang="sr-Latn-R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izvori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smanjiti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potrošnju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konvencionalne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unaprediti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efikasnost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38200" y="533400"/>
            <a:ext cx="7467600" cy="31187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101568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potencijali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farmama</a:t>
            </a:r>
            <a:endParaRPr kumimoji="0" lang="sr-Latn-R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R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sr-Latn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Solarna energija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Primena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solarnih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panela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mogućnost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direktnog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generisanja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električne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svakodnevne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potrebe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Korišćenje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solarne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smanjuje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troškove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potrošnje </a:t>
            </a:r>
            <a:b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el. energije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povećava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samoodrživost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Users\hp\Desktop\Модул 3\Agrosaveti-Solarni-paneli-na-farmam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3580765" cy="2468880"/>
          </a:xfrm>
          <a:prstGeom prst="rect">
            <a:avLst/>
          </a:prstGeom>
          <a:noFill/>
        </p:spPr>
      </p:pic>
      <p:pic>
        <p:nvPicPr>
          <p:cNvPr id="23556" name="Picture 4" descr="C:\Users\hp\Desktop\Модул 3\7e5b28f9-e7c7-485a-9785-fd6903ee9b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590" y="3733800"/>
            <a:ext cx="3870325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381896"/>
            <a:ext cx="7467600" cy="27476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101568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potencijali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farmama</a:t>
            </a:r>
            <a:endParaRPr kumimoji="0" lang="sr-Latn-R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Vetrenjače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mal</a:t>
            </a:r>
            <a:r>
              <a:rPr kumimoji="0" lang="sr-Latn-R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vetroelektran</a:t>
            </a:r>
            <a:r>
              <a:rPr kumimoji="0" lang="sr-Latn-R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Vetroturbine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pogodne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vetrovitim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područjima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generisati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znatne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količine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el. energije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mašina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održavanje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objekata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8130" name="Picture 2" descr="C:\Users\hp\Desktop\Модул 3\vetrogeneratori-vetroturb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690" y="3276600"/>
            <a:ext cx="3674745" cy="3109595"/>
          </a:xfrm>
          <a:prstGeom prst="rect">
            <a:avLst/>
          </a:prstGeom>
          <a:noFill/>
        </p:spPr>
      </p:pic>
      <p:pic>
        <p:nvPicPr>
          <p:cNvPr id="48132" name="Picture 4" descr="C:\Users\hp\Desktop\Модул 3\pb-vetrogenerator-768x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4085" y="3657600"/>
            <a:ext cx="344424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86790" y="795655"/>
            <a:ext cx="7319645" cy="27165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101568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Energetski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potencijali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farmama</a:t>
            </a:r>
            <a:endParaRPr kumimoji="0" lang="sr-Latn-RS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R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Biomasa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biogas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Korišćenje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organskih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ostataka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proizvodnju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biomasu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biogas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efikasno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otpad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troškove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gorivo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grejanje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hp\Desktop\Модул 3\the-biogas-digester-how-it-works_503da21f4b86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12820"/>
            <a:ext cx="4358373" cy="2901950"/>
          </a:xfrm>
          <a:prstGeom prst="rect">
            <a:avLst/>
          </a:prstGeom>
          <a:noFill/>
        </p:spPr>
      </p:pic>
      <p:pic>
        <p:nvPicPr>
          <p:cNvPr id="21508" name="Picture 4" descr="C:\Users\hp\Desktop\Модул 3\f3b735e3300faff0e348331a5413d4d3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5740" y="3608070"/>
            <a:ext cx="3020060" cy="271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25525" y="534353"/>
            <a:ext cx="7051675" cy="27165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101568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Energetski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potencijali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farmama</a:t>
            </a:r>
            <a:endParaRPr kumimoji="0" lang="sr-Latn-RS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R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sr-Latn-R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Geotermalna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Geotermalna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toplotu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zemlje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grejanje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prostorija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staklenika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značajno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doprineti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smanjenju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potrošnje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zimskih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meseci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50178" name="Picture 2" descr="C:\Users\hp\Desktop\Модул 3\f75f45065e491a3adc61e72a384867bb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3958590" cy="2819400"/>
          </a:xfrm>
          <a:prstGeom prst="rect">
            <a:avLst/>
          </a:prstGeom>
          <a:noFill/>
        </p:spPr>
      </p:pic>
      <p:pic>
        <p:nvPicPr>
          <p:cNvPr id="50180" name="Picture 4" descr="C:\Users\hp\Desktop\Модул 3\baranjsko-voce-i-povrce-filakov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1380"/>
            <a:ext cx="3244850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</TotalTime>
  <Words>1433</Words>
  <Application>Microsoft Office PowerPoint</Application>
  <PresentationFormat>On-screen Show (4:3)</PresentationFormat>
  <Paragraphs>169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Djordje</dc:creator>
  <cp:lastModifiedBy>hp</cp:lastModifiedBy>
  <cp:revision>108</cp:revision>
  <dcterms:created xsi:type="dcterms:W3CDTF">2019-09-11T11:11:00Z</dcterms:created>
  <dcterms:modified xsi:type="dcterms:W3CDTF">2024-11-18T21:29:58Z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63FCD8F51AB04AA29E9E3212F78DD22C</vt:lpwstr>
  </property>
  <property fmtid="{D5CDD505-2E9C-101B-9397-08002B2CF9AE}" pid="3" name="KSOProductBuildVer">
    <vt:lpwstr>1033-11.2.0.11536</vt:lpwstr>
  </property>
</Properties>
</file>