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5" r:id="rId3"/>
    <p:sldId id="281" r:id="rId4"/>
    <p:sldId id="267" r:id="rId5"/>
    <p:sldId id="276" r:id="rId6"/>
    <p:sldId id="264" r:id="rId7"/>
    <p:sldId id="266" r:id="rId8"/>
    <p:sldId id="271" r:id="rId9"/>
    <p:sldId id="278" r:id="rId10"/>
    <p:sldId id="282" r:id="rId11"/>
    <p:sldId id="283" r:id="rId12"/>
    <p:sldId id="280" r:id="rId13"/>
    <p:sldId id="284" r:id="rId14"/>
    <p:sldId id="286" r:id="rId15"/>
    <p:sldId id="287" r:id="rId16"/>
    <p:sldId id="288" r:id="rId17"/>
    <p:sldId id="289" r:id="rId18"/>
    <p:sldId id="295" r:id="rId19"/>
    <p:sldId id="290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92AE58-BC8F-4117-BF47-8087E58CF0C5}">
          <p14:sldIdLst>
            <p14:sldId id="257"/>
            <p14:sldId id="285"/>
            <p14:sldId id="281"/>
            <p14:sldId id="267"/>
            <p14:sldId id="276"/>
            <p14:sldId id="264"/>
            <p14:sldId id="266"/>
            <p14:sldId id="271"/>
            <p14:sldId id="278"/>
            <p14:sldId id="282"/>
            <p14:sldId id="283"/>
            <p14:sldId id="280"/>
            <p14:sldId id="284"/>
            <p14:sldId id="286"/>
            <p14:sldId id="287"/>
            <p14:sldId id="288"/>
            <p14:sldId id="289"/>
            <p14:sldId id="295"/>
            <p14:sldId id="290"/>
            <p14:sldId id="294"/>
          </p14:sldIdLst>
        </p14:section>
        <p14:section name="Untitled Section" id="{14D21AFD-545B-41CD-949F-F50ADA43DE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2636" autoAdjust="0"/>
  </p:normalViewPr>
  <p:slideViewPr>
    <p:cSldViewPr snapToGrid="0">
      <p:cViewPr varScale="1">
        <p:scale>
          <a:sx n="48" d="100"/>
          <a:sy n="48" d="100"/>
        </p:scale>
        <p:origin x="60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A46E-539B-4DA2-915C-B144A55E6DD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AAF56-4788-49A5-B2C4-B45A9312C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0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Ембриотрансфер</a:t>
            </a:r>
            <a:r>
              <a:rPr lang="sr-Cyrl-RS" baseline="0" dirty="0" smtClean="0"/>
              <a:t> представља биотехнолошку методу којом се унапеђује генетски потенцијал животиње.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7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98% krava rodi zdravu</a:t>
            </a:r>
            <a:r>
              <a:rPr lang="sr-Latn-RS" baseline="0" dirty="0" smtClean="0"/>
              <a:t> i vitalnu telad</a:t>
            </a:r>
          </a:p>
          <a:p>
            <a:r>
              <a:rPr lang="sr-Latn-RS" baseline="0" dirty="0" smtClean="0"/>
              <a:t>2% uginuća.</a:t>
            </a:r>
          </a:p>
          <a:p>
            <a:r>
              <a:rPr lang="sr-Latn-RS" baseline="0" dirty="0" smtClean="0"/>
              <a:t>10% bliznadi kod embriotransfera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97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Можемо</a:t>
            </a:r>
            <a:r>
              <a:rPr lang="sr-Cyrl-RS" baseline="0" dirty="0" smtClean="0"/>
              <a:t> установити какав је статус саме животиње, стање материце, стање на јајницима.</a:t>
            </a:r>
          </a:p>
          <a:p>
            <a:r>
              <a:rPr lang="sr-Cyrl-RS" baseline="0" dirty="0" smtClean="0"/>
              <a:t>Да ли има циста или не и на тај начин и самим тим снањити трошкове производње.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0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L</a:t>
            </a:r>
            <a:r>
              <a:rPr lang="sr-Latn-RS" baseline="0" dirty="0" smtClean="0"/>
              <a:t> 600 </a:t>
            </a:r>
            <a:r>
              <a:rPr lang="sr-Cyrl-RS" baseline="0" dirty="0" smtClean="0"/>
              <a:t>ултразвук</a:t>
            </a:r>
          </a:p>
          <a:p>
            <a:r>
              <a:rPr lang="sr-Latn-RS" baseline="0" dirty="0" smtClean="0"/>
              <a:t>S600</a:t>
            </a:r>
            <a:r>
              <a:rPr lang="sr-Cyrl-RS" baseline="0" dirty="0" smtClean="0"/>
              <a:t> ултразвук</a:t>
            </a:r>
            <a:endParaRPr lang="sr-Latn-RS" baseline="0" dirty="0" smtClean="0"/>
          </a:p>
          <a:p>
            <a:r>
              <a:rPr lang="sr-Latn-RS" baseline="0" dirty="0" smtClean="0"/>
              <a:t>Bmw su oba</a:t>
            </a:r>
            <a:endParaRPr lang="sr-Cyrl-R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7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Imv</a:t>
            </a:r>
            <a:r>
              <a:rPr lang="sr-Latn-RS" baseline="0" dirty="0" smtClean="0"/>
              <a:t> isi scen ultrazvuk najnovije generacije.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Postoje četiri glavne razlike između Easi-Scan i Easi-Scan Lite. Easi-Scan ima drugačiju sondu, predefinisanje fetalnog pola, Bluetooth mogućnost i možete po</a:t>
            </a:r>
            <a:r>
              <a:rPr lang="sr-Latn-R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redjati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slike. Određivanje trudnoće i starosti fetusa lako se vrši uz Easi-Scan Lite.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Линеарне</a:t>
            </a:r>
            <a:r>
              <a:rPr lang="sr-Cyrl-RS" baseline="0" dirty="0" smtClean="0"/>
              <a:t> сонде за преглед јајника и материце, представља скуп кристала који дају правоугаону слику, добру резолуцију пружају.</a:t>
            </a:r>
          </a:p>
          <a:p>
            <a:r>
              <a:rPr lang="sr-Cyrl-RS" baseline="0" dirty="0" smtClean="0"/>
              <a:t>МАНЕ: Велика контактна површина између сонде и органа. ПРЕДНОСТ: Већа оштрина слике.</a:t>
            </a:r>
          </a:p>
          <a:p>
            <a:r>
              <a:rPr lang="sr-Cyrl-RS" baseline="0" dirty="0" smtClean="0"/>
              <a:t>Секторске сонде имају један или два кристала и дају слику у облику пите,хватају већу површину.</a:t>
            </a:r>
          </a:p>
          <a:p>
            <a:r>
              <a:rPr lang="sr-Cyrl-RS" baseline="0" dirty="0" smtClean="0"/>
              <a:t>МАНЕ:Контактна површина је добра, али мања од линарне сонде, у пољу удаљеном од сонде често долази до дивергенције( разилажења,разликовања)</a:t>
            </a:r>
          </a:p>
          <a:p>
            <a:r>
              <a:rPr lang="sr-Cyrl-RS" baseline="0" dirty="0" smtClean="0"/>
              <a:t>Одређивање пола већ са 2 месеца, на основу гениталног туберкулума, на основу појаве код скротума код мушких, и мамарних жлезда код женских.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1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Белорусија:1100 газднстава,</a:t>
            </a:r>
            <a:r>
              <a:rPr lang="sr-Cyrl-RS" baseline="0" dirty="0" smtClean="0"/>
              <a:t> просек 800 крава а има газдинстава и са 500 крава</a:t>
            </a:r>
          </a:p>
          <a:p>
            <a:r>
              <a:rPr lang="sr-Cyrl-RS" baseline="0" dirty="0" smtClean="0"/>
              <a:t>Србија: 91% газдинстава има 1-5 крава.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91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U tom smislu, osvrnuo bih se na koncept nevidljive krave, a to su one životinje u stadu koje gotovo da nemaju zdravstvenih problema pa se tako i ne pojavljuju u veterinarskim dokumentima izuzev redovnih opservacija. To praktično znači da se ova krava bez problema teli, nema postaprtalnih oboljenja, ni reproduktivnih kao ni metaboličkih, redovno ulazi u ciklus i nakon prvog osemenjavanja koncipira, nakon toga je redovno zasušena i ulazi u novi proizvodno-reproduktivni ciklus. Ovakve krave ispunjavaju onaj famozni zahtev, a to je jedno tele po kravi godišnje koji čini osnovu profita u proizvodnji mleka</a:t>
            </a:r>
            <a:r>
              <a:rPr lang="sr-Latn-RS" dirty="0" smtClean="0"/>
              <a:t>.</a:t>
            </a:r>
            <a:endParaRPr lang="sr-Cyrl-RS" dirty="0" smtClean="0"/>
          </a:p>
          <a:p>
            <a:r>
              <a:rPr lang="sr-Cyrl-RS" dirty="0" smtClean="0"/>
              <a:t>КОД</a:t>
            </a:r>
            <a:r>
              <a:rPr lang="sr-Cyrl-RS" baseline="0" dirty="0" smtClean="0"/>
              <a:t> ЈУНИЦА СЕ ГЛЕДА ДА НЕМА МАЊЕ ОД 11.000Л, ЛАКО ТЕЉЕЊЕ. ЗА ДОНОРА И РЕЦИПИЈЕНТА БОЉЕ ДА СЕ КОРИСТЕ ЈУНИЦЕ ЈЕР ЈЕ ЊИХОВ РЕПРОДУКТИВНИ ТРАКТ ИНТАКТАН (НЕТАКНУТ)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/>
              <a:t>Овде би поред овог дела за НЕБ могла да се дода она линија са временским тачкама рутинских прегледа крава у пуерперијуму и након осемењавања. У продужетку је део текста из рада о томе када треба обавити те прегледе:</a:t>
            </a:r>
          </a:p>
          <a:p>
            <a:r>
              <a:rPr lang="sr-Latn-R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Dakle, svaku kravu bi trebalo opservirati najmanje jednom u periodu ranog puerperijuma, najčešće oko 21. dana postpartalno. Nakon toga sledi rutinska kontrola ispoljavanja znakova estrusa nakon 42. dana postapartalno. Po osemenjavanju sprovesti dijagnostiku graviditeta oko 30. dana, kao i potvrdu graviditeta nakon 60. dana.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За</a:t>
            </a:r>
            <a:r>
              <a:rPr lang="sr-Cyrl-RS" baseline="0" dirty="0" smtClean="0"/>
              <a:t> успешан ембриотрансфер битна је техника осемењавања.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11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36h kod HF</a:t>
            </a:r>
          </a:p>
          <a:p>
            <a:r>
              <a:rPr lang="sr-Latn-RS" dirty="0" smtClean="0"/>
              <a:t>8-11H</a:t>
            </a:r>
            <a:r>
              <a:rPr lang="sr-Latn-RS" baseline="0" dirty="0" smtClean="0"/>
              <a:t> kod SIM</a:t>
            </a:r>
          </a:p>
          <a:p>
            <a:r>
              <a:rPr lang="sr-Latn-RS" baseline="0" dirty="0" smtClean="0"/>
              <a:t>Belgijsko plavo 48h</a:t>
            </a:r>
          </a:p>
          <a:p>
            <a:r>
              <a:rPr lang="sr-Latn-RS" baseline="0" dirty="0" smtClean="0"/>
              <a:t>4h treba od roga do jajaovoda, od bifurkacije do jajovoda 6h i od cerviksa do jajovoda 12h.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4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Ovde treba staviti akcenat na ovu in vivo metodu jer je ona lakša za primenu u našim uslovima</a:t>
            </a:r>
            <a:r>
              <a:rPr lang="sr-Latn-RS" dirty="0" smtClean="0"/>
              <a:t>.</a:t>
            </a:r>
            <a:r>
              <a:rPr lang="sr-Cyrl-RS" dirty="0" smtClean="0"/>
              <a:t> </a:t>
            </a:r>
            <a:r>
              <a:rPr lang="sr-Latn-RS" dirty="0" smtClean="0"/>
              <a:t>Multipla</a:t>
            </a:r>
            <a:r>
              <a:rPr lang="sr-Latn-RS" baseline="0" dirty="0" smtClean="0"/>
              <a:t> ovulacija i embrio transfer</a:t>
            </a:r>
            <a:endParaRPr lang="sr-Cyrl-RS" baseline="0" dirty="0" smtClean="0"/>
          </a:p>
          <a:p>
            <a:r>
              <a:rPr lang="sr-Latn-RS" baseline="0" dirty="0" smtClean="0"/>
              <a:t>IN VIVO- osemenjavanje, pa prikupljanje jajne ćelije</a:t>
            </a:r>
          </a:p>
          <a:p>
            <a:r>
              <a:rPr lang="sr-Latn-RS" baseline="0" dirty="0" smtClean="0"/>
              <a:t>IN VITRO- uzimanje jajne ćelije u bilo kom trenutku.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8-10</a:t>
            </a:r>
            <a:r>
              <a:rPr lang="sr-Latn-RS" baseline="0" dirty="0" smtClean="0"/>
              <a:t> jajnih celija, kod tovnih rasa 10-12. Za 1 mesec i do 8 aspiracija.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Zato</a:t>
            </a:r>
            <a:r>
              <a:rPr lang="sr-Latn-RS" baseline="0" dirty="0" smtClean="0"/>
              <a:t> što je 6 dan embrion u fazi rane morule, a od 8-12 dana prska zona pelucida i skup blastomera pada na emdometrijum.</a:t>
            </a:r>
          </a:p>
          <a:p>
            <a:r>
              <a:rPr lang="sr-Latn-RS" baseline="0" dirty="0" smtClean="0"/>
              <a:t>To je najkritičniji period za embrione.  7 dan je najbolji za ispiranje ( rana blastocista)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AAF56-4788-49A5-B2C4-B45A9312CF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2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A2CD22-EB7B-9C9F-CC11-7BAB99FDD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CBC6BE0-F0C3-D9CD-49E4-9ED7E7BBF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EF918F-C0EA-D289-1879-2EAADC52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B47171-4A86-81BE-E561-2B880F29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8AA75-09E7-CBFC-A432-F4CC3844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99ED71-9E01-BE22-276C-BB4CAEBF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5B8C26-008B-EF2F-7C61-F687A9B64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B4814E-184F-8B13-58EF-E5087CAA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25D53F-29E7-2C6D-24B6-5A68E0DB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6E37A0-2FE9-2354-6A22-C4F683B0D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6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4589D0-CFA3-588B-AF53-4356D2110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3592F2-0E2C-5805-E17A-3CE4632DF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E5377-FA21-BA7E-32D2-4596B717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A2FEBA-A169-611A-7413-1B59F2A4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8424CC-2BB7-E401-9FC5-40238D07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7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D57006-221D-9586-9784-8D575940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AF81F2-CC07-4FE9-B041-F2021022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6539E1-CEA6-C652-32CA-3EE0E7FE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B99E09-F28D-2D57-366A-32859114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31D6FA-CA08-7BD9-6075-1AAC366D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38176D-0BB8-D220-91F7-2FFC296D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C67B08-A040-F652-5BB2-03A19FF9D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0726E-58E3-F7E8-B7F6-E074E700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C59C2B-803E-D03D-81D1-7B5F5232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402B97-C6CC-1870-E8D4-2D79EC57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0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761A27-6A1B-1ACF-8E0C-471CE156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193429-625C-AB3B-D9E2-EE1BDBF8F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14FB8B5-1CBC-095B-45B7-BD15F6B40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52F68C-9267-D81C-5049-3C3A59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B01135D-4DBE-36DB-F79D-4B0A5159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66A1CE-525F-2A2B-8AAF-ED479372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773A59-9259-F1F2-C997-CF3B550F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9D0F88-8F0C-DCE3-80E6-E9768B000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55898-2AB5-B3B4-0344-DBBFE5D42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F9ED39-C1E5-E925-3BE2-599973076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121A3C8-AFB6-5404-DC4F-E672C9A1A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E8F806-34F9-C851-76EA-A0DD64EB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295D918-35EB-5156-658B-9DAD8489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33873B4-F260-1A9D-2166-3200801B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6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C82C6-0B45-0D2B-AD6F-1E402550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E922ED-F09B-34C8-1026-A8FE18D6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4233BF-5679-1870-249E-6CEFEC2A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62B580-8DC4-9DB2-B872-7A7F2154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3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3AA04A-5576-5AFC-F78E-FBC6E51E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13E647-5AED-E908-59F1-52E201140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4CA5EC-EDC8-4D9F-B901-3808C3EE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8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BC7B7-5E47-0A98-CD13-25BE1C68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482ACD-F3DE-9FA0-F727-6F014801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BF7A14-D419-1570-E81F-5B245EEB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37F694-01AD-8A0E-7AF1-4CB37193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8FF866-8AB2-52D7-896C-F694825C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1FAE34-FF29-7493-5504-6087ACE3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EFFCF-17E2-3E48-3ADC-F397AABDD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E5635D4-49FC-4B4A-3F95-420269D10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6FD7B6D-58F1-446A-E582-C52458088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E36499-6735-8898-BC80-165F9CC5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140090-6E49-F43E-2A02-D2FA3E5F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D90020-A213-1B18-5451-C9EE2FAD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5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73F8184-428D-9B0D-5A28-AEEFB2DC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0E59D7-F430-8213-7D52-F39D1C50B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B6FDB3-9FD8-A00D-4335-6EEE892FF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84C2F-2E15-4E88-AF34-C3903251EF0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7BD644-B0D6-6FDC-42A8-2B90B6630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D9180A-98A5-75BB-1B4A-0684A315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88122-281E-4F56-BE12-879EECD5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5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3.docx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1">
            <a:extLst>
              <a:ext uri="{FF2B5EF4-FFF2-40B4-BE49-F238E27FC236}">
                <a16:creationId xmlns="" xmlns:a16="http://schemas.microsoft.com/office/drawing/2014/main" id="{454966A0-ADB7-4D0B-8AE5-AACA88BFF9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83">
            <a:extLst>
              <a:ext uri="{FF2B5EF4-FFF2-40B4-BE49-F238E27FC236}">
                <a16:creationId xmlns="" xmlns:a16="http://schemas.microsoft.com/office/drawing/2014/main" id="{9CF7FE1C-8BC5-4B0C-A2BC-93AB72C90F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EB1475-2FD9-4450-A901-4982179D8BAF}"/>
              </a:ext>
            </a:extLst>
          </p:cNvPr>
          <p:cNvSpPr txBox="1"/>
          <p:nvPr/>
        </p:nvSpPr>
        <p:spPr>
          <a:xfrm>
            <a:off x="2233773" y="583604"/>
            <a:ext cx="7097109" cy="2678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Примена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савремених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технологија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у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управљању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репродукцијом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на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фармама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високо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млечних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крава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DFF7F5B-8E45-4316-8254-3119C1675A52}"/>
              </a:ext>
            </a:extLst>
          </p:cNvPr>
          <p:cNvSpPr txBox="1"/>
          <p:nvPr/>
        </p:nvSpPr>
        <p:spPr>
          <a:xfrm>
            <a:off x="2167002" y="4693476"/>
            <a:ext cx="81391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b="1" dirty="0" smtClean="0">
                <a:latin typeface="Candara" panose="020E0502030303020204" pitchFamily="34" charset="0"/>
              </a:rPr>
              <a:t>д</a:t>
            </a:r>
            <a:r>
              <a:rPr lang="sr-Cyrl-RS" b="1" dirty="0">
                <a:latin typeface="Candara" panose="020E0502030303020204" pitchFamily="34" charset="0"/>
              </a:rPr>
              <a:t>р</a:t>
            </a:r>
            <a:r>
              <a:rPr kumimoji="0" lang="sr-Cyrl-RS" sz="1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вет. мед.</a:t>
            </a:r>
            <a:r>
              <a:rPr lang="sr-Cyrl-RS" b="1" dirty="0">
                <a:latin typeface="Candara" panose="020E0502030303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Вукашин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Белобрковић</a:t>
            </a:r>
            <a:endParaRPr kumimoji="0" lang="sr-Latn-RS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Cyrl-RS" b="1" dirty="0" smtClean="0">
              <a:latin typeface="Candara" panose="020E05020303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Cyrl-RS" b="1" dirty="0">
              <a:latin typeface="Candara" panose="020E05020303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b="1" dirty="0">
              <a:latin typeface="Candara" panose="020E05020303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b="1" noProof="0" dirty="0" smtClean="0">
                <a:latin typeface="Candara" panose="020E0502030303020204" pitchFamily="34" charset="0"/>
              </a:rPr>
              <a:t>Новембар,2024.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B3AD0E-C662-8754-EFEE-612C021F7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83" y="78994"/>
            <a:ext cx="2861118" cy="28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335622"/>
              </p:ext>
            </p:extLst>
          </p:nvPr>
        </p:nvGraphicFramePr>
        <p:xfrm>
          <a:off x="2832894" y="800238"/>
          <a:ext cx="6526212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cument" r:id="rId5" imgW="6525225" imgH="6332981" progId="Word.Document.12">
                  <p:embed/>
                </p:oleObj>
              </mc:Choice>
              <mc:Fallback>
                <p:oleObj name="Document" r:id="rId5" imgW="6525225" imgH="6332981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2894" y="800238"/>
                        <a:ext cx="6526212" cy="633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1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pp\Korisnici\Milorad Solomun\Vukasin\Вукашин ИПН\20230622_1501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18755" r="5420" b="22285"/>
          <a:stretch/>
        </p:blipFill>
        <p:spPr bwMode="auto">
          <a:xfrm>
            <a:off x="1630019" y="2405270"/>
            <a:ext cx="3269157" cy="25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app\Korisnici\Milorad Solomun\Vukasin\Вукашин ИПН\20230620_1006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2" r="20611"/>
          <a:stretch/>
        </p:blipFill>
        <p:spPr bwMode="auto">
          <a:xfrm>
            <a:off x="5221356" y="1608097"/>
            <a:ext cx="2509380" cy="245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ilorad.solomun\Downloads\embryo-images-removebg-preview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08" y="4109361"/>
            <a:ext cx="2804329" cy="25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973697E-ED76-1274-1020-FB8C9F42FB15}"/>
              </a:ext>
            </a:extLst>
          </p:cNvPr>
          <p:cNvSpPr/>
          <p:nvPr/>
        </p:nvSpPr>
        <p:spPr>
          <a:xfrm>
            <a:off x="844226" y="149088"/>
            <a:ext cx="10160075" cy="1133061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800" b="1" dirty="0">
                <a:solidFill>
                  <a:schemeClr val="tx1"/>
                </a:solidFill>
                <a:latin typeface="Candara" panose="020E0502030303020204" pitchFamily="34" charset="0"/>
              </a:rPr>
              <a:t>ЕМБРИОНИ</a:t>
            </a:r>
            <a:r>
              <a:rPr lang="sr-Cyrl-RS" sz="4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r-Cyrl-RS" sz="4800" b="1" dirty="0">
                <a:solidFill>
                  <a:schemeClr val="tx1"/>
                </a:solidFill>
                <a:latin typeface="Candara" panose="020E0502030303020204" pitchFamily="34" charset="0"/>
              </a:rPr>
              <a:t>ПОД МИКРОСКОПОМ</a:t>
            </a:r>
            <a:endParaRPr lang="en-GB" sz="4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w chicken body on a black background&#10;&#10;Description automatically generated">
            <a:extLst>
              <a:ext uri="{FF2B5EF4-FFF2-40B4-BE49-F238E27FC236}">
                <a16:creationId xmlns="" xmlns:a16="http://schemas.microsoft.com/office/drawing/2014/main" id="{09FC0FE9-00E7-404F-9230-F32FD7251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9467" y="1021828"/>
            <a:ext cx="6469724" cy="520262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27086782-0133-48FE-AACB-C741BA67303E}"/>
              </a:ext>
            </a:extLst>
          </p:cNvPr>
          <p:cNvGrpSpPr/>
          <p:nvPr/>
        </p:nvGrpSpPr>
        <p:grpSpPr>
          <a:xfrm>
            <a:off x="12210757" y="618660"/>
            <a:ext cx="2690354" cy="769363"/>
            <a:chOff x="5507808" y="618660"/>
            <a:chExt cx="2690354" cy="769363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2E6D512-8E42-426A-AEB0-A4A3B03C9814}"/>
                </a:ext>
              </a:extLst>
            </p:cNvPr>
            <p:cNvSpPr txBox="1"/>
            <p:nvPr/>
          </p:nvSpPr>
          <p:spPr>
            <a:xfrm>
              <a:off x="7114651" y="618660"/>
              <a:ext cx="10835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4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30" name="Picture 29" descr="A black silhouette of sperm&#10;&#10;Description automatically generated">
              <a:extLst>
                <a:ext uri="{FF2B5EF4-FFF2-40B4-BE49-F238E27FC236}">
                  <a16:creationId xmlns="" xmlns:a16="http://schemas.microsoft.com/office/drawing/2014/main" id="{EC8E4D7F-230F-405C-9A3A-0FD4D7251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08" y="818119"/>
              <a:ext cx="569904" cy="56990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4BFBA3-D683-C8C0-8171-9DEA23805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379" y="972604"/>
            <a:ext cx="921790" cy="921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02ABD1-8B5F-1626-1D34-E14E86AB42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30" y="2039314"/>
            <a:ext cx="1983522" cy="19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62995 0.0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7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4 0.85 L 0.36484 -0.015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-4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269352"/>
              </p:ext>
            </p:extLst>
          </p:nvPr>
        </p:nvGraphicFramePr>
        <p:xfrm>
          <a:off x="1741488" y="0"/>
          <a:ext cx="7453312" cy="781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Document" r:id="rId6" imgW="5958173" imgH="6245652" progId="Word.Document.12">
                  <p:embed/>
                </p:oleObj>
              </mc:Choice>
              <mc:Fallback>
                <p:oleObj name="Document" r:id="rId6" imgW="5958173" imgH="6245652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41488" y="0"/>
                        <a:ext cx="7453312" cy="781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2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3000" b="-1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>
                <a:latin typeface="Times New Roman" pitchFamily="18" charset="0"/>
                <a:cs typeface="Times New Roman" pitchFamily="18" charset="0"/>
              </a:rPr>
              <a:t>УЛТРАЗВУК?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Ултразвук је звук чија је фреквенција изнад горње границе чујности за нормално људско ухо, а која износи</a:t>
            </a:r>
            <a:r>
              <a:rPr lang="sr-Cyrl-R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000Hz (20KHz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milorad.solomun\Downloads\Screenshot_20241023_123317_Samsung 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353" y="4916466"/>
            <a:ext cx="2396647" cy="194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У природи добар ултарзвук значи добар улов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app\Korisnici\Milorad Solomun\Vukasin\Едукације 2023\istockphoto-512860291-612x61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58" y="1416894"/>
            <a:ext cx="6851737" cy="49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У ветеринарској пракси добар ултразвук такође значи -„добар улов“- већу добит,како за власника тако и за ветеринара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app\Korisnici\Milorad Solomun\Vukasin\Едукације 2023\20240917_1048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2040" y="2253294"/>
            <a:ext cx="4949171" cy="4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app\Korisnici\Milorad Solomun\Vukasin\Едукације 2023\20210707-Marko-Sano-50573--1024x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596" y="1828800"/>
            <a:ext cx="372440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app\Korisnici\Milorad Solomun\Vukasin\Едукације 2023\depositphotos-454207562-xl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346532" cy="54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3000" b="-1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1" y="3962737"/>
            <a:ext cx="3785870" cy="3192479"/>
          </a:xfrm>
          <a:prstGeom prst="rect">
            <a:avLst/>
          </a:prstGeom>
          <a:noFill/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01246" y="648178"/>
            <a:ext cx="2017735" cy="39739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\\app\Korisnici\Milorad Solomun\Vukasin\Вукашин ИПН\bestscan-s6-veterinary-ultrasound-sec-repro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90" y="4021960"/>
            <a:ext cx="4267835" cy="30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1</a:t>
            </a:r>
            <a:endParaRPr lang="en-US" dirty="0"/>
          </a:p>
        </p:txBody>
      </p:sp>
      <p:pic>
        <p:nvPicPr>
          <p:cNvPr id="5122" name="Picture 2" descr="C:\Users\milorad.solomun\Downloads\IMG-9ca6746a23ed81813879d7ed88ef46be-V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626"/>
            <a:ext cx="4121063" cy="71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lorad.solomun\Downloads\IMG-1d4e2e729fac3bdeff2eed56be70dfcd-V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81" y="0"/>
            <a:ext cx="3081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lorad.solomun\Downloads\IMG-a22f83a81355e1964d1813e7863220be-V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84" y="0"/>
            <a:ext cx="5077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Секторске и линеарне сонде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milorad.solomun\Downloads\Screenshot_20241023_121046_Samsung Interne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28176"/>
            <a:ext cx="6100174" cy="532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ilorad.solomun\Downloads\Screenshot_20241023_121141_Samsung Inter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76" y="1515650"/>
            <a:ext cx="6091826" cy="534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3000" b="-1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sr-Cyrl-R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ЕМБРИОТРАНСФЕР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Први ембриотрансфер је урађен 1890. године на кунићима( ангора и белгијан зечевима).</a:t>
            </a:r>
          </a:p>
          <a:p>
            <a:r>
              <a:rPr lang="sr-Cyrl-R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Код нас 1980. године др Дане Кузманов (ПКБ).</a:t>
            </a:r>
          </a:p>
          <a:p>
            <a:r>
              <a:rPr lang="sr-Cyrl-R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Белорусији се примењује од 1985. године.</a:t>
            </a:r>
          </a:p>
          <a:p>
            <a:endParaRPr lang="sr-Cyrl-R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01AEC4-B497-756F-B254-CFCDBB655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94" y="2615420"/>
            <a:ext cx="5209252" cy="37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65543" y="5661763"/>
            <a:ext cx="8873649" cy="590355"/>
          </a:xfrm>
        </p:spPr>
        <p:txBody>
          <a:bodyPr/>
          <a:lstStyle/>
          <a:p>
            <a:pPr marL="0" indent="0" algn="ctr">
              <a:buNone/>
            </a:pPr>
            <a:r>
              <a:rPr lang="sr-Cyrl-R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ХВАЛА</a:t>
            </a:r>
            <a:r>
              <a:rPr lang="sr-Cyrl-R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sr-Cyrl-R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ПАЖЊИ!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06C1FF45-EE5A-B0D0-1857-63EDC094A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67" y="635175"/>
            <a:ext cx="1657580" cy="10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2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79C37D-4677-003A-3FB5-F8D25A609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54" y="1"/>
            <a:ext cx="4004432" cy="4320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684962-6870-E933-582B-CB51342A5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87" y="-260401"/>
            <a:ext cx="4111362" cy="44361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A9EBABA-DD73-036E-F594-2B569BD237DE}"/>
              </a:ext>
            </a:extLst>
          </p:cNvPr>
          <p:cNvGrpSpPr/>
          <p:nvPr/>
        </p:nvGrpSpPr>
        <p:grpSpPr>
          <a:xfrm>
            <a:off x="2504892" y="3931362"/>
            <a:ext cx="7104683" cy="484764"/>
            <a:chOff x="2504892" y="3931362"/>
            <a:chExt cx="7104682" cy="484764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6E17C69-F24E-43B1-1414-E874835E7C5C}"/>
                </a:ext>
              </a:extLst>
            </p:cNvPr>
            <p:cNvSpPr txBox="1"/>
            <p:nvPr/>
          </p:nvSpPr>
          <p:spPr>
            <a:xfrm>
              <a:off x="2504892" y="3954461"/>
              <a:ext cx="181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Candara" panose="020E0502030303020204" pitchFamily="34" charset="0"/>
                </a:rPr>
                <a:t>207 000 </a:t>
              </a:r>
              <a:r>
                <a:rPr lang="sr-Cyrl-RS" sz="2400" dirty="0">
                  <a:latin typeface="Candara" panose="020E0502030303020204" pitchFamily="34" charset="0"/>
                </a:rPr>
                <a:t>км</a:t>
              </a:r>
              <a:r>
                <a:rPr lang="sr-Cyrl-RS" sz="2400" baseline="30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2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C01AEEC-BCE0-D025-06AE-30DB87BF524F}"/>
                </a:ext>
              </a:extLst>
            </p:cNvPr>
            <p:cNvSpPr txBox="1"/>
            <p:nvPr/>
          </p:nvSpPr>
          <p:spPr>
            <a:xfrm>
              <a:off x="7790822" y="3931362"/>
              <a:ext cx="181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400" dirty="0">
                  <a:latin typeface="Candara" panose="020E0502030303020204" pitchFamily="34" charset="0"/>
                </a:rPr>
                <a:t>88</a:t>
              </a:r>
              <a:r>
                <a:rPr lang="sr-Latn-RS" sz="2400" dirty="0">
                  <a:latin typeface="Candara" panose="020E0502030303020204" pitchFamily="34" charset="0"/>
                </a:rPr>
                <a:t> 000 </a:t>
              </a:r>
              <a:r>
                <a:rPr lang="sr-Cyrl-RS" sz="2400" dirty="0">
                  <a:latin typeface="Candara" panose="020E0502030303020204" pitchFamily="34" charset="0"/>
                </a:rPr>
                <a:t>км</a:t>
              </a:r>
              <a:r>
                <a:rPr lang="sr-Cyrl-RS" sz="2400" baseline="30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2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72FCEC7-A345-9661-1A1C-8BC28720A50B}"/>
              </a:ext>
            </a:extLst>
          </p:cNvPr>
          <p:cNvGrpSpPr/>
          <p:nvPr/>
        </p:nvGrpSpPr>
        <p:grpSpPr>
          <a:xfrm>
            <a:off x="2504893" y="4382979"/>
            <a:ext cx="7807383" cy="897969"/>
            <a:chOff x="2504892" y="4382979"/>
            <a:chExt cx="7807383" cy="89796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7140C68-3626-9690-DBF1-C819B1575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419" y="4446131"/>
              <a:ext cx="556544" cy="8348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6FBFFA7-BEE5-6068-3CC5-8E3431AC7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731" y="4382979"/>
              <a:ext cx="556544" cy="8348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4227AD1-2CE6-8F10-E6E8-C071028C277E}"/>
                </a:ext>
              </a:extLst>
            </p:cNvPr>
            <p:cNvSpPr txBox="1"/>
            <p:nvPr/>
          </p:nvSpPr>
          <p:spPr>
            <a:xfrm>
              <a:off x="2504892" y="4632708"/>
              <a:ext cx="1818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Candara" panose="020E0502030303020204" pitchFamily="34" charset="0"/>
                </a:rPr>
                <a:t>9,2 </a:t>
              </a:r>
              <a:r>
                <a:rPr lang="sr-Cyrl-RS" sz="2400" dirty="0">
                  <a:latin typeface="Candara" panose="020E0502030303020204" pitchFamily="34" charset="0"/>
                </a:rPr>
                <a:t>милиона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5D7CAE9-1940-63B6-A1ED-5B68D6A85E2F}"/>
                </a:ext>
              </a:extLst>
            </p:cNvPr>
            <p:cNvSpPr txBox="1"/>
            <p:nvPr/>
          </p:nvSpPr>
          <p:spPr>
            <a:xfrm>
              <a:off x="7729205" y="4569555"/>
              <a:ext cx="1990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Candara" panose="020E0502030303020204" pitchFamily="34" charset="0"/>
                </a:rPr>
                <a:t>6,6 </a:t>
              </a:r>
              <a:r>
                <a:rPr lang="sr-Cyrl-RS" sz="2400" dirty="0">
                  <a:latin typeface="Candara" panose="020E0502030303020204" pitchFamily="34" charset="0"/>
                </a:rPr>
                <a:t>милиона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436C338-7578-F579-BDE6-A95FD685F4CC}"/>
              </a:ext>
            </a:extLst>
          </p:cNvPr>
          <p:cNvGrpSpPr/>
          <p:nvPr/>
        </p:nvGrpSpPr>
        <p:grpSpPr>
          <a:xfrm>
            <a:off x="2610400" y="5031221"/>
            <a:ext cx="8116085" cy="1415893"/>
            <a:chOff x="2610399" y="5031220"/>
            <a:chExt cx="8116086" cy="1415893"/>
          </a:xfrm>
        </p:grpSpPr>
        <p:pic>
          <p:nvPicPr>
            <p:cNvPr id="2" name="Picture 1" descr="A black silhouette of a horse&#10;&#10;Description automatically generated">
              <a:extLst>
                <a:ext uri="{FF2B5EF4-FFF2-40B4-BE49-F238E27FC236}">
                  <a16:creationId xmlns="" xmlns:a16="http://schemas.microsoft.com/office/drawing/2014/main" id="{1C9C1A2F-A233-C21F-ED7E-73BC414E1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412" y="5125056"/>
              <a:ext cx="1106557" cy="1322057"/>
            </a:xfrm>
            <a:prstGeom prst="rect">
              <a:avLst/>
            </a:prstGeom>
          </p:spPr>
        </p:pic>
        <p:pic>
          <p:nvPicPr>
            <p:cNvPr id="3" name="Picture 2" descr="A black silhouette of a horse&#10;&#10;Description automatically generated">
              <a:extLst>
                <a:ext uri="{FF2B5EF4-FFF2-40B4-BE49-F238E27FC236}">
                  <a16:creationId xmlns="" xmlns:a16="http://schemas.microsoft.com/office/drawing/2014/main" id="{A7C907EA-6723-E0D5-B476-B38BE077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928" y="5031220"/>
              <a:ext cx="1106557" cy="13220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DFE4B8E-33CF-3A05-11B8-DAA755B843ED}"/>
                </a:ext>
              </a:extLst>
            </p:cNvPr>
            <p:cNvSpPr txBox="1"/>
            <p:nvPr/>
          </p:nvSpPr>
          <p:spPr>
            <a:xfrm>
              <a:off x="2610399" y="5472025"/>
              <a:ext cx="1607737" cy="467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400" dirty="0">
                  <a:latin typeface="Candara" panose="020E0502030303020204" pitchFamily="34" charset="0"/>
                </a:rPr>
                <a:t>1 </a:t>
              </a:r>
              <a:r>
                <a:rPr lang="sr-Latn-RS" sz="2400" dirty="0">
                  <a:latin typeface="Candara" panose="020E0502030303020204" pitchFamily="34" charset="0"/>
                </a:rPr>
                <a:t>5</a:t>
              </a:r>
              <a:r>
                <a:rPr lang="sr-Cyrl-RS" sz="2400" dirty="0">
                  <a:latin typeface="Candara" panose="020E0502030303020204" pitchFamily="34" charset="0"/>
                </a:rPr>
                <a:t>00 000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D13D3FD-69FB-5C76-3073-AFA8A8FFEFCA}"/>
                </a:ext>
              </a:extLst>
            </p:cNvPr>
            <p:cNvSpPr txBox="1"/>
            <p:nvPr/>
          </p:nvSpPr>
          <p:spPr>
            <a:xfrm>
              <a:off x="8001838" y="5324419"/>
              <a:ext cx="1607737" cy="467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Candara" panose="020E0502030303020204" pitchFamily="34" charset="0"/>
                </a:rPr>
                <a:t>8</a:t>
              </a:r>
              <a:r>
                <a:rPr lang="sr-Cyrl-RS" sz="2400" dirty="0">
                  <a:latin typeface="Candara" panose="020E0502030303020204" pitchFamily="34" charset="0"/>
                </a:rPr>
                <a:t>00 000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F39EAB1-8AFF-FBFB-1600-A27E1897EF4F}"/>
              </a:ext>
            </a:extLst>
          </p:cNvPr>
          <p:cNvSpPr txBox="1"/>
          <p:nvPr/>
        </p:nvSpPr>
        <p:spPr>
          <a:xfrm>
            <a:off x="7991484" y="5786084"/>
            <a:ext cx="1607737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Candara" panose="020E0502030303020204" pitchFamily="34" charset="0"/>
              </a:rPr>
              <a:t>(2</a:t>
            </a:r>
            <a:r>
              <a:rPr lang="sr-Cyrl-RS" sz="2400" dirty="0">
                <a:latin typeface="Candara" panose="020E0502030303020204" pitchFamily="34" charset="0"/>
              </a:rPr>
              <a:t>00 000</a:t>
            </a:r>
            <a:r>
              <a:rPr lang="sr-Latn-RS" sz="2400" dirty="0">
                <a:latin typeface="Candara" panose="020E0502030303020204" pitchFamily="34" charset="0"/>
              </a:rPr>
              <a:t>)</a:t>
            </a:r>
            <a:endParaRPr lang="en-US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3F970ED7-86A2-B0BE-3F33-81FBED3A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4504" y="72047"/>
            <a:ext cx="10515600" cy="1325563"/>
          </a:xfrm>
        </p:spPr>
        <p:txBody>
          <a:bodyPr/>
          <a:lstStyle/>
          <a:p>
            <a:pPr algn="ctr"/>
            <a:r>
              <a:rPr lang="sr-Cyrl-RS" b="1" dirty="0">
                <a:latin typeface="Cambria" panose="02040503050406030204" pitchFamily="18" charset="0"/>
                <a:ea typeface="Cambria" panose="02040503050406030204" pitchFamily="18" charset="0"/>
              </a:rPr>
              <a:t>СЕЛЕКЦИЈА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0EB5A7EA-8856-4EB0-B505-C43183F25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26" y="92625"/>
            <a:ext cx="2061141" cy="2462545"/>
          </a:xfrm>
          <a:prstGeom prst="rect">
            <a:avLst/>
          </a:prstGeom>
        </p:spPr>
      </p:pic>
      <p:pic>
        <p:nvPicPr>
          <p:cNvPr id="12" name="Picture 11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67FE713F-E1E9-4EED-A886-6801E71AD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27" y="92625"/>
            <a:ext cx="2061141" cy="2462545"/>
          </a:xfrm>
          <a:prstGeom prst="rect">
            <a:avLst/>
          </a:prstGeom>
        </p:spPr>
      </p:pic>
      <p:pic>
        <p:nvPicPr>
          <p:cNvPr id="13" name="Picture 12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3A3C67B2-F63D-4B8B-801F-F3C9580CF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95" y="1423584"/>
            <a:ext cx="2061141" cy="2462545"/>
          </a:xfrm>
          <a:prstGeom prst="rect">
            <a:avLst/>
          </a:prstGeom>
        </p:spPr>
      </p:pic>
      <p:pic>
        <p:nvPicPr>
          <p:cNvPr id="14" name="Picture 13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923F27E5-0D48-4829-A981-5E366DBD9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63" y="1409214"/>
            <a:ext cx="2061141" cy="2462545"/>
          </a:xfrm>
          <a:prstGeom prst="rect">
            <a:avLst/>
          </a:prstGeom>
        </p:spPr>
      </p:pic>
      <p:pic>
        <p:nvPicPr>
          <p:cNvPr id="15" name="Picture 14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808BE66E-C304-4FAD-9530-57B8E812D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22" y="1391405"/>
            <a:ext cx="2061141" cy="2462545"/>
          </a:xfrm>
          <a:prstGeom prst="rect">
            <a:avLst/>
          </a:prstGeom>
        </p:spPr>
      </p:pic>
      <p:pic>
        <p:nvPicPr>
          <p:cNvPr id="16" name="Picture 15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5CE0E1A0-2E49-4CE7-8E3B-A54EE4900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0" y="3071559"/>
            <a:ext cx="2061141" cy="2462545"/>
          </a:xfrm>
          <a:prstGeom prst="rect">
            <a:avLst/>
          </a:prstGeom>
        </p:spPr>
      </p:pic>
      <p:pic>
        <p:nvPicPr>
          <p:cNvPr id="17" name="Picture 16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A659C153-114C-4A41-BCE7-7C6873654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49" y="2941598"/>
            <a:ext cx="2061141" cy="2462545"/>
          </a:xfrm>
          <a:prstGeom prst="rect">
            <a:avLst/>
          </a:prstGeom>
        </p:spPr>
      </p:pic>
      <p:pic>
        <p:nvPicPr>
          <p:cNvPr id="18" name="Picture 17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6425D52F-643D-495A-ADD8-B34A62647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4" y="2888754"/>
            <a:ext cx="2061141" cy="2462545"/>
          </a:xfrm>
          <a:prstGeom prst="rect">
            <a:avLst/>
          </a:prstGeom>
        </p:spPr>
      </p:pic>
      <p:pic>
        <p:nvPicPr>
          <p:cNvPr id="19" name="Picture 18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60BD0234-C0EC-477A-AE1C-05EB6DB99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74" y="4176189"/>
            <a:ext cx="2061141" cy="2462545"/>
          </a:xfrm>
          <a:prstGeom prst="rect">
            <a:avLst/>
          </a:prstGeom>
        </p:spPr>
      </p:pic>
      <p:pic>
        <p:nvPicPr>
          <p:cNvPr id="20" name="Picture 19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EBDEA148-0522-413B-9A67-976FDB38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0" y="4202663"/>
            <a:ext cx="2061141" cy="2462545"/>
          </a:xfrm>
          <a:prstGeom prst="rect">
            <a:avLst/>
          </a:prstGeom>
        </p:spPr>
      </p:pic>
      <p:pic>
        <p:nvPicPr>
          <p:cNvPr id="21" name="Picture 20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F6A585ED-9D8F-4050-AB8D-C560A5599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40" y="4302831"/>
            <a:ext cx="2061141" cy="2462545"/>
          </a:xfrm>
          <a:prstGeom prst="rect">
            <a:avLst/>
          </a:prstGeom>
        </p:spPr>
      </p:pic>
      <p:pic>
        <p:nvPicPr>
          <p:cNvPr id="22" name="Picture 21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0C1A70E4-71A7-4B7D-BB84-E7DD88AF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24" y="2552488"/>
            <a:ext cx="2061141" cy="2462545"/>
          </a:xfrm>
          <a:prstGeom prst="rect">
            <a:avLst/>
          </a:prstGeom>
        </p:spPr>
      </p:pic>
      <p:pic>
        <p:nvPicPr>
          <p:cNvPr id="23" name="Picture 22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D892CBED-38DD-4EDD-ADB2-78E72983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" y="4192260"/>
            <a:ext cx="2061141" cy="2462545"/>
          </a:xfrm>
          <a:prstGeom prst="rect">
            <a:avLst/>
          </a:prstGeom>
        </p:spPr>
      </p:pic>
      <p:pic>
        <p:nvPicPr>
          <p:cNvPr id="24" name="Picture 23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6656EB3C-2E58-430C-9B64-49E4D52F3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14" y="92625"/>
            <a:ext cx="2061141" cy="2462545"/>
          </a:xfrm>
          <a:prstGeom prst="rect">
            <a:avLst/>
          </a:prstGeom>
        </p:spPr>
      </p:pic>
      <p:pic>
        <p:nvPicPr>
          <p:cNvPr id="25" name="Picture 24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AAE4A926-BDE9-4381-990D-51C003D8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" y="2552487"/>
            <a:ext cx="2061141" cy="2462545"/>
          </a:xfrm>
          <a:prstGeom prst="rect">
            <a:avLst/>
          </a:prstGeom>
        </p:spPr>
      </p:pic>
      <p:pic>
        <p:nvPicPr>
          <p:cNvPr id="26" name="Picture 25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66EBF70E-F642-40D9-BC4F-262B29E4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21" y="1201569"/>
            <a:ext cx="2061141" cy="2462545"/>
          </a:xfrm>
          <a:prstGeom prst="rect">
            <a:avLst/>
          </a:prstGeom>
        </p:spPr>
      </p:pic>
      <p:pic>
        <p:nvPicPr>
          <p:cNvPr id="27" name="Picture 26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B5513FFD-F2F3-4A44-8B44-880C6EC63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68" y="4119917"/>
            <a:ext cx="2061141" cy="2462545"/>
          </a:xfrm>
          <a:prstGeom prst="rect">
            <a:avLst/>
          </a:prstGeom>
        </p:spPr>
      </p:pic>
      <p:pic>
        <p:nvPicPr>
          <p:cNvPr id="28" name="Picture 27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741234B1-CFB7-48C4-B247-FA1C6F07F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63" y="1939479"/>
            <a:ext cx="2061141" cy="2462545"/>
          </a:xfrm>
          <a:prstGeom prst="rect">
            <a:avLst/>
          </a:prstGeom>
        </p:spPr>
      </p:pic>
      <p:pic>
        <p:nvPicPr>
          <p:cNvPr id="29" name="Picture 28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7697D7A5-F2E8-4C48-A8CD-56738FA1A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001" y="1410849"/>
            <a:ext cx="2061141" cy="2462545"/>
          </a:xfrm>
          <a:prstGeom prst="rect">
            <a:avLst/>
          </a:prstGeom>
        </p:spPr>
      </p:pic>
      <p:pic>
        <p:nvPicPr>
          <p:cNvPr id="30" name="Picture 29" descr="A black silhouette of a horse&#10;&#10;Description automatically generated">
            <a:extLst>
              <a:ext uri="{FF2B5EF4-FFF2-40B4-BE49-F238E27FC236}">
                <a16:creationId xmlns="" xmlns:a16="http://schemas.microsoft.com/office/drawing/2014/main" id="{FCEEC75F-ED1A-4821-9F8B-6DE2F401F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713" y="3654446"/>
            <a:ext cx="2061141" cy="2462545"/>
          </a:xfrm>
          <a:prstGeom prst="rect">
            <a:avLst/>
          </a:prstGeom>
        </p:spPr>
      </p:pic>
      <p:pic>
        <p:nvPicPr>
          <p:cNvPr id="32" name="Picture 31" descr="A cow silhouette on a black background&#10;&#10;Description automatically generated">
            <a:extLst>
              <a:ext uri="{FF2B5EF4-FFF2-40B4-BE49-F238E27FC236}">
                <a16:creationId xmlns="" xmlns:a16="http://schemas.microsoft.com/office/drawing/2014/main" id="{6032989D-2757-4AF3-B2E4-D7EB2D07E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36" y="1423582"/>
            <a:ext cx="2061141" cy="2462546"/>
          </a:xfrm>
          <a:prstGeom prst="rect">
            <a:avLst/>
          </a:prstGeom>
        </p:spPr>
      </p:pic>
      <p:pic>
        <p:nvPicPr>
          <p:cNvPr id="33" name="Picture 32" descr="A cow silhouette on a black background&#10;&#10;Description automatically generated">
            <a:extLst>
              <a:ext uri="{FF2B5EF4-FFF2-40B4-BE49-F238E27FC236}">
                <a16:creationId xmlns="" xmlns:a16="http://schemas.microsoft.com/office/drawing/2014/main" id="{9595FC1D-D6A9-4879-85E3-608B21749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42" y="4200795"/>
            <a:ext cx="2061141" cy="2462546"/>
          </a:xfrm>
          <a:prstGeom prst="rect">
            <a:avLst/>
          </a:prstGeom>
        </p:spPr>
      </p:pic>
      <p:pic>
        <p:nvPicPr>
          <p:cNvPr id="34" name="Picture 33" descr="A cow silhouette on a black background&#10;&#10;Description automatically generated">
            <a:extLst>
              <a:ext uri="{FF2B5EF4-FFF2-40B4-BE49-F238E27FC236}">
                <a16:creationId xmlns="" xmlns:a16="http://schemas.microsoft.com/office/drawing/2014/main" id="{E547EAD4-65E0-49D9-9422-65E9C43FE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" y="4195614"/>
            <a:ext cx="2061141" cy="2462546"/>
          </a:xfrm>
          <a:prstGeom prst="rect">
            <a:avLst/>
          </a:prstGeom>
        </p:spPr>
      </p:pic>
      <p:pic>
        <p:nvPicPr>
          <p:cNvPr id="35" name="Picture 34" descr="A cow silhouette on a black background&#10;&#10;Description automatically generated">
            <a:extLst>
              <a:ext uri="{FF2B5EF4-FFF2-40B4-BE49-F238E27FC236}">
                <a16:creationId xmlns="" xmlns:a16="http://schemas.microsoft.com/office/drawing/2014/main" id="{0A785E9D-8F78-46DF-AD5C-69CE6D5AB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20" y="1391118"/>
            <a:ext cx="2061141" cy="24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F73C3A2-E9E9-49D0-9CD3-886ECBF813B2}"/>
              </a:ext>
            </a:extLst>
          </p:cNvPr>
          <p:cNvGrpSpPr/>
          <p:nvPr/>
        </p:nvGrpSpPr>
        <p:grpSpPr>
          <a:xfrm>
            <a:off x="329922" y="2767527"/>
            <a:ext cx="11532156" cy="229480"/>
            <a:chOff x="1484415" y="1353215"/>
            <a:chExt cx="9041818" cy="18839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D0A58F02-545F-44B1-B2B5-C04A8AF00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4415" y="1405677"/>
              <a:ext cx="9041818" cy="41564"/>
            </a:xfrm>
            <a:prstGeom prst="straightConnector1">
              <a:avLst/>
            </a:prstGeom>
            <a:ln w="2317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C4B11A21-309A-4F21-9938-4003DCA531F9}"/>
                </a:ext>
              </a:extLst>
            </p:cNvPr>
            <p:cNvCxnSpPr>
              <a:cxnSpLocks/>
            </p:cNvCxnSpPr>
            <p:nvPr/>
          </p:nvCxnSpPr>
          <p:spPr>
            <a:xfrm>
              <a:off x="1577639" y="1353215"/>
              <a:ext cx="0" cy="188393"/>
            </a:xfrm>
            <a:prstGeom prst="line">
              <a:avLst/>
            </a:prstGeom>
            <a:ln w="2317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0DF47AE-99FB-4961-8D73-972D61E26C2D}"/>
              </a:ext>
            </a:extLst>
          </p:cNvPr>
          <p:cNvGrpSpPr/>
          <p:nvPr/>
        </p:nvGrpSpPr>
        <p:grpSpPr>
          <a:xfrm>
            <a:off x="1234442" y="2767528"/>
            <a:ext cx="557783" cy="764946"/>
            <a:chOff x="1234440" y="3173927"/>
            <a:chExt cx="557783" cy="764946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9395A388-3667-45F8-9752-7B02FFACC0DF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2" y="3173927"/>
              <a:ext cx="0" cy="31895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1D89696-3D2F-4754-BFED-FFB87EAA2C0F}"/>
                </a:ext>
              </a:extLst>
            </p:cNvPr>
            <p:cNvSpPr txBox="1"/>
            <p:nvPr/>
          </p:nvSpPr>
          <p:spPr>
            <a:xfrm>
              <a:off x="1234440" y="3569541"/>
              <a:ext cx="557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b="1" dirty="0">
                  <a:solidFill>
                    <a:srgbClr val="FF0000"/>
                  </a:solidFill>
                </a:rPr>
                <a:t>21.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06C77B8-BD78-4F90-B1EC-7BFE11AB2E80}"/>
              </a:ext>
            </a:extLst>
          </p:cNvPr>
          <p:cNvSpPr/>
          <p:nvPr/>
        </p:nvSpPr>
        <p:spPr>
          <a:xfrm>
            <a:off x="39453" y="2397223"/>
            <a:ext cx="931662" cy="229480"/>
          </a:xfrm>
          <a:prstGeom prst="roundRect">
            <a:avLst/>
          </a:prstGeom>
          <a:solidFill>
            <a:schemeClr val="bg1">
              <a:lumMod val="65000"/>
              <a:alpha val="41000"/>
            </a:schemeClr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b="1" dirty="0">
                <a:solidFill>
                  <a:srgbClr val="FFFF00"/>
                </a:solidFill>
                <a:latin typeface="Candara" panose="020E0502030303020204" pitchFamily="34" charset="0"/>
              </a:rPr>
              <a:t>Порођај</a:t>
            </a:r>
            <a:endParaRPr lang="en-GB" sz="14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28" name="Picture 27" descr="A close-up of a cow's body&#10;&#10;Description automatically generated">
            <a:extLst>
              <a:ext uri="{FF2B5EF4-FFF2-40B4-BE49-F238E27FC236}">
                <a16:creationId xmlns="" xmlns:a16="http://schemas.microsoft.com/office/drawing/2014/main" id="{E53B01EE-3604-44B5-A1CC-BC296F595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2" y="3768477"/>
            <a:ext cx="1919707" cy="191970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71121EE-F466-4DDA-BD65-7A658146E9D5}"/>
              </a:ext>
            </a:extLst>
          </p:cNvPr>
          <p:cNvGrpSpPr/>
          <p:nvPr/>
        </p:nvGrpSpPr>
        <p:grpSpPr>
          <a:xfrm>
            <a:off x="2368529" y="2754869"/>
            <a:ext cx="557783" cy="764946"/>
            <a:chOff x="1234440" y="3173927"/>
            <a:chExt cx="557783" cy="76494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125EEE86-DE0D-4745-B15F-9E752F0A61AC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2" y="3173927"/>
              <a:ext cx="0" cy="31895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CFD7C92-82E9-4D3F-AB17-D1E416BB53A2}"/>
                </a:ext>
              </a:extLst>
            </p:cNvPr>
            <p:cNvSpPr txBox="1"/>
            <p:nvPr/>
          </p:nvSpPr>
          <p:spPr>
            <a:xfrm>
              <a:off x="1234440" y="3569541"/>
              <a:ext cx="557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42</a:t>
              </a:r>
              <a:r>
                <a:rPr lang="sr-Cyrl-RS" b="1" dirty="0">
                  <a:solidFill>
                    <a:srgbClr val="FF0000"/>
                  </a:solidFill>
                </a:rPr>
                <a:t>.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8" name="Picture 37" descr="A group of cows standing on grass&#10;&#10;Description automatically generated">
            <a:extLst>
              <a:ext uri="{FF2B5EF4-FFF2-40B4-BE49-F238E27FC236}">
                <a16:creationId xmlns="" xmlns:a16="http://schemas.microsoft.com/office/drawing/2014/main" id="{DAF32EC1-A519-4159-92A1-D7EE8AD73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7" y="604271"/>
            <a:ext cx="1882176" cy="188217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CF53960-5ADB-494A-BC42-8CE51503E3F1}"/>
              </a:ext>
            </a:extLst>
          </p:cNvPr>
          <p:cNvGrpSpPr/>
          <p:nvPr/>
        </p:nvGrpSpPr>
        <p:grpSpPr>
          <a:xfrm>
            <a:off x="3623361" y="2754869"/>
            <a:ext cx="557783" cy="764946"/>
            <a:chOff x="1234440" y="3173927"/>
            <a:chExt cx="557783" cy="76494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87CBE072-4387-449E-B841-2FFFE7A36DB6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2" y="3173927"/>
              <a:ext cx="0" cy="31895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9BFC410-FACA-4D0E-8166-6523A74E185E}"/>
                </a:ext>
              </a:extLst>
            </p:cNvPr>
            <p:cNvSpPr txBox="1"/>
            <p:nvPr/>
          </p:nvSpPr>
          <p:spPr>
            <a:xfrm>
              <a:off x="1234440" y="3569541"/>
              <a:ext cx="557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60</a:t>
              </a:r>
              <a:r>
                <a:rPr lang="sr-Cyrl-RS" b="1" dirty="0">
                  <a:solidFill>
                    <a:srgbClr val="FF0000"/>
                  </a:solidFill>
                </a:rPr>
                <a:t>.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42209A4-1ED3-4340-BFB7-A4FFC60A7370}"/>
              </a:ext>
            </a:extLst>
          </p:cNvPr>
          <p:cNvGrpSpPr/>
          <p:nvPr/>
        </p:nvGrpSpPr>
        <p:grpSpPr>
          <a:xfrm>
            <a:off x="5610897" y="2746404"/>
            <a:ext cx="557783" cy="764946"/>
            <a:chOff x="1234440" y="3173927"/>
            <a:chExt cx="557783" cy="76494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E4621E0-74CC-4E1B-9170-7DFE43C29907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2" y="3173927"/>
              <a:ext cx="0" cy="31895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1DA1A059-913F-42F4-9F5C-948D9941C7BE}"/>
                </a:ext>
              </a:extLst>
            </p:cNvPr>
            <p:cNvSpPr txBox="1"/>
            <p:nvPr/>
          </p:nvSpPr>
          <p:spPr>
            <a:xfrm>
              <a:off x="1234440" y="3569541"/>
              <a:ext cx="557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90</a:t>
              </a:r>
              <a:r>
                <a:rPr lang="sr-Cyrl-RS" b="1" dirty="0">
                  <a:solidFill>
                    <a:srgbClr val="FF0000"/>
                  </a:solidFill>
                </a:rPr>
                <a:t>.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C94DCF36-7312-43F5-92A2-820B00C4E10A}"/>
              </a:ext>
            </a:extLst>
          </p:cNvPr>
          <p:cNvCxnSpPr>
            <a:cxnSpLocks/>
          </p:cNvCxnSpPr>
          <p:nvPr/>
        </p:nvCxnSpPr>
        <p:spPr>
          <a:xfrm flipV="1">
            <a:off x="3795914" y="2856745"/>
            <a:ext cx="2028308" cy="13464"/>
          </a:xfrm>
          <a:prstGeom prst="line">
            <a:avLst/>
          </a:prstGeom>
          <a:ln w="2349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A cow with an anatomy 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D6543412-F15C-40FA-A32A-6E8D00A497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83" y="612737"/>
            <a:ext cx="1882174" cy="1882175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5BD7CF1D-1FE3-48AA-802E-C42E97EFDC59}"/>
              </a:ext>
            </a:extLst>
          </p:cNvPr>
          <p:cNvGrpSpPr/>
          <p:nvPr/>
        </p:nvGrpSpPr>
        <p:grpSpPr>
          <a:xfrm>
            <a:off x="4717736" y="2982865"/>
            <a:ext cx="6729979" cy="935847"/>
            <a:chOff x="4717736" y="3389265"/>
            <a:chExt cx="6492352" cy="93584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DCA75C89-581A-495A-A9F3-A4C0DD15B2A9}"/>
                </a:ext>
              </a:extLst>
            </p:cNvPr>
            <p:cNvCxnSpPr>
              <a:cxnSpLocks/>
            </p:cNvCxnSpPr>
            <p:nvPr/>
          </p:nvCxnSpPr>
          <p:spPr>
            <a:xfrm>
              <a:off x="4754768" y="3389265"/>
              <a:ext cx="0" cy="935847"/>
            </a:xfrm>
            <a:prstGeom prst="line">
              <a:avLst/>
            </a:prstGeom>
            <a:ln w="730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="" xmlns:a16="http://schemas.microsoft.com/office/drawing/2014/main" id="{2BC973F7-A32B-44A5-894B-AA96112FA883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36" y="4325112"/>
              <a:ext cx="6492352" cy="0"/>
            </a:xfrm>
            <a:prstGeom prst="straightConnector1">
              <a:avLst/>
            </a:prstGeom>
            <a:ln w="7302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7C2AF278-FA9A-41C9-A25F-889B40180092}"/>
              </a:ext>
            </a:extLst>
          </p:cNvPr>
          <p:cNvGrpSpPr/>
          <p:nvPr/>
        </p:nvGrpSpPr>
        <p:grpSpPr>
          <a:xfrm>
            <a:off x="5934833" y="3882853"/>
            <a:ext cx="557783" cy="598878"/>
            <a:chOff x="1224660" y="3138067"/>
            <a:chExt cx="557783" cy="598878"/>
          </a:xfrm>
        </p:grpSpPr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059B8DA5-C14E-4D27-8E0F-7F686E13A65A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2" y="3138067"/>
              <a:ext cx="0" cy="26676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4A40C3D5-7481-4BD1-A437-D31F7FB1F872}"/>
                </a:ext>
              </a:extLst>
            </p:cNvPr>
            <p:cNvSpPr txBox="1"/>
            <p:nvPr/>
          </p:nvSpPr>
          <p:spPr>
            <a:xfrm>
              <a:off x="1224660" y="3398391"/>
              <a:ext cx="557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30</a:t>
              </a:r>
              <a:r>
                <a:rPr lang="sr-Cyrl-RS" sz="1600" b="1" dirty="0">
                  <a:solidFill>
                    <a:srgbClr val="FF0000"/>
                  </a:solidFill>
                </a:rPr>
                <a:t>.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D7357240-B2ED-4996-8BAF-41A54E5BF21D}"/>
              </a:ext>
            </a:extLst>
          </p:cNvPr>
          <p:cNvGrpSpPr/>
          <p:nvPr/>
        </p:nvGrpSpPr>
        <p:grpSpPr>
          <a:xfrm>
            <a:off x="7472193" y="3882926"/>
            <a:ext cx="557783" cy="598878"/>
            <a:chOff x="1224660" y="3138067"/>
            <a:chExt cx="557783" cy="598878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7ADC2F0-ACF6-4A4B-A044-32961E026D08}"/>
                </a:ext>
              </a:extLst>
            </p:cNvPr>
            <p:cNvCxnSpPr>
              <a:cxnSpLocks/>
            </p:cNvCxnSpPr>
            <p:nvPr/>
          </p:nvCxnSpPr>
          <p:spPr>
            <a:xfrm>
              <a:off x="1424762" y="3138067"/>
              <a:ext cx="0" cy="26676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26038E12-4B4F-4696-B55C-F7A109F4BAF3}"/>
                </a:ext>
              </a:extLst>
            </p:cNvPr>
            <p:cNvSpPr txBox="1"/>
            <p:nvPr/>
          </p:nvSpPr>
          <p:spPr>
            <a:xfrm>
              <a:off x="1224660" y="3398391"/>
              <a:ext cx="557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60</a:t>
              </a:r>
              <a:r>
                <a:rPr lang="sr-Cyrl-RS" sz="1600" b="1" dirty="0">
                  <a:solidFill>
                    <a:srgbClr val="FF0000"/>
                  </a:solidFill>
                </a:rPr>
                <a:t>.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5" name="Picture 74" descr="A ultrasound of a fetus&#10;&#10;Description automatically generated">
            <a:extLst>
              <a:ext uri="{FF2B5EF4-FFF2-40B4-BE49-F238E27FC236}">
                <a16:creationId xmlns="" xmlns:a16="http://schemas.microsoft.com/office/drawing/2014/main" id="{60253251-6118-47DB-A117-A3989FC1C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65" y="4502995"/>
            <a:ext cx="2039858" cy="2039857"/>
          </a:xfrm>
          <a:prstGeom prst="rect">
            <a:avLst/>
          </a:prstGeom>
        </p:spPr>
      </p:pic>
      <p:pic>
        <p:nvPicPr>
          <p:cNvPr id="77" name="Picture 76" descr="A cow with a human fetus inside&#10;&#10;Description automatically generated with medium confidence">
            <a:extLst>
              <a:ext uri="{FF2B5EF4-FFF2-40B4-BE49-F238E27FC236}">
                <a16:creationId xmlns="" xmlns:a16="http://schemas.microsoft.com/office/drawing/2014/main" id="{35D801B1-356D-4F04-B038-BEEA33C88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53" y="4485137"/>
            <a:ext cx="2075572" cy="2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4D6E975-9CE8-4A0B-9EBA-822C9DCA7104}"/>
              </a:ext>
            </a:extLst>
          </p:cNvPr>
          <p:cNvGrpSpPr/>
          <p:nvPr/>
        </p:nvGrpSpPr>
        <p:grpSpPr>
          <a:xfrm>
            <a:off x="-700396" y="-790823"/>
            <a:ext cx="13169461" cy="9877097"/>
            <a:chOff x="-105104" y="-1008995"/>
            <a:chExt cx="13169462" cy="9877097"/>
          </a:xfrm>
        </p:grpSpPr>
        <p:pic>
          <p:nvPicPr>
            <p:cNvPr id="5" name="Picture 4" descr="A person feeding cows in a barn&#10;&#10;Description automatically generated">
              <a:extLst>
                <a:ext uri="{FF2B5EF4-FFF2-40B4-BE49-F238E27FC236}">
                  <a16:creationId xmlns="" xmlns:a16="http://schemas.microsoft.com/office/drawing/2014/main" id="{77F31854-B7CC-4480-882F-ECF44E015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104" y="-1008995"/>
              <a:ext cx="13169462" cy="9877097"/>
            </a:xfrm>
            <a:prstGeom prst="rect">
              <a:avLst/>
            </a:prstGeom>
          </p:spPr>
        </p:pic>
        <p:pic>
          <p:nvPicPr>
            <p:cNvPr id="8" name="Picture 7" descr="A diagram of the uterus&#10;&#10;Description automatically generated">
              <a:extLst>
                <a:ext uri="{FF2B5EF4-FFF2-40B4-BE49-F238E27FC236}">
                  <a16:creationId xmlns="" xmlns:a16="http://schemas.microsoft.com/office/drawing/2014/main" id="{2F008BB8-BBF5-4F96-B825-F98C973DB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0428">
              <a:off x="4290106" y="2783274"/>
              <a:ext cx="3154850" cy="3850353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317680B-B173-4AD3-B2A6-B4B0ADBD115F}"/>
              </a:ext>
            </a:extLst>
          </p:cNvPr>
          <p:cNvSpPr/>
          <p:nvPr/>
        </p:nvSpPr>
        <p:spPr>
          <a:xfrm>
            <a:off x="2156059" y="297071"/>
            <a:ext cx="7209323" cy="789272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800" b="1" dirty="0">
                <a:solidFill>
                  <a:schemeClr val="tx1"/>
                </a:solidFill>
                <a:latin typeface="Candara" panose="020E0502030303020204" pitchFamily="34" charset="0"/>
              </a:rPr>
              <a:t>Вештачко осемењавање</a:t>
            </a:r>
            <a:endParaRPr lang="en-GB" sz="4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E836CF5-4DD3-4EAE-9309-1B431B6651EC}"/>
              </a:ext>
            </a:extLst>
          </p:cNvPr>
          <p:cNvSpPr/>
          <p:nvPr/>
        </p:nvSpPr>
        <p:spPr>
          <a:xfrm>
            <a:off x="521303" y="1675598"/>
            <a:ext cx="3966155" cy="582971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b="1" dirty="0">
                <a:solidFill>
                  <a:schemeClr val="tx1"/>
                </a:solidFill>
                <a:latin typeface="Candara" panose="020E0502030303020204" pitchFamily="34" charset="0"/>
              </a:rPr>
              <a:t>Фертилност</a:t>
            </a:r>
            <a:r>
              <a:rPr lang="sr-Cyrl-RS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r-Cyrl-RS" sz="3200" b="1" dirty="0">
                <a:solidFill>
                  <a:schemeClr val="tx1"/>
                </a:solidFill>
                <a:latin typeface="Candara" panose="020E0502030303020204" pitchFamily="34" charset="0"/>
              </a:rPr>
              <a:t>семена</a:t>
            </a:r>
            <a:endParaRPr lang="en-GB" sz="2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01D4EEB-C701-40B0-96D6-4669FB1E1D43}"/>
              </a:ext>
            </a:extLst>
          </p:cNvPr>
          <p:cNvSpPr/>
          <p:nvPr/>
        </p:nvSpPr>
        <p:spPr>
          <a:xfrm>
            <a:off x="6263489" y="1675598"/>
            <a:ext cx="4429545" cy="582971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b="1" dirty="0">
                <a:solidFill>
                  <a:schemeClr val="tx1"/>
                </a:solidFill>
                <a:latin typeface="Candara" panose="020E0502030303020204" pitchFamily="34" charset="0"/>
              </a:rPr>
              <a:t>Вештина</a:t>
            </a:r>
            <a:r>
              <a:rPr lang="sr-Cyrl-RS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r-Cyrl-RS" sz="3200" b="1" dirty="0">
                <a:solidFill>
                  <a:schemeClr val="tx1"/>
                </a:solidFill>
                <a:latin typeface="Candara" panose="020E0502030303020204" pitchFamily="34" charset="0"/>
              </a:rPr>
              <a:t>осемењивача</a:t>
            </a:r>
            <a:endParaRPr lang="en-GB" sz="2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CCA636C-11B2-4A48-926D-C7328840B17A}"/>
              </a:ext>
            </a:extLst>
          </p:cNvPr>
          <p:cNvSpPr/>
          <p:nvPr/>
        </p:nvSpPr>
        <p:spPr>
          <a:xfrm>
            <a:off x="6903945" y="6018031"/>
            <a:ext cx="4944139" cy="425302"/>
          </a:xfrm>
          <a:prstGeom prst="roundRect">
            <a:avLst/>
          </a:prstGeom>
          <a:solidFill>
            <a:schemeClr val="bg1">
              <a:lumMod val="6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>
                <a:solidFill>
                  <a:schemeClr val="tx1"/>
                </a:solidFill>
                <a:latin typeface="Candara" panose="020E0502030303020204" pitchFamily="34" charset="0"/>
              </a:rPr>
              <a:t>Garcia-</a:t>
            </a:r>
            <a:r>
              <a:rPr lang="en-GB" sz="3200" b="1" i="1" dirty="0" err="1">
                <a:solidFill>
                  <a:schemeClr val="tx1"/>
                </a:solidFill>
                <a:latin typeface="Candara" panose="020E0502030303020204" pitchFamily="34" charset="0"/>
              </a:rPr>
              <a:t>Ispierto</a:t>
            </a:r>
            <a:r>
              <a:rPr lang="en-GB" sz="3200" b="1" i="1" dirty="0">
                <a:solidFill>
                  <a:schemeClr val="tx1"/>
                </a:solidFill>
                <a:latin typeface="Candara" panose="020E0502030303020204" pitchFamily="34" charset="0"/>
              </a:rPr>
              <a:t> et al. (2007)</a:t>
            </a:r>
            <a:endParaRPr lang="en-GB" sz="28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w chicken body on a black background&#10;&#10;Description automatically generated">
            <a:extLst>
              <a:ext uri="{FF2B5EF4-FFF2-40B4-BE49-F238E27FC236}">
                <a16:creationId xmlns="" xmlns:a16="http://schemas.microsoft.com/office/drawing/2014/main" id="{09FC0FE9-00E7-404F-9230-F32FD7251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848" y="1021828"/>
            <a:ext cx="6469724" cy="520262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F9A6296-E050-484B-B788-651FF5E7775D}"/>
              </a:ext>
            </a:extLst>
          </p:cNvPr>
          <p:cNvGrpSpPr/>
          <p:nvPr/>
        </p:nvGrpSpPr>
        <p:grpSpPr>
          <a:xfrm>
            <a:off x="-2647255" y="1103071"/>
            <a:ext cx="2626585" cy="707886"/>
            <a:chOff x="2274600" y="1103071"/>
            <a:chExt cx="2626584" cy="707886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3537D33-357A-41C3-A159-681E3C57743F}"/>
                </a:ext>
              </a:extLst>
            </p:cNvPr>
            <p:cNvSpPr txBox="1"/>
            <p:nvPr/>
          </p:nvSpPr>
          <p:spPr>
            <a:xfrm>
              <a:off x="2274600" y="1103071"/>
              <a:ext cx="1097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0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10%</a:t>
              </a:r>
              <a:endParaRPr lang="en-GB" sz="4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29" name="Picture 28" descr="A black silhouette of sperm&#10;&#10;Description automatically generated">
              <a:extLst>
                <a:ext uri="{FF2B5EF4-FFF2-40B4-BE49-F238E27FC236}">
                  <a16:creationId xmlns="" xmlns:a16="http://schemas.microsoft.com/office/drawing/2014/main" id="{51A2D91B-3EE0-45C0-99B0-FB8596E2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280" y="1153026"/>
              <a:ext cx="569904" cy="5699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27086782-0133-48FE-AACB-C741BA67303E}"/>
              </a:ext>
            </a:extLst>
          </p:cNvPr>
          <p:cNvGrpSpPr/>
          <p:nvPr/>
        </p:nvGrpSpPr>
        <p:grpSpPr>
          <a:xfrm>
            <a:off x="12210757" y="618661"/>
            <a:ext cx="2690354" cy="769362"/>
            <a:chOff x="5507808" y="618660"/>
            <a:chExt cx="2690354" cy="769363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2E6D512-8E42-426A-AEB0-A4A3B03C9814}"/>
                </a:ext>
              </a:extLst>
            </p:cNvPr>
            <p:cNvSpPr txBox="1"/>
            <p:nvPr/>
          </p:nvSpPr>
          <p:spPr>
            <a:xfrm>
              <a:off x="7114651" y="618660"/>
              <a:ext cx="1083511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0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10%</a:t>
              </a:r>
              <a:endParaRPr lang="en-GB" sz="4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30" name="Picture 29" descr="A black silhouette of sperm&#10;&#10;Description automatically generated">
              <a:extLst>
                <a:ext uri="{FF2B5EF4-FFF2-40B4-BE49-F238E27FC236}">
                  <a16:creationId xmlns="" xmlns:a16="http://schemas.microsoft.com/office/drawing/2014/main" id="{EC8E4D7F-230F-405C-9A3A-0FD4D7251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08" y="818119"/>
              <a:ext cx="569904" cy="5699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A10B218D-7787-45FF-8653-0D591B77CE75}"/>
              </a:ext>
            </a:extLst>
          </p:cNvPr>
          <p:cNvGrpSpPr/>
          <p:nvPr/>
        </p:nvGrpSpPr>
        <p:grpSpPr>
          <a:xfrm>
            <a:off x="12202803" y="2148703"/>
            <a:ext cx="3209207" cy="897058"/>
            <a:chOff x="4959168" y="2148704"/>
            <a:chExt cx="3209207" cy="897058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BFE0F0F-22D4-46EC-A8ED-12ED9C99552B}"/>
                </a:ext>
              </a:extLst>
            </p:cNvPr>
            <p:cNvSpPr txBox="1"/>
            <p:nvPr/>
          </p:nvSpPr>
          <p:spPr>
            <a:xfrm>
              <a:off x="7084864" y="2148704"/>
              <a:ext cx="10835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0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40%</a:t>
              </a:r>
              <a:endParaRPr lang="en-GB" sz="4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31" name="Picture 30" descr="A black silhouette of sperm&#10;&#10;Description automatically generated">
              <a:extLst>
                <a:ext uri="{FF2B5EF4-FFF2-40B4-BE49-F238E27FC236}">
                  <a16:creationId xmlns="" xmlns:a16="http://schemas.microsoft.com/office/drawing/2014/main" id="{3852BE26-5E89-4EA0-B593-FE13BF24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168" y="2475858"/>
              <a:ext cx="569904" cy="5699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EAC16D3-9A5D-4EBE-AD20-262EC3FBC9FF}"/>
              </a:ext>
            </a:extLst>
          </p:cNvPr>
          <p:cNvGrpSpPr/>
          <p:nvPr/>
        </p:nvGrpSpPr>
        <p:grpSpPr>
          <a:xfrm>
            <a:off x="-2446019" y="3036216"/>
            <a:ext cx="2425349" cy="908680"/>
            <a:chOff x="3103723" y="3024498"/>
            <a:chExt cx="2425349" cy="908680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399FDCC-479C-4828-92BC-0DC7C8BD2B0A}"/>
                </a:ext>
              </a:extLst>
            </p:cNvPr>
            <p:cNvSpPr txBox="1"/>
            <p:nvPr/>
          </p:nvSpPr>
          <p:spPr>
            <a:xfrm>
              <a:off x="3103723" y="3225292"/>
              <a:ext cx="1097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000" b="1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40%</a:t>
              </a:r>
              <a:endParaRPr lang="en-GB" sz="40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32" name="Picture 31" descr="A black silhouette of sperm&#10;&#10;Description automatically generated">
              <a:extLst>
                <a:ext uri="{FF2B5EF4-FFF2-40B4-BE49-F238E27FC236}">
                  <a16:creationId xmlns="" xmlns:a16="http://schemas.microsoft.com/office/drawing/2014/main" id="{CEF939C0-6FB9-4034-B5FF-CD77C351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168" y="3024498"/>
              <a:ext cx="569904" cy="569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9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77556E-17 L 0.4126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55495 0.004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4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3.7037E-6 L -0.59752 -0.017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78" y="-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45664 2.22222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317680B-B173-4AD3-B2A6-B4B0ADBD115F}"/>
              </a:ext>
            </a:extLst>
          </p:cNvPr>
          <p:cNvSpPr/>
          <p:nvPr/>
        </p:nvSpPr>
        <p:spPr>
          <a:xfrm>
            <a:off x="2156059" y="336187"/>
            <a:ext cx="7209323" cy="789272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800" b="1" dirty="0">
                <a:solidFill>
                  <a:schemeClr val="tx1"/>
                </a:solidFill>
                <a:latin typeface="Candara" panose="020E0502030303020204" pitchFamily="34" charset="0"/>
              </a:rPr>
              <a:t>Ембриотрансфер</a:t>
            </a:r>
            <a:endParaRPr lang="en-GB" sz="4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8013414-888A-F423-6E61-B2B29116149E}"/>
              </a:ext>
            </a:extLst>
          </p:cNvPr>
          <p:cNvSpPr/>
          <p:nvPr/>
        </p:nvSpPr>
        <p:spPr>
          <a:xfrm>
            <a:off x="521303" y="1675598"/>
            <a:ext cx="3966155" cy="582971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i="1" dirty="0">
                <a:solidFill>
                  <a:schemeClr val="tx1"/>
                </a:solidFill>
                <a:latin typeface="Candara" panose="020E0502030303020204" pitchFamily="34" charset="0"/>
              </a:rPr>
              <a:t>In vivo</a:t>
            </a:r>
            <a:endParaRPr lang="en-GB" sz="28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3E41AD9-0FC1-3BEE-3E2E-74F47B469C83}"/>
              </a:ext>
            </a:extLst>
          </p:cNvPr>
          <p:cNvSpPr/>
          <p:nvPr/>
        </p:nvSpPr>
        <p:spPr>
          <a:xfrm>
            <a:off x="6263489" y="1675598"/>
            <a:ext cx="4429545" cy="582971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i="1" dirty="0">
                <a:solidFill>
                  <a:schemeClr val="tx1"/>
                </a:solidFill>
                <a:latin typeface="Candara" panose="020E0502030303020204" pitchFamily="34" charset="0"/>
              </a:rPr>
              <a:t>In vitro</a:t>
            </a:r>
            <a:endParaRPr lang="en-GB" sz="28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Picture 9" descr="A black background with gold text&#10;&#10;Description automatically generated">
            <a:extLst>
              <a:ext uri="{FF2B5EF4-FFF2-40B4-BE49-F238E27FC236}">
                <a16:creationId xmlns="" xmlns:a16="http://schemas.microsoft.com/office/drawing/2014/main" id="{B83BED54-6339-4392-BDB3-2D66B54F2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39" y="1675597"/>
            <a:ext cx="3848165" cy="3848165"/>
          </a:xfrm>
          <a:prstGeom prst="rect">
            <a:avLst/>
          </a:prstGeom>
        </p:spPr>
      </p:pic>
      <p:pic>
        <p:nvPicPr>
          <p:cNvPr id="15" name="Picture 14" descr="A cow with dna and dna symbols&#10;&#10;Description automatically generated with medium confidence">
            <a:extLst>
              <a:ext uri="{FF2B5EF4-FFF2-40B4-BE49-F238E27FC236}">
                <a16:creationId xmlns="" xmlns:a16="http://schemas.microsoft.com/office/drawing/2014/main" id="{B2789BAD-4024-4C38-9E13-1462AF2B4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08" y="1334238"/>
            <a:ext cx="7371074" cy="51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403802"/>
              </p:ext>
            </p:extLst>
          </p:nvPr>
        </p:nvGraphicFramePr>
        <p:xfrm>
          <a:off x="2896982" y="1211034"/>
          <a:ext cx="6398039" cy="584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6" imgW="6223563" imgH="5686458" progId="Word.Document.12">
                  <p:embed/>
                </p:oleObj>
              </mc:Choice>
              <mc:Fallback>
                <p:oleObj name="Document" r:id="rId6" imgW="6223563" imgH="5686458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96982" y="1211034"/>
                        <a:ext cx="6398039" cy="584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6611263-733A-631F-BB28-408A4989D321}"/>
              </a:ext>
            </a:extLst>
          </p:cNvPr>
          <p:cNvSpPr/>
          <p:nvPr/>
        </p:nvSpPr>
        <p:spPr>
          <a:xfrm>
            <a:off x="3351324" y="115154"/>
            <a:ext cx="4429545" cy="582971"/>
          </a:xfrm>
          <a:prstGeom prst="roundRect">
            <a:avLst/>
          </a:prstGeom>
          <a:solidFill>
            <a:schemeClr val="bg1">
              <a:lumMod val="6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i="1" dirty="0">
                <a:solidFill>
                  <a:schemeClr val="tx1"/>
                </a:solidFill>
                <a:latin typeface="Candara" panose="020E0502030303020204" pitchFamily="34" charset="0"/>
              </a:rPr>
              <a:t>In</a:t>
            </a:r>
            <a:r>
              <a:rPr lang="sr-Latn-RS" sz="32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r-Latn-RS" sz="3200" b="1" i="1" dirty="0">
                <a:solidFill>
                  <a:schemeClr val="tx1"/>
                </a:solidFill>
                <a:latin typeface="Candara" panose="020E0502030303020204" pitchFamily="34" charset="0"/>
              </a:rPr>
              <a:t>vitro</a:t>
            </a:r>
            <a:endParaRPr lang="en-GB" sz="28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72004</TotalTime>
  <Words>775</Words>
  <Application>Microsoft Office PowerPoint</Application>
  <PresentationFormat>Widescreen</PresentationFormat>
  <Paragraphs>92</Paragraphs>
  <Slides>20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Candara</vt:lpstr>
      <vt:lpstr>Times New Roman</vt:lpstr>
      <vt:lpstr>Office Theme</vt:lpstr>
      <vt:lpstr>Document</vt:lpstr>
      <vt:lpstr>PowerPoint Presentation</vt:lpstr>
      <vt:lpstr>                 ЕМБРИОТРАНСФЕР</vt:lpstr>
      <vt:lpstr>PowerPoint Presentation</vt:lpstr>
      <vt:lpstr>СЕЛЕКЦИЈА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УЛТРАЗВУК?</vt:lpstr>
      <vt:lpstr>У природи добар ултарзвук значи добар улов</vt:lpstr>
      <vt:lpstr>У ветеринарској пракси добар ултразвук такође значи -„добар улов“- већу добит,како за власника тако и за ветеринара</vt:lpstr>
      <vt:lpstr>PowerPoint Presentation</vt:lpstr>
      <vt:lpstr>1</vt:lpstr>
      <vt:lpstr>Секторске и линеарне сонде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Примена савремених технологија у управљању репродукцијом на фармама високо млечних крава</dc:title>
  <dc:creator>Jovan Blagojević</dc:creator>
  <cp:lastModifiedBy>Korisnik</cp:lastModifiedBy>
  <cp:revision>80</cp:revision>
  <dcterms:created xsi:type="dcterms:W3CDTF">2023-08-28T08:16:50Z</dcterms:created>
  <dcterms:modified xsi:type="dcterms:W3CDTF">2024-11-19T07:34:03Z</dcterms:modified>
</cp:coreProperties>
</file>