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6" r:id="rId1"/>
  </p:sldMasterIdLst>
  <p:notesMasterIdLst>
    <p:notesMasterId r:id="rId15"/>
  </p:notesMasterIdLst>
  <p:sldIdLst>
    <p:sldId id="257" r:id="rId2"/>
    <p:sldId id="258" r:id="rId3"/>
    <p:sldId id="268" r:id="rId4"/>
    <p:sldId id="275" r:id="rId5"/>
    <p:sldId id="276" r:id="rId6"/>
    <p:sldId id="261" r:id="rId7"/>
    <p:sldId id="266" r:id="rId8"/>
    <p:sldId id="260" r:id="rId9"/>
    <p:sldId id="263" r:id="rId10"/>
    <p:sldId id="269" r:id="rId11"/>
    <p:sldId id="272" r:id="rId12"/>
    <p:sldId id="273" r:id="rId13"/>
    <p:sldId id="259" r:id="rId14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chlegel Patrick AGROSCOPE" initials="SPA" lastIdx="20" clrIdx="0">
    <p:extLst>
      <p:ext uri="{19B8F6BF-5375-455C-9EA6-DF929625EA0E}">
        <p15:presenceInfo xmlns:p15="http://schemas.microsoft.com/office/powerpoint/2012/main" xmlns="" userId="S-1-5-21-3993060671-4215906946-993041443-26981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203864"/>
    <a:srgbClr val="7F7F7F"/>
    <a:srgbClr val="DD9B9D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2833802-FEF1-4C79-8D5D-14CF1EAF98D9}" styleName="Style léger 2 - Accentuation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7E9639D4-E3E2-4D34-9284-5A2195B3D0D7}" styleName="Style clair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4786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-444" y="-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358F60-5093-4F35-A2E5-0FCFE61601EE}" type="datetimeFigureOut">
              <a:rPr lang="fr-FR" smtClean="0"/>
              <a:pPr/>
              <a:t>19/11/2024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53766E-D5D4-4EB8-9F89-FF6A0A8FCD0E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1380632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23549671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29986366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3048000" y="3124200"/>
            <a:ext cx="82296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048000" y="5003322"/>
            <a:ext cx="82296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10733828" y="1110597"/>
            <a:ext cx="2286000" cy="508000"/>
          </a:xfrm>
        </p:spPr>
        <p:txBody>
          <a:bodyPr/>
          <a:lstStyle/>
          <a:p>
            <a:fld id="{7959B3D5-A315-418D-95AA-745789CBD21C}" type="datetimeFigureOut">
              <a:rPr lang="fr-FR" smtClean="0"/>
              <a:pPr/>
              <a:t>19/11/2024</a:t>
            </a:fld>
            <a:endParaRPr lang="fr-FR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10045959" y="4117661"/>
            <a:ext cx="3657600" cy="512064"/>
          </a:xfrm>
        </p:spPr>
        <p:txBody>
          <a:bodyPr/>
          <a:lstStyle/>
          <a:p>
            <a:endParaRPr lang="fr-FR"/>
          </a:p>
        </p:txBody>
      </p:sp>
      <p:sp>
        <p:nvSpPr>
          <p:cNvPr id="10" name="Rectangle 9"/>
          <p:cNvSpPr/>
          <p:nvPr/>
        </p:nvSpPr>
        <p:spPr bwMode="auto">
          <a:xfrm>
            <a:off x="508000" y="0"/>
            <a:ext cx="8128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368448" y="0"/>
            <a:ext cx="139552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Rectangle 13"/>
          <p:cNvSpPr/>
          <p:nvPr/>
        </p:nvSpPr>
        <p:spPr bwMode="auto">
          <a:xfrm>
            <a:off x="1320800" y="0"/>
            <a:ext cx="242496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 bwMode="auto">
          <a:xfrm>
            <a:off x="1521760" y="0"/>
            <a:ext cx="30704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4179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Straight Connector 17"/>
          <p:cNvSpPr>
            <a:spLocks noChangeShapeType="1"/>
          </p:cNvSpPr>
          <p:nvPr/>
        </p:nvSpPr>
        <p:spPr bwMode="auto">
          <a:xfrm>
            <a:off x="12192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1138816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2302187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422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Straight Connector 21"/>
          <p:cNvSpPr>
            <a:spLocks noChangeShapeType="1"/>
          </p:cNvSpPr>
          <p:nvPr/>
        </p:nvSpPr>
        <p:spPr bwMode="auto">
          <a:xfrm>
            <a:off x="12151808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Rectangle 26"/>
          <p:cNvSpPr/>
          <p:nvPr/>
        </p:nvSpPr>
        <p:spPr bwMode="auto">
          <a:xfrm>
            <a:off x="1625600" y="0"/>
            <a:ext cx="1016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812800" y="3429000"/>
            <a:ext cx="17272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746176" y="4866752"/>
            <a:ext cx="855232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Oval 23"/>
          <p:cNvSpPr/>
          <p:nvPr/>
        </p:nvSpPr>
        <p:spPr bwMode="auto">
          <a:xfrm>
            <a:off x="1454773" y="5500632"/>
            <a:ext cx="18288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Oval 25"/>
          <p:cNvSpPr/>
          <p:nvPr/>
        </p:nvSpPr>
        <p:spPr bwMode="auto">
          <a:xfrm>
            <a:off x="2218944" y="5788152"/>
            <a:ext cx="36576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Oval 24"/>
          <p:cNvSpPr/>
          <p:nvPr/>
        </p:nvSpPr>
        <p:spPr>
          <a:xfrm>
            <a:off x="2540000" y="4495800"/>
            <a:ext cx="48768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 bwMode="auto">
          <a:xfrm>
            <a:off x="1767392" y="4928702"/>
            <a:ext cx="812800" cy="517524"/>
          </a:xfrm>
        </p:spPr>
        <p:txBody>
          <a:bodyPr/>
          <a:lstStyle/>
          <a:p>
            <a:fld id="{E4271EC7-EB67-47DC-A169-A69739D29DB3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9B3D5-A315-418D-95AA-745789CBD21C}" type="datetimeFigureOut">
              <a:rPr lang="fr-FR" smtClean="0"/>
              <a:pPr/>
              <a:t>19/11/2024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71EC7-EB67-47DC-A169-A69739D29DB3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2352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9B3D5-A315-418D-95AA-745789CBD21C}" type="datetimeFigureOut">
              <a:rPr lang="fr-FR" smtClean="0"/>
              <a:pPr/>
              <a:t>19/11/2024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71EC7-EB67-47DC-A169-A69739D29DB3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5"/>
          <p:cNvSpPr txBox="1">
            <a:spLocks noChangeArrowheads="1"/>
          </p:cNvSpPr>
          <p:nvPr/>
        </p:nvSpPr>
        <p:spPr bwMode="auto">
          <a:xfrm>
            <a:off x="711200" y="304800"/>
            <a:ext cx="6807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endParaRPr lang="it-CH" sz="1800">
              <a:cs typeface="+mn-cs"/>
            </a:endParaRPr>
          </a:p>
        </p:txBody>
      </p:sp>
      <p:pic>
        <p:nvPicPr>
          <p:cNvPr id="4" name="Picture 47" descr="rotbalken_Agroscope_PPT_S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175"/>
            <a:ext cx="397933" cy="685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10"/>
          <p:cNvSpPr>
            <a:spLocks noChangeArrowheads="1"/>
          </p:cNvSpPr>
          <p:nvPr userDrawn="1"/>
        </p:nvSpPr>
        <p:spPr bwMode="auto">
          <a:xfrm>
            <a:off x="986367" y="925513"/>
            <a:ext cx="1684867" cy="1460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CH" sz="1800"/>
          </a:p>
        </p:txBody>
      </p:sp>
      <p:sp>
        <p:nvSpPr>
          <p:cNvPr id="2355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29317" y="2320925"/>
            <a:ext cx="9906000" cy="2773363"/>
          </a:xfrm>
        </p:spPr>
        <p:txBody>
          <a:bodyPr/>
          <a:lstStyle>
            <a:lvl1pPr>
              <a:defRPr sz="5200"/>
            </a:lvl1pPr>
          </a:lstStyle>
          <a:p>
            <a:endParaRPr lang="en-GB"/>
          </a:p>
        </p:txBody>
      </p:sp>
      <p:pic>
        <p:nvPicPr>
          <p:cNvPr id="8" name="Picture 37" descr="Logo_CMYK_pos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36134" y="387350"/>
            <a:ext cx="2662767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32"/>
          <p:cNvSpPr txBox="1">
            <a:spLocks noChangeArrowheads="1"/>
          </p:cNvSpPr>
          <p:nvPr userDrawn="1"/>
        </p:nvSpPr>
        <p:spPr bwMode="auto">
          <a:xfrm>
            <a:off x="6081600" y="381600"/>
            <a:ext cx="4775200" cy="449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ct val="105000"/>
              </a:lnSpc>
              <a:spcBef>
                <a:spcPct val="50000"/>
              </a:spcBef>
            </a:pPr>
            <a:r>
              <a:rPr lang="de-CH" sz="800" dirty="0"/>
              <a:t>Eidgenössisches Departement für Wirtschaft,</a:t>
            </a:r>
            <a:br>
              <a:rPr lang="de-CH" sz="800" dirty="0"/>
            </a:br>
            <a:r>
              <a:rPr lang="de-CH" sz="800" dirty="0"/>
              <a:t>Bildung und Forschung WBF  </a:t>
            </a:r>
          </a:p>
          <a:p>
            <a:pPr>
              <a:lnSpc>
                <a:spcPct val="105000"/>
              </a:lnSpc>
              <a:spcBef>
                <a:spcPct val="50000"/>
              </a:spcBef>
            </a:pPr>
            <a:r>
              <a:rPr lang="de-CH" sz="800" b="1" dirty="0" err="1"/>
              <a:t>Agroscope</a:t>
            </a:r>
            <a:endParaRPr lang="de-CH" sz="800" b="1" dirty="0"/>
          </a:p>
        </p:txBody>
      </p:sp>
    </p:spTree>
    <p:extLst>
      <p:ext uri="{BB962C8B-B14F-4D97-AF65-F5344CB8AC3E}">
        <p14:creationId xmlns:p14="http://schemas.microsoft.com/office/powerpoint/2010/main" xmlns="" val="26352342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49"/>
          <p:cNvSpPr txBox="1">
            <a:spLocks noChangeArrowheads="1"/>
          </p:cNvSpPr>
          <p:nvPr userDrawn="1"/>
        </p:nvSpPr>
        <p:spPr bwMode="auto">
          <a:xfrm>
            <a:off x="8585200" y="6127751"/>
            <a:ext cx="3022600" cy="14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r" eaLnBrk="0" hangingPunct="0">
              <a:lnSpc>
                <a:spcPct val="105000"/>
              </a:lnSpc>
              <a:spcBef>
                <a:spcPct val="50000"/>
              </a:spcBef>
              <a:defRPr/>
            </a:pPr>
            <a:fld id="{0D9E476C-B782-41E2-9576-9A431423A555}" type="slidenum">
              <a:rPr lang="de-CH" sz="900">
                <a:cs typeface="+mn-cs"/>
              </a:rPr>
              <a:pPr algn="r" eaLnBrk="0" hangingPunct="0">
                <a:lnSpc>
                  <a:spcPct val="105000"/>
                </a:lnSpc>
                <a:spcBef>
                  <a:spcPct val="50000"/>
                </a:spcBef>
                <a:defRPr/>
              </a:pPr>
              <a:t>‹#›</a:t>
            </a:fld>
            <a:r>
              <a:rPr lang="de-CH" sz="900" dirty="0">
                <a:cs typeface="+mn-cs"/>
              </a:rPr>
              <a:t> </a:t>
            </a:r>
          </a:p>
        </p:txBody>
      </p:sp>
      <p:sp>
        <p:nvSpPr>
          <p:cNvPr id="10" name="Line 48"/>
          <p:cNvSpPr>
            <a:spLocks noChangeShapeType="1"/>
          </p:cNvSpPr>
          <p:nvPr userDrawn="1"/>
        </p:nvSpPr>
        <p:spPr bwMode="auto">
          <a:xfrm flipH="1">
            <a:off x="1714501" y="6045200"/>
            <a:ext cx="99949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eaLnBrk="0" hangingPunct="0">
              <a:defRPr/>
            </a:pPr>
            <a:endParaRPr lang="fr-CH" sz="1800">
              <a:cs typeface="+mn-cs"/>
            </a:endParaRPr>
          </a:p>
        </p:txBody>
      </p:sp>
      <p:pic>
        <p:nvPicPr>
          <p:cNvPr id="11" name="Picture 39" descr="Logo_col_wappen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1633" y="390525"/>
            <a:ext cx="355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 Box 53"/>
          <p:cNvSpPr txBox="1">
            <a:spLocks noChangeArrowheads="1"/>
          </p:cNvSpPr>
          <p:nvPr userDrawn="1"/>
        </p:nvSpPr>
        <p:spPr bwMode="auto">
          <a:xfrm>
            <a:off x="1582784" y="6234863"/>
            <a:ext cx="4395515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e-CH" sz="900" dirty="0"/>
              <a:t>Schlegel Patrick</a:t>
            </a:r>
          </a:p>
        </p:txBody>
      </p:sp>
      <p:sp>
        <p:nvSpPr>
          <p:cNvPr id="7" name="Text Box 52"/>
          <p:cNvSpPr txBox="1">
            <a:spLocks noChangeArrowheads="1"/>
          </p:cNvSpPr>
          <p:nvPr userDrawn="1"/>
        </p:nvSpPr>
        <p:spPr bwMode="auto">
          <a:xfrm>
            <a:off x="1580467" y="6086475"/>
            <a:ext cx="4432729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900" b="1" dirty="0"/>
              <a:t>DXA</a:t>
            </a:r>
          </a:p>
        </p:txBody>
      </p:sp>
    </p:spTree>
    <p:extLst>
      <p:ext uri="{BB962C8B-B14F-4D97-AF65-F5344CB8AC3E}">
        <p14:creationId xmlns:p14="http://schemas.microsoft.com/office/powerpoint/2010/main" xmlns="" val="23533913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9956800" cy="487375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7959B3D5-A315-418D-95AA-745789CBD21C}" type="datetimeFigureOut">
              <a:rPr lang="fr-FR" smtClean="0"/>
              <a:pPr/>
              <a:t>19/11/2024</a:t>
            </a:fld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E4271EC7-EB67-47DC-A169-A69739D29DB3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0" y="2895600"/>
            <a:ext cx="82296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0" y="5010150"/>
            <a:ext cx="82296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10732008" y="1106932"/>
            <a:ext cx="2286000" cy="508000"/>
          </a:xfrm>
        </p:spPr>
        <p:txBody>
          <a:bodyPr/>
          <a:lstStyle/>
          <a:p>
            <a:fld id="{7959B3D5-A315-418D-95AA-745789CBD21C}" type="datetimeFigureOut">
              <a:rPr lang="fr-FR" smtClean="0"/>
              <a:pPr/>
              <a:t>19/11/2024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10046208" y="4114800"/>
            <a:ext cx="3657600" cy="512064"/>
          </a:xfrm>
        </p:spPr>
        <p:txBody>
          <a:bodyPr/>
          <a:lstStyle/>
          <a:p>
            <a:endParaRPr lang="fr-FR"/>
          </a:p>
        </p:txBody>
      </p:sp>
      <p:sp>
        <p:nvSpPr>
          <p:cNvPr id="9" name="Rectangle 8"/>
          <p:cNvSpPr/>
          <p:nvPr/>
        </p:nvSpPr>
        <p:spPr bwMode="auto">
          <a:xfrm>
            <a:off x="508000" y="0"/>
            <a:ext cx="8128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368448" y="0"/>
            <a:ext cx="139552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1320800" y="0"/>
            <a:ext cx="242496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1521760" y="0"/>
            <a:ext cx="30704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4179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12192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138816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2302187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Straight Connector 16"/>
          <p:cNvSpPr>
            <a:spLocks noChangeShapeType="1"/>
          </p:cNvSpPr>
          <p:nvPr/>
        </p:nvSpPr>
        <p:spPr bwMode="auto">
          <a:xfrm>
            <a:off x="1422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Rectangle 17"/>
          <p:cNvSpPr/>
          <p:nvPr/>
        </p:nvSpPr>
        <p:spPr bwMode="auto">
          <a:xfrm>
            <a:off x="1625600" y="0"/>
            <a:ext cx="1016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Oval 18"/>
          <p:cNvSpPr/>
          <p:nvPr/>
        </p:nvSpPr>
        <p:spPr bwMode="auto">
          <a:xfrm>
            <a:off x="812800" y="3429000"/>
            <a:ext cx="17272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Oval 19"/>
          <p:cNvSpPr/>
          <p:nvPr/>
        </p:nvSpPr>
        <p:spPr bwMode="auto">
          <a:xfrm>
            <a:off x="1766272" y="4866752"/>
            <a:ext cx="855232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1454773" y="5500632"/>
            <a:ext cx="18288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Oval 21"/>
          <p:cNvSpPr/>
          <p:nvPr/>
        </p:nvSpPr>
        <p:spPr bwMode="auto">
          <a:xfrm>
            <a:off x="2218944" y="5791200"/>
            <a:ext cx="36576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2505387" y="4479888"/>
            <a:ext cx="48768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Straight Connector 25"/>
          <p:cNvSpPr>
            <a:spLocks noChangeShapeType="1"/>
          </p:cNvSpPr>
          <p:nvPr/>
        </p:nvSpPr>
        <p:spPr bwMode="auto">
          <a:xfrm>
            <a:off x="12130592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787488" y="4928702"/>
            <a:ext cx="812800" cy="517524"/>
          </a:xfrm>
        </p:spPr>
        <p:txBody>
          <a:bodyPr/>
          <a:lstStyle/>
          <a:p>
            <a:fld id="{E4271EC7-EB67-47DC-A169-A69739D29DB3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9B3D5-A315-418D-95AA-745789CBD21C}" type="datetimeFigureOut">
              <a:rPr lang="fr-FR" smtClean="0"/>
              <a:pPr/>
              <a:t>19/11/2024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71EC7-EB67-47DC-A169-A69739D29DB3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48768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5693664" y="1600200"/>
            <a:ext cx="48768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0584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9B3D5-A315-418D-95AA-745789CBD21C}" type="datetimeFigureOut">
              <a:rPr lang="fr-FR" smtClean="0"/>
              <a:pPr/>
              <a:t>19/11/2024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71EC7-EB67-47DC-A169-A69739D29DB3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362200"/>
            <a:ext cx="48768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5829300" y="2362200"/>
            <a:ext cx="48768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"/>
          </p:nvPr>
        </p:nvSpPr>
        <p:spPr>
          <a:xfrm>
            <a:off x="609600" y="1569720"/>
            <a:ext cx="48768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5791200" y="1569720"/>
            <a:ext cx="48768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7959B3D5-A315-418D-95AA-745789CBD21C}" type="datetimeFigureOut">
              <a:rPr lang="fr-FR" smtClean="0"/>
              <a:pPr/>
              <a:t>19/11/2024</a:t>
            </a:fld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E4271EC7-EB67-47DC-A169-A69739D29DB3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9B3D5-A315-418D-95AA-745789CBD21C}" type="datetimeFigureOut">
              <a:rPr lang="fr-FR" smtClean="0"/>
              <a:pPr/>
              <a:t>19/11/2024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71EC7-EB67-47DC-A169-A69739D29DB3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1684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5547360" y="3124200"/>
            <a:ext cx="6309360" cy="6096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083040" y="274320"/>
            <a:ext cx="2036064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83312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256395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19888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11785600" y="0"/>
            <a:ext cx="4064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18872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10875264" y="5715000"/>
            <a:ext cx="73152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"/>
          </p:nvPr>
        </p:nvSpPr>
        <p:spPr>
          <a:xfrm>
            <a:off x="406400" y="274320"/>
            <a:ext cx="7518400" cy="6327648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7959B3D5-A315-418D-95AA-745789CBD21C}" type="datetimeFigureOut">
              <a:rPr lang="fr-FR" smtClean="0"/>
              <a:pPr/>
              <a:t>19/11/2024</a:t>
            </a:fld>
            <a:endParaRPr lang="fr-FR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E4271EC7-EB67-47DC-A169-A69739D29DB3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fr-F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11684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10875264" y="5715000"/>
            <a:ext cx="73152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5518404" y="3124200"/>
            <a:ext cx="6309360" cy="6096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2296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021064" y="264795"/>
            <a:ext cx="2032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1988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11785600" y="0"/>
            <a:ext cx="4064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118872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Straight Connector 18"/>
          <p:cNvSpPr>
            <a:spLocks noChangeShapeType="1"/>
          </p:cNvSpPr>
          <p:nvPr/>
        </p:nvSpPr>
        <p:spPr bwMode="auto">
          <a:xfrm>
            <a:off x="83312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8256395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7959B3D5-A315-418D-95AA-745789CBD21C}" type="datetimeFigureOut">
              <a:rPr lang="fr-FR" smtClean="0"/>
              <a:pPr/>
              <a:t>19/11/2024</a:t>
            </a:fld>
            <a:endParaRPr lang="fr-FR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E4271EC7-EB67-47DC-A169-A69739D29DB3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1684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74638"/>
            <a:ext cx="99568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99568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 rot="5400000">
            <a:off x="10454640" y="1017843"/>
            <a:ext cx="2011680" cy="512064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7959B3D5-A315-418D-95AA-745789CBD21C}" type="datetimeFigureOut">
              <a:rPr lang="fr-FR" smtClean="0"/>
              <a:pPr/>
              <a:t>19/11/2024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 rot="5400000">
            <a:off x="9853648" y="3676280"/>
            <a:ext cx="3200400" cy="48768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fr-FR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1016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119888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11785600" y="0"/>
            <a:ext cx="4064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18872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10875264" y="5715000"/>
            <a:ext cx="73152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0838688" y="5734050"/>
            <a:ext cx="8128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E4271EC7-EB67-47DC-A169-A69739D29DB3}" type="slidenum">
              <a:rPr lang="fr-FR" smtClean="0"/>
              <a:pPr/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5"/>
          <p:cNvSpPr txBox="1">
            <a:spLocks noChangeArrowheads="1"/>
          </p:cNvSpPr>
          <p:nvPr/>
        </p:nvSpPr>
        <p:spPr>
          <a:xfrm>
            <a:off x="2381250" y="5749281"/>
            <a:ext cx="7429500" cy="785813"/>
          </a:xfrm>
          <a:prstGeom prst="rect">
            <a:avLst/>
          </a:prstGeom>
        </p:spPr>
        <p:txBody>
          <a:bodyPr/>
          <a:lstStyle>
            <a:lvl1pPr marL="177800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7188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2pPr>
            <a:lvl3pPr marL="534988" indent="-1762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3pPr>
            <a:lvl4pPr marL="714375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C0C0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4pPr>
            <a:lvl5pPr marL="900113" indent="-1841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5pPr>
            <a:lvl6pPr marL="1357313" indent="-184150" algn="l" rtl="0" fontAlgn="base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6pPr>
            <a:lvl7pPr marL="1814513" indent="-184150" algn="l" rtl="0" fontAlgn="base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7pPr>
            <a:lvl8pPr marL="2271713" indent="-184150" algn="l" rtl="0" fontAlgn="base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8pPr>
            <a:lvl9pPr marL="2728913" indent="-184150" algn="l" rtl="0" fontAlgn="base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endParaRPr lang="fr-CH" sz="1800" kern="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2B79E9C4-491E-4176-8FB1-AB28A1DB5508}"/>
              </a:ext>
            </a:extLst>
          </p:cNvPr>
          <p:cNvSpPr/>
          <p:nvPr/>
        </p:nvSpPr>
        <p:spPr>
          <a:xfrm>
            <a:off x="5460859" y="219536"/>
            <a:ext cx="3343275" cy="7048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F1854E4F-35D3-4DB8-9B49-648FD09357BE}"/>
              </a:ext>
            </a:extLst>
          </p:cNvPr>
          <p:cNvSpPr txBox="1"/>
          <p:nvPr/>
        </p:nvSpPr>
        <p:spPr>
          <a:xfrm>
            <a:off x="2236871" y="1983599"/>
            <a:ext cx="84105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3600" b="1" dirty="0" smtClean="0">
                <a:effectLst/>
                <a:ea typeface="Times New Roman" panose="02020603050405020304" pitchFamily="18" charset="0"/>
              </a:rPr>
              <a:t>Analiza ponašanja životinja uz pomoć softvera za analizu stavova životinja </a:t>
            </a:r>
            <a:endParaRPr lang="fr-FR" sz="2800" dirty="0">
              <a:effectLst/>
              <a:ea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FFBBC146-B6DE-349F-D882-37CAF36A3436}"/>
              </a:ext>
            </a:extLst>
          </p:cNvPr>
          <p:cNvSpPr/>
          <p:nvPr/>
        </p:nvSpPr>
        <p:spPr>
          <a:xfrm>
            <a:off x="800100" y="142875"/>
            <a:ext cx="4352925" cy="8848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 15">
            <a:extLst>
              <a:ext uri="{FF2B5EF4-FFF2-40B4-BE49-F238E27FC236}">
                <a16:creationId xmlns:a16="http://schemas.microsoft.com/office/drawing/2014/main" xmlns="" id="{19DD5F2F-EF19-DE80-98D5-A620D9766E49}"/>
              </a:ext>
            </a:extLst>
          </p:cNvPr>
          <p:cNvSpPr txBox="1">
            <a:spLocks noChangeArrowheads="1"/>
          </p:cNvSpPr>
          <p:nvPr/>
        </p:nvSpPr>
        <p:spPr>
          <a:xfrm>
            <a:off x="2236871" y="5735681"/>
            <a:ext cx="7429500" cy="785813"/>
          </a:xfrm>
          <a:prstGeom prst="rect">
            <a:avLst/>
          </a:prstGeom>
        </p:spPr>
        <p:txBody>
          <a:bodyPr/>
          <a:lstStyle>
            <a:lvl1pPr marL="177800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7188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2pPr>
            <a:lvl3pPr marL="534988" indent="-1762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3pPr>
            <a:lvl4pPr marL="714375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C0C0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4pPr>
            <a:lvl5pPr marL="900113" indent="-1841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5pPr>
            <a:lvl6pPr marL="1357313" indent="-184150" algn="l" rtl="0" fontAlgn="base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6pPr>
            <a:lvl7pPr marL="1814513" indent="-184150" algn="l" rtl="0" fontAlgn="base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7pPr>
            <a:lvl8pPr marL="2271713" indent="-184150" algn="l" rtl="0" fontAlgn="base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8pPr>
            <a:lvl9pPr marL="2728913" indent="-184150" algn="l" rtl="0" fontAlgn="base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endParaRPr lang="fr-CH" sz="1800" kern="0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ADDF7E2A-58AB-0C0C-3BDB-FB30EF40DB0D}"/>
              </a:ext>
            </a:extLst>
          </p:cNvPr>
          <p:cNvSpPr txBox="1"/>
          <p:nvPr/>
        </p:nvSpPr>
        <p:spPr>
          <a:xfrm>
            <a:off x="6995560" y="4381464"/>
            <a:ext cx="40576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2000" dirty="0" smtClean="0">
                <a:cs typeface="Arial" panose="020B0604020202020204" pitchFamily="34" charset="0"/>
              </a:rPr>
              <a:t>Institut za stočarstvo, </a:t>
            </a:r>
          </a:p>
          <a:p>
            <a:pPr algn="ctr"/>
            <a:r>
              <a:rPr lang="sr-Latn-RS" sz="2000" dirty="0" smtClean="0">
                <a:cs typeface="Arial" panose="020B0604020202020204" pitchFamily="34" charset="0"/>
              </a:rPr>
              <a:t>Zemun</a:t>
            </a:r>
            <a:endParaRPr lang="en-US" sz="2000" dirty="0">
              <a:cs typeface="Arial" panose="020B0604020202020204" pitchFamily="34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DF620ECD-A010-6B45-BDDC-3B79EF32242A}"/>
              </a:ext>
            </a:extLst>
          </p:cNvPr>
          <p:cNvSpPr txBox="1"/>
          <p:nvPr/>
        </p:nvSpPr>
        <p:spPr>
          <a:xfrm>
            <a:off x="935257" y="4312302"/>
            <a:ext cx="580644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2400" dirty="0" smtClean="0"/>
              <a:t>d</a:t>
            </a:r>
            <a:r>
              <a:rPr lang="en-US" sz="2400" dirty="0" smtClean="0"/>
              <a:t>r</a:t>
            </a:r>
            <a:r>
              <a:rPr lang="en-US" sz="2400" dirty="0"/>
              <a:t>. Vladimir </a:t>
            </a:r>
            <a:r>
              <a:rPr lang="sr-Latn-RS" sz="2400" dirty="0" smtClean="0"/>
              <a:t>Ž</a:t>
            </a:r>
            <a:r>
              <a:rPr lang="en-US" sz="2400" dirty="0" err="1" smtClean="0"/>
              <a:t>ivkovi</a:t>
            </a:r>
            <a:r>
              <a:rPr lang="sr-Latn-RS" sz="2400" dirty="0" smtClean="0"/>
              <a:t>ć</a:t>
            </a:r>
            <a:endParaRPr lang="en-US" sz="2400" dirty="0"/>
          </a:p>
          <a:p>
            <a:pPr algn="ctr"/>
            <a:r>
              <a:rPr lang="en-US" dirty="0" smtClean="0"/>
              <a:t>N</a:t>
            </a:r>
            <a:r>
              <a:rPr lang="sr-Latn-RS" dirty="0" smtClean="0"/>
              <a:t>aučni saradnik</a:t>
            </a:r>
            <a:endParaRPr lang="fr-FR" dirty="0"/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423333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1709573316321.jf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100" y="224367"/>
            <a:ext cx="1905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548609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ZoneTexte 76">
            <a:extLst>
              <a:ext uri="{FF2B5EF4-FFF2-40B4-BE49-F238E27FC236}">
                <a16:creationId xmlns:a16="http://schemas.microsoft.com/office/drawing/2014/main" xmlns="" id="{C013233C-3FBE-47D9-B0F8-E2A9236C51CC}"/>
              </a:ext>
            </a:extLst>
          </p:cNvPr>
          <p:cNvSpPr txBox="1"/>
          <p:nvPr/>
        </p:nvSpPr>
        <p:spPr>
          <a:xfrm>
            <a:off x="1631345" y="5992406"/>
            <a:ext cx="1021721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fr-FR" sz="1200" dirty="0"/>
          </a:p>
          <a:p>
            <a:endParaRPr lang="fr-FR" sz="1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731235B-4C88-428A-815C-7328F8939C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66154" y="206062"/>
            <a:ext cx="8594501" cy="644587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43467" y="254000"/>
            <a:ext cx="635000" cy="584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084807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ZoneTexte 76">
            <a:extLst>
              <a:ext uri="{FF2B5EF4-FFF2-40B4-BE49-F238E27FC236}">
                <a16:creationId xmlns:a16="http://schemas.microsoft.com/office/drawing/2014/main" xmlns="" id="{C013233C-3FBE-47D9-B0F8-E2A9236C51CC}"/>
              </a:ext>
            </a:extLst>
          </p:cNvPr>
          <p:cNvSpPr txBox="1"/>
          <p:nvPr/>
        </p:nvSpPr>
        <p:spPr>
          <a:xfrm>
            <a:off x="1298501" y="6024808"/>
            <a:ext cx="1043188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fr-FR" sz="1200" dirty="0"/>
          </a:p>
          <a:p>
            <a:endParaRPr lang="fr-FR" sz="1200" dirty="0"/>
          </a:p>
          <a:p>
            <a:endParaRPr lang="fr-FR" sz="12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224EE68-07FA-4FE4-8EF5-794FDDC01837}"/>
              </a:ext>
            </a:extLst>
          </p:cNvPr>
          <p:cNvSpPr txBox="1"/>
          <p:nvPr/>
        </p:nvSpPr>
        <p:spPr>
          <a:xfrm>
            <a:off x="1442435" y="235873"/>
            <a:ext cx="58856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3200" b="1" dirty="0" smtClean="0"/>
              <a:t>Prednosti i nedostaci</a:t>
            </a:r>
            <a:endParaRPr lang="de-CH" sz="32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0D8E13CE-2456-4A9A-BD0B-244C93ADBFF7}"/>
              </a:ext>
            </a:extLst>
          </p:cNvPr>
          <p:cNvSpPr txBox="1"/>
          <p:nvPr/>
        </p:nvSpPr>
        <p:spPr>
          <a:xfrm>
            <a:off x="1442435" y="1094704"/>
            <a:ext cx="8984191" cy="4708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sz="2400" b="1" dirty="0" smtClean="0">
                <a:latin typeface="Calibri" pitchFamily="34" charset="0"/>
                <a:cs typeface="Calibri" pitchFamily="34" charset="0"/>
              </a:rPr>
              <a:t>Prednosti</a:t>
            </a:r>
            <a:endParaRPr lang="en-US" sz="2400" b="1" dirty="0">
              <a:latin typeface="Calibri" pitchFamily="34" charset="0"/>
              <a:cs typeface="Calibri" pitchFamily="34" charset="0"/>
            </a:endParaRPr>
          </a:p>
          <a:p>
            <a:endParaRPr lang="en-US" sz="2400" dirty="0">
              <a:latin typeface="Calibri" pitchFamily="34" charset="0"/>
              <a:cs typeface="Calibri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r-Latn-RS" sz="2400" smtClean="0">
                <a:latin typeface="Calibri" pitchFamily="34" charset="0"/>
                <a:cs typeface="Calibri" pitchFamily="34" charset="0"/>
              </a:rPr>
              <a:t>Korigovanje </a:t>
            </a:r>
            <a:r>
              <a:rPr lang="sr-Latn-RS" sz="2400" smtClean="0">
                <a:latin typeface="Calibri" pitchFamily="34" charset="0"/>
                <a:cs typeface="Calibri" pitchFamily="34" charset="0"/>
              </a:rPr>
              <a:t>rezultata (ukoliko praćenje nije bilo 100% precizno)</a:t>
            </a:r>
            <a:endParaRPr lang="de-CH" sz="2400" dirty="0">
              <a:latin typeface="Calibri" pitchFamily="34" charset="0"/>
              <a:cs typeface="Calibri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r-Latn-RS" sz="2400" dirty="0" smtClean="0">
                <a:latin typeface="Calibri" pitchFamily="34" charset="0"/>
                <a:cs typeface="Calibri" pitchFamily="34" charset="0"/>
              </a:rPr>
              <a:t>Ponavljanja se nadopunjuju iz prethodnih projekata</a:t>
            </a:r>
            <a:r>
              <a:rPr lang="de-CH" sz="2400" dirty="0" smtClean="0">
                <a:latin typeface="Calibri" pitchFamily="34" charset="0"/>
                <a:cs typeface="Calibri" pitchFamily="34" charset="0"/>
              </a:rPr>
              <a:t> (</a:t>
            </a:r>
            <a:r>
              <a:rPr lang="sr-Latn-RS" sz="2400" dirty="0" smtClean="0">
                <a:latin typeface="Calibri" pitchFamily="34" charset="0"/>
                <a:cs typeface="Calibri" pitchFamily="34" charset="0"/>
              </a:rPr>
              <a:t>duboko učenje</a:t>
            </a:r>
            <a:r>
              <a:rPr lang="de-CH" sz="2400" dirty="0" smtClean="0">
                <a:latin typeface="Calibri" pitchFamily="34" charset="0"/>
                <a:cs typeface="Calibri" pitchFamily="34" charset="0"/>
              </a:rPr>
              <a:t>)</a:t>
            </a:r>
            <a:endParaRPr lang="de-CH" sz="2400" dirty="0">
              <a:latin typeface="Calibri" pitchFamily="34" charset="0"/>
              <a:cs typeface="Calibri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r-Latn-RS" sz="2400" dirty="0" smtClean="0">
                <a:latin typeface="Calibri" pitchFamily="34" charset="0"/>
                <a:cs typeface="Calibri" pitchFamily="34" charset="0"/>
              </a:rPr>
              <a:t>Podaci koji su u pogodnom obliku za matematičke modele</a:t>
            </a:r>
            <a:r>
              <a:rPr lang="de-CH" sz="2400" dirty="0" smtClean="0">
                <a:latin typeface="Calibri" pitchFamily="34" charset="0"/>
                <a:cs typeface="Calibri" pitchFamily="34" charset="0"/>
              </a:rPr>
              <a:t> </a:t>
            </a:r>
            <a:endParaRPr lang="de-CH" sz="2400" dirty="0">
              <a:latin typeface="Calibri" pitchFamily="34" charset="0"/>
              <a:cs typeface="Calibri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r-Latn-RS" sz="2400" dirty="0" smtClean="0">
                <a:latin typeface="Calibri" pitchFamily="34" charset="0"/>
                <a:cs typeface="Calibri" pitchFamily="34" charset="0"/>
              </a:rPr>
              <a:t>Softver je  besplatan</a:t>
            </a:r>
            <a:endParaRPr lang="de-CH" sz="2400" dirty="0">
              <a:latin typeface="Calibri" pitchFamily="34" charset="0"/>
              <a:cs typeface="Calibri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CH" sz="2400" dirty="0">
              <a:latin typeface="Calibri" pitchFamily="34" charset="0"/>
              <a:cs typeface="Calibri" pitchFamily="34" charset="0"/>
            </a:endParaRPr>
          </a:p>
          <a:p>
            <a:r>
              <a:rPr lang="sr-Latn-RS" sz="2400" b="1" dirty="0" smtClean="0">
                <a:latin typeface="Calibri" pitchFamily="34" charset="0"/>
                <a:cs typeface="Calibri" pitchFamily="34" charset="0"/>
              </a:rPr>
              <a:t>Nedostaci</a:t>
            </a:r>
            <a:endParaRPr lang="de-CH" sz="2400" b="1" dirty="0">
              <a:latin typeface="Calibri" pitchFamily="34" charset="0"/>
              <a:cs typeface="Calibri" pitchFamily="34" charset="0"/>
            </a:endParaRPr>
          </a:p>
          <a:p>
            <a:endParaRPr lang="de-CH" sz="2400" dirty="0">
              <a:latin typeface="Calibri" pitchFamily="34" charset="0"/>
              <a:cs typeface="Calibri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r-Latn-RS" sz="2400" dirty="0" smtClean="0">
                <a:latin typeface="Calibri" pitchFamily="34" charset="0"/>
                <a:cs typeface="Calibri" pitchFamily="34" charset="0"/>
              </a:rPr>
              <a:t>Kod modela sa više životinja</a:t>
            </a:r>
            <a:r>
              <a:rPr lang="de-CH" sz="2400" dirty="0" smtClean="0">
                <a:latin typeface="Calibri" pitchFamily="34" charset="0"/>
                <a:cs typeface="Calibri" pitchFamily="34" charset="0"/>
              </a:rPr>
              <a:t> – </a:t>
            </a:r>
            <a:r>
              <a:rPr lang="sr-Latn-RS" sz="2400" dirty="0" smtClean="0">
                <a:latin typeface="Calibri" pitchFamily="34" charset="0"/>
                <a:cs typeface="Calibri" pitchFamily="34" charset="0"/>
              </a:rPr>
              <a:t>dolazi do mešanja identiteta</a:t>
            </a:r>
            <a:endParaRPr lang="de-CH" sz="2400" dirty="0">
              <a:latin typeface="Calibri" pitchFamily="34" charset="0"/>
              <a:cs typeface="Calibri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r-Latn-RS" sz="2400" dirty="0" smtClean="0">
                <a:latin typeface="Calibri" pitchFamily="34" charset="0"/>
                <a:cs typeface="Calibri" pitchFamily="34" charset="0"/>
              </a:rPr>
              <a:t>M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a</a:t>
            </a:r>
            <a:r>
              <a:rPr lang="sr-Latn-RS" sz="2400" dirty="0" smtClean="0">
                <a:latin typeface="Calibri" pitchFamily="34" charset="0"/>
                <a:cs typeface="Calibri" pitchFamily="34" charset="0"/>
              </a:rPr>
              <a:t>nje podataka </a:t>
            </a:r>
            <a:r>
              <a:rPr lang="de-CH" sz="2400" dirty="0" smtClean="0">
                <a:latin typeface="Calibri" pitchFamily="34" charset="0"/>
                <a:cs typeface="Calibri" pitchFamily="34" charset="0"/>
              </a:rPr>
              <a:t>– </a:t>
            </a:r>
            <a:r>
              <a:rPr lang="sr-Latn-RS" sz="2400" dirty="0" smtClean="0">
                <a:latin typeface="Calibri" pitchFamily="34" charset="0"/>
                <a:cs typeface="Calibri" pitchFamily="34" charset="0"/>
              </a:rPr>
              <a:t>manje precizni rezultati</a:t>
            </a:r>
            <a:endParaRPr lang="de-CH" sz="2400" dirty="0">
              <a:latin typeface="Calibri" pitchFamily="34" charset="0"/>
              <a:cs typeface="Calibri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CH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CH" dirty="0"/>
          </a:p>
        </p:txBody>
      </p:sp>
      <p:sp>
        <p:nvSpPr>
          <p:cNvPr id="5" name="Rectangle 4"/>
          <p:cNvSpPr/>
          <p:nvPr/>
        </p:nvSpPr>
        <p:spPr>
          <a:xfrm>
            <a:off x="643467" y="254000"/>
            <a:ext cx="635000" cy="584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342826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ZoneTexte 76">
            <a:extLst>
              <a:ext uri="{FF2B5EF4-FFF2-40B4-BE49-F238E27FC236}">
                <a16:creationId xmlns:a16="http://schemas.microsoft.com/office/drawing/2014/main" xmlns="" id="{C013233C-3FBE-47D9-B0F8-E2A9236C51CC}"/>
              </a:ext>
            </a:extLst>
          </p:cNvPr>
          <p:cNvSpPr txBox="1"/>
          <p:nvPr/>
        </p:nvSpPr>
        <p:spPr>
          <a:xfrm>
            <a:off x="1442435" y="5847008"/>
            <a:ext cx="1043188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fr-FR" sz="1200" dirty="0"/>
          </a:p>
          <a:p>
            <a:endParaRPr lang="fr-FR" sz="1200" dirty="0"/>
          </a:p>
          <a:p>
            <a:endParaRPr lang="fr-FR" sz="1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681FFC0-7F62-42BF-81C1-8749087C49B7}"/>
              </a:ext>
            </a:extLst>
          </p:cNvPr>
          <p:cNvSpPr txBox="1"/>
          <p:nvPr/>
        </p:nvSpPr>
        <p:spPr>
          <a:xfrm>
            <a:off x="1442435" y="235873"/>
            <a:ext cx="58856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/>
              <a:t>Zaklju</a:t>
            </a:r>
            <a:r>
              <a:rPr lang="sr-Latn-RS" sz="3200" b="1" dirty="0" smtClean="0"/>
              <a:t>čak</a:t>
            </a:r>
            <a:endParaRPr lang="de-CH" sz="3200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E75A88C-A5E2-4F15-B407-8512E7054489}"/>
              </a:ext>
            </a:extLst>
          </p:cNvPr>
          <p:cNvSpPr txBox="1"/>
          <p:nvPr/>
        </p:nvSpPr>
        <p:spPr>
          <a:xfrm>
            <a:off x="1442435" y="907194"/>
            <a:ext cx="861596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endParaRPr lang="sr-Latn-RS" sz="2400" b="1" dirty="0" smtClean="0">
              <a:latin typeface="Calibri" pitchFamily="34" charset="0"/>
              <a:ea typeface="Times New Roman" panose="02020603050405020304" pitchFamily="18" charset="0"/>
              <a:cs typeface="Calibri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sr-Latn-RS" sz="2400" b="1" dirty="0" smtClean="0">
                <a:latin typeface="Calibri" pitchFamily="34" charset="0"/>
                <a:ea typeface="Times New Roman" panose="02020603050405020304" pitchFamily="18" charset="0"/>
                <a:cs typeface="Calibri" pitchFamily="34" charset="0"/>
              </a:rPr>
              <a:t>Softvera za analizu stavova životinja 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je </a:t>
            </a:r>
            <a:r>
              <a:rPr lang="sr-Latn-RS" sz="2400" dirty="0" smtClean="0">
                <a:latin typeface="Calibri" pitchFamily="34" charset="0"/>
                <a:cs typeface="Calibri" pitchFamily="34" charset="0"/>
              </a:rPr>
              <a:t>potpuno besplatna </a:t>
            </a:r>
            <a:r>
              <a:rPr lang="en-US" sz="2400" dirty="0" err="1" smtClean="0">
                <a:latin typeface="Calibri" pitchFamily="34" charset="0"/>
                <a:cs typeface="Calibri" pitchFamily="34" charset="0"/>
              </a:rPr>
              <a:t>alatka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dirty="0" err="1" smtClean="0">
                <a:latin typeface="Calibri" pitchFamily="34" charset="0"/>
                <a:cs typeface="Calibri" pitchFamily="34" charset="0"/>
              </a:rPr>
              <a:t>za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dirty="0" err="1" smtClean="0">
                <a:latin typeface="Calibri" pitchFamily="34" charset="0"/>
                <a:cs typeface="Calibri" pitchFamily="34" charset="0"/>
              </a:rPr>
              <a:t>vizuelizaciju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dirty="0" err="1" smtClean="0">
                <a:latin typeface="Calibri" pitchFamily="34" charset="0"/>
                <a:cs typeface="Calibri" pitchFamily="34" charset="0"/>
              </a:rPr>
              <a:t>podataka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sr-Latn-RS" sz="2400" dirty="0" smtClean="0">
                <a:latin typeface="Calibri" pitchFamily="34" charset="0"/>
                <a:cs typeface="Calibri" pitchFamily="34" charset="0"/>
              </a:rPr>
              <a:t>sa video snimaka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. </a:t>
            </a:r>
            <a:endParaRPr lang="en-US" sz="2400" dirty="0">
              <a:latin typeface="Calibri" pitchFamily="34" charset="0"/>
              <a:cs typeface="Calibri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sr-Latn-RS" sz="2400" dirty="0" smtClean="0">
              <a:latin typeface="Calibri" pitchFamily="34" charset="0"/>
              <a:cs typeface="Calibri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Calibri" pitchFamily="34" charset="0"/>
                <a:cs typeface="Calibri" pitchFamily="34" charset="0"/>
              </a:rPr>
              <a:t>Ova </a:t>
            </a:r>
            <a:r>
              <a:rPr lang="en-US" sz="2400" dirty="0" err="1" smtClean="0">
                <a:latin typeface="Calibri" pitchFamily="34" charset="0"/>
                <a:cs typeface="Calibri" pitchFamily="34" charset="0"/>
              </a:rPr>
              <a:t>alat</a:t>
            </a:r>
            <a:r>
              <a:rPr lang="sr-Latn-RS" sz="2400" dirty="0" smtClean="0">
                <a:latin typeface="Calibri" pitchFamily="34" charset="0"/>
                <a:cs typeface="Calibri" pitchFamily="34" charset="0"/>
              </a:rPr>
              <a:t>ka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dirty="0" err="1" smtClean="0">
                <a:latin typeface="Calibri" pitchFamily="34" charset="0"/>
                <a:cs typeface="Calibri" pitchFamily="34" charset="0"/>
              </a:rPr>
              <a:t>olakšava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 p</a:t>
            </a:r>
            <a:r>
              <a:rPr lang="sr-Latn-RS" sz="2400" dirty="0" smtClean="0">
                <a:latin typeface="Calibri" pitchFamily="34" charset="0"/>
                <a:cs typeface="Calibri" pitchFamily="34" charset="0"/>
              </a:rPr>
              <a:t>ostavljanje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dirty="0" err="1" smtClean="0">
                <a:latin typeface="Calibri" pitchFamily="34" charset="0"/>
                <a:cs typeface="Calibri" pitchFamily="34" charset="0"/>
              </a:rPr>
              <a:t>modela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dirty="0" err="1" smtClean="0">
                <a:latin typeface="Calibri" pitchFamily="34" charset="0"/>
                <a:cs typeface="Calibri" pitchFamily="34" charset="0"/>
              </a:rPr>
              <a:t>na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dirty="0" err="1" smtClean="0">
                <a:latin typeface="Calibri" pitchFamily="34" charset="0"/>
                <a:cs typeface="Calibri" pitchFamily="34" charset="0"/>
              </a:rPr>
              <a:t>životinjama</a:t>
            </a:r>
            <a:r>
              <a:rPr lang="sr-Latn-RS" sz="2400" dirty="0" smtClean="0">
                <a:latin typeface="Calibri" pitchFamily="34" charset="0"/>
                <a:cs typeface="Calibri" pitchFamily="34" charset="0"/>
              </a:rPr>
              <a:t>, za istraživače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dirty="0" err="1" smtClean="0">
                <a:latin typeface="Calibri" pitchFamily="34" charset="0"/>
                <a:cs typeface="Calibri" pitchFamily="34" charset="0"/>
              </a:rPr>
              <a:t>koji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dirty="0" err="1" smtClean="0">
                <a:latin typeface="Calibri" pitchFamily="34" charset="0"/>
                <a:cs typeface="Calibri" pitchFamily="34" charset="0"/>
              </a:rPr>
              <a:t>možda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dirty="0" err="1" smtClean="0">
                <a:latin typeface="Calibri" pitchFamily="34" charset="0"/>
                <a:cs typeface="Calibri" pitchFamily="34" charset="0"/>
              </a:rPr>
              <a:t>nemaju</a:t>
            </a:r>
            <a:r>
              <a:rPr lang="sr-Latn-RS" sz="2400" dirty="0" smtClean="0">
                <a:latin typeface="Calibri" pitchFamily="34" charset="0"/>
                <a:cs typeface="Calibri" pitchFamily="34" charset="0"/>
              </a:rPr>
              <a:t> adekvatne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sr-Latn-RS" sz="2400" dirty="0" smtClean="0">
                <a:latin typeface="Calibri" pitchFamily="34" charset="0"/>
                <a:cs typeface="Calibri" pitchFamily="34" charset="0"/>
              </a:rPr>
              <a:t>IT </a:t>
            </a:r>
            <a:r>
              <a:rPr lang="en-US" sz="2400" dirty="0" err="1" smtClean="0">
                <a:latin typeface="Calibri" pitchFamily="34" charset="0"/>
                <a:cs typeface="Calibri" pitchFamily="34" charset="0"/>
              </a:rPr>
              <a:t>veštine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.</a:t>
            </a:r>
            <a:endParaRPr lang="sr-Latn-RS" sz="2400" dirty="0" smtClean="0">
              <a:latin typeface="Calibri" pitchFamily="34" charset="0"/>
              <a:cs typeface="Calibri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sr-Latn-RS" sz="2400" b="0" i="0" dirty="0" smtClean="0">
              <a:effectLst/>
              <a:latin typeface="Calibri" pitchFamily="34" charset="0"/>
              <a:cs typeface="Calibri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sr-Latn-RS" sz="2400" b="0" i="0" dirty="0" smtClean="0">
                <a:effectLst/>
                <a:latin typeface="Calibri" pitchFamily="34" charset="0"/>
                <a:cs typeface="Calibri" pitchFamily="34" charset="0"/>
              </a:rPr>
              <a:t>Ona</a:t>
            </a:r>
            <a:r>
              <a:rPr lang="en-US" sz="2400" b="0" i="0" dirty="0">
                <a:effectLst/>
                <a:latin typeface="Calibri" pitchFamily="34" charset="0"/>
                <a:cs typeface="Calibri" pitchFamily="34" charset="0"/>
              </a:rPr>
              <a:t> </a:t>
            </a:r>
            <a:r>
              <a:rPr lang="vi-VN" sz="2400" dirty="0" smtClean="0">
                <a:latin typeface="Calibri" pitchFamily="34" charset="0"/>
                <a:cs typeface="Calibri" pitchFamily="34" charset="0"/>
              </a:rPr>
              <a:t>omogućava istraživačima da procene pozu subjekta, efikasno im omogućavajući da kvantifikuju ponašanje</a:t>
            </a:r>
            <a:r>
              <a:rPr lang="en-US" sz="2400" b="0" i="0" dirty="0" smtClean="0">
                <a:effectLst/>
                <a:latin typeface="Calibri" pitchFamily="34" charset="0"/>
                <a:cs typeface="Calibri" pitchFamily="34" charset="0"/>
              </a:rPr>
              <a:t>. </a:t>
            </a:r>
            <a:endParaRPr lang="de-CH" sz="24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43467" y="254000"/>
            <a:ext cx="635000" cy="584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43467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2B79E9C4-491E-4176-8FB1-AB28A1DB5508}"/>
              </a:ext>
            </a:extLst>
          </p:cNvPr>
          <p:cNvSpPr/>
          <p:nvPr/>
        </p:nvSpPr>
        <p:spPr>
          <a:xfrm>
            <a:off x="5353050" y="322906"/>
            <a:ext cx="3343275" cy="7048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FFBBC146-B6DE-349F-D882-37CAF36A3436}"/>
              </a:ext>
            </a:extLst>
          </p:cNvPr>
          <p:cNvSpPr/>
          <p:nvPr/>
        </p:nvSpPr>
        <p:spPr>
          <a:xfrm>
            <a:off x="800100" y="142875"/>
            <a:ext cx="4352925" cy="8848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Grafik 3">
            <a:extLst>
              <a:ext uri="{FF2B5EF4-FFF2-40B4-BE49-F238E27FC236}">
                <a16:creationId xmlns:a16="http://schemas.microsoft.com/office/drawing/2014/main" xmlns="" id="{BF245228-938F-C3D9-3ED8-3A9F59E76B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502"/>
            <a:ext cx="12192000" cy="6852498"/>
          </a:xfrm>
          <a:prstGeom prst="rect">
            <a:avLst/>
          </a:prstGeom>
        </p:spPr>
      </p:pic>
      <p:sp>
        <p:nvSpPr>
          <p:cNvPr id="10" name="Rectangle 5">
            <a:extLst>
              <a:ext uri="{FF2B5EF4-FFF2-40B4-BE49-F238E27FC236}">
                <a16:creationId xmlns:a16="http://schemas.microsoft.com/office/drawing/2014/main" xmlns="" id="{1828B704-A063-942C-2AC6-44CC8B7CD276}"/>
              </a:ext>
            </a:extLst>
          </p:cNvPr>
          <p:cNvSpPr txBox="1">
            <a:spLocks noChangeArrowheads="1"/>
          </p:cNvSpPr>
          <p:nvPr/>
        </p:nvSpPr>
        <p:spPr>
          <a:xfrm>
            <a:off x="3178549" y="3124040"/>
            <a:ext cx="5221723" cy="88488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3200" b="1" dirty="0" err="1" smtClean="0"/>
              <a:t>Hvala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na</a:t>
            </a:r>
            <a:r>
              <a:rPr lang="en-US" sz="3200" b="1" dirty="0" smtClean="0"/>
              <a:t> </a:t>
            </a:r>
            <a:r>
              <a:rPr lang="sr-Latn-RS" sz="3200" b="1" dirty="0" smtClean="0"/>
              <a:t>pažnji!</a:t>
            </a:r>
            <a:r>
              <a:rPr lang="de-CH" b="1" dirty="0">
                <a:solidFill>
                  <a:srgbClr val="A01E32"/>
                </a:solidFill>
              </a:rPr>
              <a:t/>
            </a:r>
            <a:br>
              <a:rPr lang="de-CH" b="1" dirty="0">
                <a:solidFill>
                  <a:srgbClr val="A01E32"/>
                </a:solidFill>
              </a:rPr>
            </a:br>
            <a:endParaRPr lang="de-CH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915594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ZoneTexte 76">
            <a:extLst>
              <a:ext uri="{FF2B5EF4-FFF2-40B4-BE49-F238E27FC236}">
                <a16:creationId xmlns:a16="http://schemas.microsoft.com/office/drawing/2014/main" xmlns="" id="{C013233C-3FBE-47D9-B0F8-E2A9236C51CC}"/>
              </a:ext>
            </a:extLst>
          </p:cNvPr>
          <p:cNvSpPr txBox="1"/>
          <p:nvPr/>
        </p:nvSpPr>
        <p:spPr>
          <a:xfrm>
            <a:off x="1528314" y="5953769"/>
            <a:ext cx="10307371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fr-FR" sz="1200" dirty="0"/>
          </a:p>
          <a:p>
            <a:endParaRPr lang="fr-FR" sz="1200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057E1340-AAAB-ADDA-30A4-01331825C66B}"/>
              </a:ext>
            </a:extLst>
          </p:cNvPr>
          <p:cNvSpPr txBox="1"/>
          <p:nvPr/>
        </p:nvSpPr>
        <p:spPr>
          <a:xfrm>
            <a:off x="1304926" y="257175"/>
            <a:ext cx="27622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3200" b="1" dirty="0" smtClean="0"/>
              <a:t>Uvod</a:t>
            </a:r>
            <a:endParaRPr lang="fr-FR" sz="3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5203F9F-0C3B-44A3-B096-F8DACC809A02}"/>
              </a:ext>
            </a:extLst>
          </p:cNvPr>
          <p:cNvSpPr txBox="1"/>
          <p:nvPr/>
        </p:nvSpPr>
        <p:spPr>
          <a:xfrm>
            <a:off x="983193" y="1317580"/>
            <a:ext cx="10105756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sr-Latn-RS" sz="2400" b="1" dirty="0" smtClean="0">
                <a:latin typeface="Calibri" pitchFamily="34" charset="0"/>
                <a:ea typeface="Times New Roman" panose="02020603050405020304" pitchFamily="18" charset="0"/>
                <a:cs typeface="Calibri" pitchFamily="34" charset="0"/>
              </a:rPr>
              <a:t>Softvera za analizu stavova životinja (SASŽ)</a:t>
            </a:r>
            <a:r>
              <a:rPr lang="en-US" sz="2400" b="1" i="0" dirty="0" smtClean="0">
                <a:effectLst/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je </a:t>
            </a:r>
            <a:r>
              <a:rPr lang="en-US" sz="2400" dirty="0" err="1" smtClean="0">
                <a:latin typeface="Calibri" pitchFamily="34" charset="0"/>
                <a:cs typeface="Calibri" pitchFamily="34" charset="0"/>
              </a:rPr>
              <a:t>efikasna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dirty="0" err="1" smtClean="0">
                <a:latin typeface="Calibri" pitchFamily="34" charset="0"/>
                <a:cs typeface="Calibri" pitchFamily="34" charset="0"/>
              </a:rPr>
              <a:t>metoda</a:t>
            </a:r>
            <a:r>
              <a:rPr lang="sr-Latn-RS" sz="2400" dirty="0" smtClean="0">
                <a:latin typeface="Calibri" pitchFamily="34" charset="0"/>
                <a:cs typeface="Calibri" pitchFamily="34" charset="0"/>
              </a:rPr>
              <a:t>,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dirty="0" err="1" smtClean="0">
                <a:latin typeface="Calibri" pitchFamily="34" charset="0"/>
                <a:cs typeface="Calibri" pitchFamily="34" charset="0"/>
              </a:rPr>
              <a:t>za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 2D </a:t>
            </a:r>
            <a:r>
              <a:rPr lang="en-US" sz="2400" dirty="0" err="1" smtClean="0">
                <a:latin typeface="Calibri" pitchFamily="34" charset="0"/>
                <a:cs typeface="Calibri" pitchFamily="34" charset="0"/>
              </a:rPr>
              <a:t>i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 3D </a:t>
            </a:r>
            <a:r>
              <a:rPr lang="en-US" sz="2400" dirty="0" err="1" smtClean="0">
                <a:latin typeface="Calibri" pitchFamily="34" charset="0"/>
                <a:cs typeface="Calibri" pitchFamily="34" charset="0"/>
              </a:rPr>
              <a:t>procenu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dirty="0" err="1" smtClean="0">
                <a:latin typeface="Calibri" pitchFamily="34" charset="0"/>
                <a:cs typeface="Calibri" pitchFamily="34" charset="0"/>
              </a:rPr>
              <a:t>poz</a:t>
            </a:r>
            <a:r>
              <a:rPr lang="sr-Latn-RS" sz="2400" dirty="0" smtClean="0">
                <a:latin typeface="Calibri" pitchFamily="34" charset="0"/>
                <a:cs typeface="Calibri" pitchFamily="34" charset="0"/>
              </a:rPr>
              <a:t>a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dirty="0" err="1" smtClean="0">
                <a:latin typeface="Calibri" pitchFamily="34" charset="0"/>
                <a:cs typeface="Calibri" pitchFamily="34" charset="0"/>
              </a:rPr>
              <a:t>bez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dirty="0" err="1" smtClean="0">
                <a:latin typeface="Calibri" pitchFamily="34" charset="0"/>
                <a:cs typeface="Calibri" pitchFamily="34" charset="0"/>
              </a:rPr>
              <a:t>markera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dirty="0" err="1" smtClean="0">
                <a:latin typeface="Calibri" pitchFamily="34" charset="0"/>
                <a:cs typeface="Calibri" pitchFamily="34" charset="0"/>
              </a:rPr>
              <a:t>zasnovana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dirty="0" err="1" smtClean="0">
                <a:latin typeface="Calibri" pitchFamily="34" charset="0"/>
                <a:cs typeface="Calibri" pitchFamily="34" charset="0"/>
              </a:rPr>
              <a:t>na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dirty="0" err="1" smtClean="0">
                <a:latin typeface="Calibri" pitchFamily="34" charset="0"/>
                <a:cs typeface="Calibri" pitchFamily="34" charset="0"/>
              </a:rPr>
              <a:t>transfernom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dirty="0" err="1" smtClean="0">
                <a:latin typeface="Calibri" pitchFamily="34" charset="0"/>
                <a:cs typeface="Calibri" pitchFamily="34" charset="0"/>
              </a:rPr>
              <a:t>učenju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dirty="0" err="1" smtClean="0">
                <a:latin typeface="Calibri" pitchFamily="34" charset="0"/>
                <a:cs typeface="Calibri" pitchFamily="34" charset="0"/>
              </a:rPr>
              <a:t>sa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dirty="0" err="1" smtClean="0">
                <a:latin typeface="Calibri" pitchFamily="34" charset="0"/>
                <a:cs typeface="Calibri" pitchFamily="34" charset="0"/>
              </a:rPr>
              <a:t>dubokim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dirty="0" err="1" smtClean="0">
                <a:latin typeface="Calibri" pitchFamily="34" charset="0"/>
                <a:cs typeface="Calibri" pitchFamily="34" charset="0"/>
              </a:rPr>
              <a:t>neuronskim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dirty="0" err="1" smtClean="0">
                <a:latin typeface="Calibri" pitchFamily="34" charset="0"/>
                <a:cs typeface="Calibri" pitchFamily="34" charset="0"/>
              </a:rPr>
              <a:t>mrežama</a:t>
            </a:r>
            <a:r>
              <a:rPr lang="sr-Latn-RS" sz="2400" dirty="0" smtClean="0">
                <a:latin typeface="Calibri" pitchFamily="34" charset="0"/>
                <a:cs typeface="Calibri" pitchFamily="34" charset="0"/>
              </a:rPr>
              <a:t>,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dirty="0" err="1" smtClean="0">
                <a:latin typeface="Calibri" pitchFamily="34" charset="0"/>
                <a:cs typeface="Calibri" pitchFamily="34" charset="0"/>
              </a:rPr>
              <a:t>koja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dirty="0" err="1" smtClean="0">
                <a:latin typeface="Calibri" pitchFamily="34" charset="0"/>
                <a:cs typeface="Calibri" pitchFamily="34" charset="0"/>
              </a:rPr>
              <a:t>postiže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dirty="0" err="1" smtClean="0">
                <a:latin typeface="Calibri" pitchFamily="34" charset="0"/>
                <a:cs typeface="Calibri" pitchFamily="34" charset="0"/>
              </a:rPr>
              <a:t>odlične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dirty="0" err="1" smtClean="0">
                <a:latin typeface="Calibri" pitchFamily="34" charset="0"/>
                <a:cs typeface="Calibri" pitchFamily="34" charset="0"/>
              </a:rPr>
              <a:t>rezultate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. </a:t>
            </a:r>
            <a:r>
              <a:rPr lang="en-US" sz="2400" dirty="0" err="1" smtClean="0">
                <a:latin typeface="Calibri" pitchFamily="34" charset="0"/>
                <a:cs typeface="Calibri" pitchFamily="34" charset="0"/>
              </a:rPr>
              <a:t>Sve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dirty="0" err="1" smtClean="0">
                <a:latin typeface="Calibri" pitchFamily="34" charset="0"/>
                <a:cs typeface="Calibri" pitchFamily="34" charset="0"/>
              </a:rPr>
              <a:t>dok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dirty="0" err="1" smtClean="0">
                <a:latin typeface="Calibri" pitchFamily="34" charset="0"/>
                <a:cs typeface="Calibri" pitchFamily="34" charset="0"/>
              </a:rPr>
              <a:t>možete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dirty="0" err="1" smtClean="0">
                <a:latin typeface="Calibri" pitchFamily="34" charset="0"/>
                <a:cs typeface="Calibri" pitchFamily="34" charset="0"/>
              </a:rPr>
              <a:t>da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dirty="0" err="1" smtClean="0">
                <a:latin typeface="Calibri" pitchFamily="34" charset="0"/>
                <a:cs typeface="Calibri" pitchFamily="34" charset="0"/>
              </a:rPr>
              <a:t>vidite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 (</a:t>
            </a:r>
            <a:r>
              <a:rPr lang="en-US" sz="2400" dirty="0" err="1" smtClean="0">
                <a:latin typeface="Calibri" pitchFamily="34" charset="0"/>
                <a:cs typeface="Calibri" pitchFamily="34" charset="0"/>
              </a:rPr>
              <a:t>označite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) </a:t>
            </a:r>
            <a:r>
              <a:rPr lang="en-US" sz="2400" dirty="0" err="1" smtClean="0">
                <a:latin typeface="Calibri" pitchFamily="34" charset="0"/>
                <a:cs typeface="Calibri" pitchFamily="34" charset="0"/>
              </a:rPr>
              <a:t>šta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dirty="0" err="1" smtClean="0">
                <a:latin typeface="Calibri" pitchFamily="34" charset="0"/>
                <a:cs typeface="Calibri" pitchFamily="34" charset="0"/>
              </a:rPr>
              <a:t>želite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dirty="0" err="1" smtClean="0">
                <a:latin typeface="Calibri" pitchFamily="34" charset="0"/>
                <a:cs typeface="Calibri" pitchFamily="34" charset="0"/>
              </a:rPr>
              <a:t>da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dirty="0" err="1" smtClean="0">
                <a:latin typeface="Calibri" pitchFamily="34" charset="0"/>
                <a:cs typeface="Calibri" pitchFamily="34" charset="0"/>
              </a:rPr>
              <a:t>pratite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sz="2400" dirty="0" err="1" smtClean="0">
                <a:latin typeface="Calibri" pitchFamily="34" charset="0"/>
                <a:cs typeface="Calibri" pitchFamily="34" charset="0"/>
              </a:rPr>
              <a:t>možete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dirty="0" err="1" smtClean="0">
                <a:latin typeface="Calibri" pitchFamily="34" charset="0"/>
                <a:cs typeface="Calibri" pitchFamily="34" charset="0"/>
              </a:rPr>
              <a:t>da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dirty="0" err="1" smtClean="0">
                <a:latin typeface="Calibri" pitchFamily="34" charset="0"/>
                <a:cs typeface="Calibri" pitchFamily="34" charset="0"/>
              </a:rPr>
              <a:t>koristite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dirty="0" err="1" smtClean="0">
                <a:latin typeface="Calibri" pitchFamily="34" charset="0"/>
                <a:cs typeface="Calibri" pitchFamily="34" charset="0"/>
              </a:rPr>
              <a:t>ovu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dirty="0" err="1" smtClean="0">
                <a:latin typeface="Calibri" pitchFamily="34" charset="0"/>
                <a:cs typeface="Calibri" pitchFamily="34" charset="0"/>
              </a:rPr>
              <a:t>alatk</a:t>
            </a:r>
            <a:r>
              <a:rPr lang="sr-Latn-RS" sz="2400" dirty="0" smtClean="0">
                <a:latin typeface="Calibri" pitchFamily="34" charset="0"/>
                <a:cs typeface="Calibri" pitchFamily="34" charset="0"/>
              </a:rPr>
              <a:t>u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sz="2400" dirty="0" err="1" smtClean="0">
                <a:latin typeface="Calibri" pitchFamily="34" charset="0"/>
                <a:cs typeface="Calibri" pitchFamily="34" charset="0"/>
              </a:rPr>
              <a:t>jer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 je </a:t>
            </a:r>
            <a:r>
              <a:rPr lang="en-US" sz="2400" dirty="0" err="1" smtClean="0">
                <a:latin typeface="Calibri" pitchFamily="34" charset="0"/>
                <a:cs typeface="Calibri" pitchFamily="34" charset="0"/>
              </a:rPr>
              <a:t>agnostična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dirty="0" err="1" smtClean="0">
                <a:latin typeface="Calibri" pitchFamily="34" charset="0"/>
                <a:cs typeface="Calibri" pitchFamily="34" charset="0"/>
              </a:rPr>
              <a:t>za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dirty="0" err="1" smtClean="0">
                <a:latin typeface="Calibri" pitchFamily="34" charset="0"/>
                <a:cs typeface="Calibri" pitchFamily="34" charset="0"/>
              </a:rPr>
              <a:t>životinje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dirty="0" err="1" smtClean="0">
                <a:latin typeface="Calibri" pitchFamily="34" charset="0"/>
                <a:cs typeface="Calibri" pitchFamily="34" charset="0"/>
              </a:rPr>
              <a:t>i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dirty="0" err="1" smtClean="0">
                <a:latin typeface="Calibri" pitchFamily="34" charset="0"/>
                <a:cs typeface="Calibri" pitchFamily="34" charset="0"/>
              </a:rPr>
              <a:t>objekte</a:t>
            </a:r>
            <a:r>
              <a:rPr lang="sr-Latn-RS" sz="2400" dirty="0" smtClean="0">
                <a:latin typeface="Calibri" pitchFamily="34" charset="0"/>
                <a:cs typeface="Calibri" pitchFamily="34" charset="0"/>
              </a:rPr>
              <a:t>.</a:t>
            </a:r>
            <a:endParaRPr lang="de-CH" sz="2400" dirty="0">
              <a:latin typeface="Calibri" pitchFamily="34" charset="0"/>
              <a:cs typeface="Calibri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de-CH" sz="2400" dirty="0">
              <a:latin typeface="Calibri" pitchFamily="34" charset="0"/>
              <a:cs typeface="Calibri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sr-Latn-RS" sz="2400" b="1" dirty="0" smtClean="0">
                <a:latin typeface="Calibri" pitchFamily="34" charset="0"/>
                <a:ea typeface="Times New Roman" panose="02020603050405020304" pitchFamily="18" charset="0"/>
                <a:cs typeface="Calibri" pitchFamily="34" charset="0"/>
              </a:rPr>
              <a:t>S</a:t>
            </a:r>
            <a:r>
              <a:rPr lang="en-US" sz="2400" b="1" dirty="0" err="1" smtClean="0">
                <a:latin typeface="Calibri" pitchFamily="34" charset="0"/>
                <a:ea typeface="Times New Roman" panose="02020603050405020304" pitchFamily="18" charset="0"/>
                <a:cs typeface="Calibri" pitchFamily="34" charset="0"/>
              </a:rPr>
              <a:t>oftver</a:t>
            </a:r>
            <a:r>
              <a:rPr lang="en-US" sz="2400" b="0" i="0" dirty="0" smtClean="0">
                <a:effectLst/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je </a:t>
            </a:r>
            <a:r>
              <a:rPr lang="en-US" sz="2400" dirty="0" err="1" smtClean="0">
                <a:latin typeface="Calibri" pitchFamily="34" charset="0"/>
                <a:cs typeface="Calibri" pitchFamily="34" charset="0"/>
              </a:rPr>
              <a:t>otvorenog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dirty="0" err="1" smtClean="0">
                <a:latin typeface="Calibri" pitchFamily="34" charset="0"/>
                <a:cs typeface="Calibri" pitchFamily="34" charset="0"/>
              </a:rPr>
              <a:t>koda</a:t>
            </a:r>
            <a:r>
              <a:rPr lang="sr-Latn-RS" sz="2400" dirty="0" smtClean="0">
                <a:latin typeface="Calibri" pitchFamily="34" charset="0"/>
                <a:cs typeface="Calibri" pitchFamily="34" charset="0"/>
              </a:rPr>
              <a:t> (open source)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sz="2400" dirty="0" err="1" smtClean="0">
                <a:latin typeface="Calibri" pitchFamily="34" charset="0"/>
                <a:cs typeface="Calibri" pitchFamily="34" charset="0"/>
              </a:rPr>
              <a:t>brz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sz="2400" dirty="0" err="1" smtClean="0">
                <a:latin typeface="Calibri" pitchFamily="34" charset="0"/>
                <a:cs typeface="Calibri" pitchFamily="34" charset="0"/>
              </a:rPr>
              <a:t>robustan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dirty="0" err="1" smtClean="0">
                <a:latin typeface="Calibri" pitchFamily="34" charset="0"/>
                <a:cs typeface="Calibri" pitchFamily="34" charset="0"/>
              </a:rPr>
              <a:t>i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dirty="0" err="1" smtClean="0">
                <a:latin typeface="Calibri" pitchFamily="34" charset="0"/>
                <a:cs typeface="Calibri" pitchFamily="34" charset="0"/>
              </a:rPr>
              <a:t>može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 se </a:t>
            </a:r>
            <a:r>
              <a:rPr lang="en-US" sz="2400" dirty="0" err="1" smtClean="0">
                <a:latin typeface="Calibri" pitchFamily="34" charset="0"/>
                <a:cs typeface="Calibri" pitchFamily="34" charset="0"/>
              </a:rPr>
              <a:t>koristiti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dirty="0" err="1" smtClean="0">
                <a:latin typeface="Calibri" pitchFamily="34" charset="0"/>
                <a:cs typeface="Calibri" pitchFamily="34" charset="0"/>
              </a:rPr>
              <a:t>za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dirty="0" err="1" smtClean="0">
                <a:latin typeface="Calibri" pitchFamily="34" charset="0"/>
                <a:cs typeface="Calibri" pitchFamily="34" charset="0"/>
              </a:rPr>
              <a:t>izračunavanje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 3D </a:t>
            </a:r>
            <a:r>
              <a:rPr lang="en-US" sz="2400" dirty="0" err="1" smtClean="0">
                <a:latin typeface="Calibri" pitchFamily="34" charset="0"/>
                <a:cs typeface="Calibri" pitchFamily="34" charset="0"/>
              </a:rPr>
              <a:t>poza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sr-Latn-RS" sz="2400" dirty="0" smtClean="0">
                <a:latin typeface="Calibri" pitchFamily="34" charset="0"/>
                <a:cs typeface="Calibri" pitchFamily="34" charset="0"/>
              </a:rPr>
              <a:t>kod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dirty="0" err="1" smtClean="0">
                <a:latin typeface="Calibri" pitchFamily="34" charset="0"/>
                <a:cs typeface="Calibri" pitchFamily="34" charset="0"/>
              </a:rPr>
              <a:t>više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dirty="0" err="1" smtClean="0">
                <a:latin typeface="Calibri" pitchFamily="34" charset="0"/>
                <a:cs typeface="Calibri" pitchFamily="34" charset="0"/>
              </a:rPr>
              <a:t>životinja</a:t>
            </a:r>
            <a:r>
              <a:rPr lang="sr-Latn-RS" sz="2400" dirty="0" smtClean="0">
                <a:latin typeface="Calibri" pitchFamily="34" charset="0"/>
                <a:cs typeface="Calibri" pitchFamily="34" charset="0"/>
              </a:rPr>
              <a:t> istovremeno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.</a:t>
            </a:r>
            <a:endParaRPr lang="de-CH" sz="2400" dirty="0">
              <a:latin typeface="Calibri" pitchFamily="34" charset="0"/>
              <a:cs typeface="Calibri" pitchFamily="34" charset="0"/>
            </a:endParaRPr>
          </a:p>
          <a:p>
            <a:pPr algn="just"/>
            <a:endParaRPr lang="de-CH" sz="2400" dirty="0">
              <a:latin typeface="Calibri" pitchFamily="34" charset="0"/>
              <a:cs typeface="Calibri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400" dirty="0" smtClean="0">
                <a:latin typeface="Calibri" pitchFamily="34" charset="0"/>
                <a:cs typeface="Calibri" pitchFamily="34" charset="0"/>
              </a:rPr>
              <a:t>Ugrađen je u veći eko-sistem, </a:t>
            </a:r>
            <a:r>
              <a:rPr lang="sr-Latn-RS" sz="2400" dirty="0" smtClean="0">
                <a:latin typeface="Calibri" pitchFamily="34" charset="0"/>
                <a:cs typeface="Calibri" pitchFamily="34" charset="0"/>
              </a:rPr>
              <a:t>omogućavajući primenu u </a:t>
            </a:r>
            <a:r>
              <a:rPr lang="vi-VN" sz="2400" dirty="0" smtClean="0">
                <a:latin typeface="Calibri" pitchFamily="34" charset="0"/>
                <a:cs typeface="Calibri" pitchFamily="34" charset="0"/>
              </a:rPr>
              <a:t>neuro</a:t>
            </a:r>
            <a:r>
              <a:rPr lang="en-US" sz="2400" dirty="0" err="1" smtClean="0">
                <a:latin typeface="Calibri" pitchFamily="34" charset="0"/>
                <a:cs typeface="Calibri" pitchFamily="34" charset="0"/>
              </a:rPr>
              <a:t>logij</a:t>
            </a:r>
            <a:r>
              <a:rPr lang="sr-Latn-RS" sz="2400" dirty="0" smtClean="0">
                <a:latin typeface="Calibri" pitchFamily="34" charset="0"/>
                <a:cs typeface="Calibri" pitchFamily="34" charset="0"/>
              </a:rPr>
              <a:t>i</a:t>
            </a:r>
            <a:r>
              <a:rPr lang="vi-VN" sz="2400" dirty="0" smtClean="0">
                <a:latin typeface="Calibri" pitchFamily="34" charset="0"/>
                <a:cs typeface="Calibri" pitchFamily="34" charset="0"/>
              </a:rPr>
              <a:t>, ekologij</a:t>
            </a:r>
            <a:r>
              <a:rPr lang="sr-Latn-RS" sz="2400" dirty="0" smtClean="0">
                <a:latin typeface="Calibri" pitchFamily="34" charset="0"/>
                <a:cs typeface="Calibri" pitchFamily="34" charset="0"/>
              </a:rPr>
              <a:t>i</a:t>
            </a:r>
            <a:r>
              <a:rPr lang="vi-VN" sz="2400" dirty="0" smtClean="0">
                <a:latin typeface="Calibri" pitchFamily="34" charset="0"/>
                <a:cs typeface="Calibri" pitchFamily="34" charset="0"/>
              </a:rPr>
              <a:t>, medicinsk</a:t>
            </a:r>
            <a:r>
              <a:rPr lang="sr-Latn-RS" sz="2400" dirty="0" smtClean="0">
                <a:latin typeface="Calibri" pitchFamily="34" charset="0"/>
                <a:cs typeface="Calibri" pitchFamily="34" charset="0"/>
              </a:rPr>
              <a:t>im</a:t>
            </a:r>
            <a:r>
              <a:rPr lang="vi-VN" sz="2400" dirty="0" smtClean="0">
                <a:latin typeface="Calibri" pitchFamily="34" charset="0"/>
                <a:cs typeface="Calibri" pitchFamily="34" charset="0"/>
              </a:rPr>
              <a:t> i tehničk</a:t>
            </a:r>
            <a:r>
              <a:rPr lang="sr-Latn-RS" sz="2400" dirty="0" smtClean="0">
                <a:latin typeface="Calibri" pitchFamily="34" charset="0"/>
                <a:cs typeface="Calibri" pitchFamily="34" charset="0"/>
              </a:rPr>
              <a:t>im</a:t>
            </a:r>
            <a:r>
              <a:rPr lang="vi-VN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dirty="0" err="1" smtClean="0">
                <a:latin typeface="Calibri" pitchFamily="34" charset="0"/>
                <a:cs typeface="Calibri" pitchFamily="34" charset="0"/>
              </a:rPr>
              <a:t>nauk</a:t>
            </a:r>
            <a:r>
              <a:rPr lang="sr-Latn-RS" sz="2400" dirty="0" smtClean="0">
                <a:latin typeface="Calibri" pitchFamily="34" charset="0"/>
                <a:cs typeface="Calibri" pitchFamily="34" charset="0"/>
              </a:rPr>
              <a:t>ama</a:t>
            </a:r>
            <a:r>
              <a:rPr lang="vi-VN" sz="2400" dirty="0" smtClean="0">
                <a:latin typeface="Calibri" pitchFamily="34" charset="0"/>
                <a:cs typeface="Calibri" pitchFamily="34" charset="0"/>
              </a:rPr>
              <a:t>.</a:t>
            </a:r>
            <a:endParaRPr lang="de-CH" sz="24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43467" y="254000"/>
            <a:ext cx="635000" cy="584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36840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ZoneTexte 76">
            <a:extLst>
              <a:ext uri="{FF2B5EF4-FFF2-40B4-BE49-F238E27FC236}">
                <a16:creationId xmlns:a16="http://schemas.microsoft.com/office/drawing/2014/main" xmlns="" id="{C013233C-3FBE-47D9-B0F8-E2A9236C51CC}"/>
              </a:ext>
            </a:extLst>
          </p:cNvPr>
          <p:cNvSpPr txBox="1"/>
          <p:nvPr/>
        </p:nvSpPr>
        <p:spPr>
          <a:xfrm>
            <a:off x="1579830" y="5975792"/>
            <a:ext cx="1013994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fr-FR" sz="1200" dirty="0"/>
          </a:p>
          <a:p>
            <a:endParaRPr lang="fr-FR" sz="1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5203F9F-0C3B-44A3-B096-F8DACC809A02}"/>
              </a:ext>
            </a:extLst>
          </p:cNvPr>
          <p:cNvSpPr txBox="1"/>
          <p:nvPr/>
        </p:nvSpPr>
        <p:spPr>
          <a:xfrm>
            <a:off x="915458" y="1016596"/>
            <a:ext cx="10414849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4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Procena po</a:t>
            </a:r>
            <a:r>
              <a:rPr lang="sr-Latn-RS" sz="24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za</a:t>
            </a:r>
            <a:r>
              <a:rPr lang="vi-VN" sz="24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(P</a:t>
            </a:r>
            <a:r>
              <a:rPr lang="sr-Latn-RS" sz="24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P</a:t>
            </a:r>
            <a:r>
              <a:rPr lang="vi-VN" sz="24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) igra ključnu ulogu u inteligentnim sistemima za analizu ponašanja životinja. Predviđa položaj delova tela životinje i izdvaja informacije </a:t>
            </a:r>
            <a:r>
              <a:rPr lang="sr-Latn-RS" sz="24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koje su korisne za dedukciju</a:t>
            </a:r>
            <a:r>
              <a:rPr lang="vi-VN" sz="24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različit</a:t>
            </a:r>
            <a:r>
              <a:rPr lang="sr-Latn-RS" sz="24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ih</a:t>
            </a:r>
            <a:r>
              <a:rPr lang="vi-VN" sz="24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sr-Latn-RS" sz="24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oblika ponašanja,</a:t>
            </a:r>
            <a:r>
              <a:rPr lang="vi-VN" sz="24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kao što su hranjenje životinja, </a:t>
            </a:r>
            <a:r>
              <a:rPr lang="sr-Latn-RS" sz="24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napajanje</a:t>
            </a:r>
            <a:r>
              <a:rPr lang="vi-VN" sz="24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, interakcija sa </a:t>
            </a:r>
            <a:r>
              <a:rPr lang="sr-Latn-RS" sz="24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drugim </a:t>
            </a:r>
            <a:r>
              <a:rPr lang="vi-VN" sz="24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životinjama</a:t>
            </a:r>
            <a:r>
              <a:rPr lang="sr-Latn-RS" sz="24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, kao</a:t>
            </a:r>
            <a:r>
              <a:rPr lang="vi-VN" sz="24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i praćenje kretanja.</a:t>
            </a:r>
            <a:endParaRPr lang="sr-Latn-RS" sz="2400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marL="342900" indent="-342900" algn="just"/>
            <a:endParaRPr lang="en-US" sz="2400" b="0" i="0" u="none" strike="noStrike" baseline="0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P</a:t>
            </a:r>
            <a:r>
              <a:rPr lang="sr-Latn-RS" sz="24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P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za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više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životinja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može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biti</a:t>
            </a:r>
            <a:r>
              <a:rPr lang="sr-Latn-RS" sz="24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znatno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tež</a:t>
            </a:r>
            <a:r>
              <a:rPr lang="sr-Latn-RS" sz="24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a,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jer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softver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treba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da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razume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broj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životinja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, </a:t>
            </a:r>
            <a:r>
              <a:rPr lang="en-US" sz="2400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prepozna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i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grupiše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ključne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tačke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svake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životinje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i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istraži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položaj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svake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ključne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tačke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koja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pripada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jednoj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životinji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. P</a:t>
            </a:r>
            <a:r>
              <a:rPr lang="sr-Latn-RS" sz="24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P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sa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više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objekata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može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se </a:t>
            </a:r>
            <a:r>
              <a:rPr lang="en-US" sz="2400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klasifikovati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na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metode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odozdo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prema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gore </a:t>
            </a:r>
            <a:r>
              <a:rPr lang="en-US" sz="2400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i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metode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odozgo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nadole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. </a:t>
            </a:r>
            <a:r>
              <a:rPr lang="en-US" sz="2400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Nakon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toga, </a:t>
            </a:r>
            <a:r>
              <a:rPr lang="en-US" sz="2400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poze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životinja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se </a:t>
            </a:r>
            <a:r>
              <a:rPr lang="en-US" sz="2400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generišu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grupisanjem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svih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delova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koji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pripadaju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različitim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životinjama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.</a:t>
            </a:r>
            <a:endParaRPr lang="de-CH" sz="24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ZoneTexte 3">
            <a:extLst>
              <a:ext uri="{FF2B5EF4-FFF2-40B4-BE49-F238E27FC236}">
                <a16:creationId xmlns:a16="http://schemas.microsoft.com/office/drawing/2014/main" xmlns="" id="{054A6F49-991A-4E8B-A5E6-09579FE0AFED}"/>
              </a:ext>
            </a:extLst>
          </p:cNvPr>
          <p:cNvSpPr txBox="1"/>
          <p:nvPr/>
        </p:nvSpPr>
        <p:spPr>
          <a:xfrm>
            <a:off x="1579830" y="128155"/>
            <a:ext cx="52417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3200" b="1" dirty="0" smtClean="0"/>
              <a:t>K</a:t>
            </a:r>
            <a:r>
              <a:rPr lang="en-US" sz="3200" b="1" dirty="0" smtClean="0"/>
              <a:t>a</a:t>
            </a:r>
            <a:r>
              <a:rPr lang="sr-Latn-RS" sz="3200" b="1" dirty="0" smtClean="0"/>
              <a:t>ko funkcioniše</a:t>
            </a:r>
            <a:r>
              <a:rPr lang="fr-FR" sz="3200" b="1" dirty="0" smtClean="0"/>
              <a:t>?</a:t>
            </a:r>
            <a:endParaRPr lang="fr-FR" sz="3200" dirty="0"/>
          </a:p>
        </p:txBody>
      </p:sp>
      <p:sp>
        <p:nvSpPr>
          <p:cNvPr id="7" name="Rectangle 6"/>
          <p:cNvSpPr/>
          <p:nvPr/>
        </p:nvSpPr>
        <p:spPr>
          <a:xfrm>
            <a:off x="643467" y="254000"/>
            <a:ext cx="635000" cy="584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059773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ZoneTexte 76">
            <a:extLst>
              <a:ext uri="{FF2B5EF4-FFF2-40B4-BE49-F238E27FC236}">
                <a16:creationId xmlns:a16="http://schemas.microsoft.com/office/drawing/2014/main" xmlns="" id="{C013233C-3FBE-47D9-B0F8-E2A9236C51CC}"/>
              </a:ext>
            </a:extLst>
          </p:cNvPr>
          <p:cNvSpPr txBox="1"/>
          <p:nvPr/>
        </p:nvSpPr>
        <p:spPr>
          <a:xfrm>
            <a:off x="1631345" y="5992406"/>
            <a:ext cx="1021721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fr-FR" sz="1200" dirty="0"/>
          </a:p>
          <a:p>
            <a:endParaRPr lang="fr-FR" sz="1200" dirty="0"/>
          </a:p>
        </p:txBody>
      </p:sp>
      <p:pic>
        <p:nvPicPr>
          <p:cNvPr id="1026" name="Picture 2" descr="workflow">
            <a:extLst>
              <a:ext uri="{FF2B5EF4-FFF2-40B4-BE49-F238E27FC236}">
                <a16:creationId xmlns:a16="http://schemas.microsoft.com/office/drawing/2014/main" xmlns="" id="{ED6B146B-2041-49C3-9BC8-8243ABB19A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5910" y="0"/>
            <a:ext cx="11822090" cy="6782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17DD2C77-7F08-40B5-A198-970A686480C0}"/>
              </a:ext>
            </a:extLst>
          </p:cNvPr>
          <p:cNvSpPr txBox="1"/>
          <p:nvPr/>
        </p:nvSpPr>
        <p:spPr>
          <a:xfrm>
            <a:off x="0" y="0"/>
            <a:ext cx="52417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3200" b="1" dirty="0" smtClean="0"/>
              <a:t>K</a:t>
            </a:r>
            <a:r>
              <a:rPr lang="en-US" sz="3200" b="1" dirty="0" smtClean="0"/>
              <a:t>a</a:t>
            </a:r>
            <a:r>
              <a:rPr lang="sr-Latn-RS" sz="3200" b="1" dirty="0" smtClean="0"/>
              <a:t>ko funkcioniše?</a:t>
            </a:r>
            <a:endParaRPr lang="fr-FR" sz="3200" dirty="0"/>
          </a:p>
        </p:txBody>
      </p:sp>
    </p:spTree>
    <p:extLst>
      <p:ext uri="{BB962C8B-B14F-4D97-AF65-F5344CB8AC3E}">
        <p14:creationId xmlns:p14="http://schemas.microsoft.com/office/powerpoint/2010/main" xmlns="" val="366878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ZoneTexte 76">
            <a:extLst>
              <a:ext uri="{FF2B5EF4-FFF2-40B4-BE49-F238E27FC236}">
                <a16:creationId xmlns:a16="http://schemas.microsoft.com/office/drawing/2014/main" xmlns="" id="{C013233C-3FBE-47D9-B0F8-E2A9236C51CC}"/>
              </a:ext>
            </a:extLst>
          </p:cNvPr>
          <p:cNvSpPr txBox="1"/>
          <p:nvPr/>
        </p:nvSpPr>
        <p:spPr>
          <a:xfrm>
            <a:off x="1579830" y="5975792"/>
            <a:ext cx="1013994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fr-FR" sz="1200" dirty="0"/>
          </a:p>
          <a:p>
            <a:endParaRPr lang="fr-FR" sz="1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438AF90-CF94-4324-9C72-B14994BF06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6659" y="817839"/>
            <a:ext cx="8803408" cy="5619618"/>
          </a:xfrm>
          <a:prstGeom prst="rect">
            <a:avLst/>
          </a:prstGeom>
        </p:spPr>
      </p:pic>
      <p:sp>
        <p:nvSpPr>
          <p:cNvPr id="7" name="ZoneTexte 3">
            <a:extLst>
              <a:ext uri="{FF2B5EF4-FFF2-40B4-BE49-F238E27FC236}">
                <a16:creationId xmlns:a16="http://schemas.microsoft.com/office/drawing/2014/main" xmlns="" id="{5986161A-A43F-4619-ADFC-31A6A8B656E8}"/>
              </a:ext>
            </a:extLst>
          </p:cNvPr>
          <p:cNvSpPr txBox="1"/>
          <p:nvPr/>
        </p:nvSpPr>
        <p:spPr>
          <a:xfrm>
            <a:off x="1265553" y="233064"/>
            <a:ext cx="52417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3200" b="1" dirty="0" smtClean="0"/>
              <a:t>Kako funkcioniše?</a:t>
            </a:r>
            <a:endParaRPr lang="fr-FR" sz="3200" dirty="0"/>
          </a:p>
        </p:txBody>
      </p:sp>
      <p:sp>
        <p:nvSpPr>
          <p:cNvPr id="6" name="Rectangle 5"/>
          <p:cNvSpPr/>
          <p:nvPr/>
        </p:nvSpPr>
        <p:spPr>
          <a:xfrm>
            <a:off x="643467" y="254000"/>
            <a:ext cx="635000" cy="584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458875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ZoneTexte 76">
            <a:extLst>
              <a:ext uri="{FF2B5EF4-FFF2-40B4-BE49-F238E27FC236}">
                <a16:creationId xmlns:a16="http://schemas.microsoft.com/office/drawing/2014/main" xmlns="" id="{C013233C-3FBE-47D9-B0F8-E2A9236C51CC}"/>
              </a:ext>
            </a:extLst>
          </p:cNvPr>
          <p:cNvSpPr txBox="1"/>
          <p:nvPr/>
        </p:nvSpPr>
        <p:spPr>
          <a:xfrm>
            <a:off x="1631345" y="6082558"/>
            <a:ext cx="628392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fr-FR" sz="1200" dirty="0"/>
          </a:p>
          <a:p>
            <a:endParaRPr lang="fr-FR" sz="1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12F3ABF-5C9C-4941-97C9-387A7A341C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31345" y="343096"/>
            <a:ext cx="10281613" cy="642943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6B5A774-8A33-4F54-A4D6-92D64A87C959}"/>
              </a:ext>
            </a:extLst>
          </p:cNvPr>
          <p:cNvSpPr txBox="1"/>
          <p:nvPr/>
        </p:nvSpPr>
        <p:spPr>
          <a:xfrm>
            <a:off x="1532586" y="210745"/>
            <a:ext cx="46955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sz="3200" b="1" dirty="0" smtClean="0"/>
              <a:t>Šta nam je potrebno</a:t>
            </a:r>
            <a:r>
              <a:rPr lang="en-US" sz="3200" b="1" dirty="0" smtClean="0"/>
              <a:t>?</a:t>
            </a:r>
            <a:endParaRPr lang="de-CH" sz="3200" b="1" dirty="0"/>
          </a:p>
        </p:txBody>
      </p:sp>
      <p:sp>
        <p:nvSpPr>
          <p:cNvPr id="5" name="Rectangle 4"/>
          <p:cNvSpPr/>
          <p:nvPr/>
        </p:nvSpPr>
        <p:spPr>
          <a:xfrm>
            <a:off x="643467" y="254000"/>
            <a:ext cx="635000" cy="584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377910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ZoneTexte 76">
            <a:extLst>
              <a:ext uri="{FF2B5EF4-FFF2-40B4-BE49-F238E27FC236}">
                <a16:creationId xmlns:a16="http://schemas.microsoft.com/office/drawing/2014/main" xmlns="" id="{C013233C-3FBE-47D9-B0F8-E2A9236C51CC}"/>
              </a:ext>
            </a:extLst>
          </p:cNvPr>
          <p:cNvSpPr txBox="1"/>
          <p:nvPr/>
        </p:nvSpPr>
        <p:spPr>
          <a:xfrm>
            <a:off x="1631345" y="6082558"/>
            <a:ext cx="628392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fr-FR" sz="1200" dirty="0"/>
          </a:p>
          <a:p>
            <a:endParaRPr lang="fr-FR" sz="1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39E1380-4D4F-45A0-BAB5-18B4AA5D44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19728" y="1127888"/>
            <a:ext cx="10217688" cy="518550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B2D1FE2-ED0D-4618-9BFD-B578A29AECFB}"/>
              </a:ext>
            </a:extLst>
          </p:cNvPr>
          <p:cNvSpPr txBox="1"/>
          <p:nvPr/>
        </p:nvSpPr>
        <p:spPr>
          <a:xfrm>
            <a:off x="1532586" y="210745"/>
            <a:ext cx="33900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What do we need?</a:t>
            </a:r>
            <a:endParaRPr lang="de-CH" sz="3200" b="1" dirty="0"/>
          </a:p>
        </p:txBody>
      </p:sp>
    </p:spTree>
    <p:extLst>
      <p:ext uri="{BB962C8B-B14F-4D97-AF65-F5344CB8AC3E}">
        <p14:creationId xmlns:p14="http://schemas.microsoft.com/office/powerpoint/2010/main" xmlns="" val="41085453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ZoneTexte 76">
            <a:extLst>
              <a:ext uri="{FF2B5EF4-FFF2-40B4-BE49-F238E27FC236}">
                <a16:creationId xmlns:a16="http://schemas.microsoft.com/office/drawing/2014/main" xmlns="" id="{C013233C-3FBE-47D9-B0F8-E2A9236C51CC}"/>
              </a:ext>
            </a:extLst>
          </p:cNvPr>
          <p:cNvSpPr txBox="1"/>
          <p:nvPr/>
        </p:nvSpPr>
        <p:spPr>
          <a:xfrm>
            <a:off x="1631345" y="6082558"/>
            <a:ext cx="628392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fr-FR" sz="1200" dirty="0"/>
          </a:p>
          <a:p>
            <a:endParaRPr lang="fr-FR" sz="1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8D9FC9A-CEE8-4344-8BE5-0C88767D79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4339" y="134379"/>
            <a:ext cx="8075052" cy="658924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4FCC7121-9729-447B-97E6-7FB1BF1E3A6A}"/>
              </a:ext>
            </a:extLst>
          </p:cNvPr>
          <p:cNvSpPr/>
          <p:nvPr/>
        </p:nvSpPr>
        <p:spPr>
          <a:xfrm>
            <a:off x="9556124" y="5628068"/>
            <a:ext cx="2369713" cy="721217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xmlns="" val="29556272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ZoneTexte 76">
            <a:extLst>
              <a:ext uri="{FF2B5EF4-FFF2-40B4-BE49-F238E27FC236}">
                <a16:creationId xmlns:a16="http://schemas.microsoft.com/office/drawing/2014/main" xmlns="" id="{C013233C-3FBE-47D9-B0F8-E2A9236C51CC}"/>
              </a:ext>
            </a:extLst>
          </p:cNvPr>
          <p:cNvSpPr txBox="1"/>
          <p:nvPr/>
        </p:nvSpPr>
        <p:spPr>
          <a:xfrm>
            <a:off x="1631345" y="6005285"/>
            <a:ext cx="1032024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fr-FR" sz="1200" dirty="0"/>
          </a:p>
          <a:p>
            <a:endParaRPr lang="fr-FR" sz="1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9B656BE-D1AE-455C-8917-979FFA21F5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09103" y="308185"/>
            <a:ext cx="7585658" cy="615876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43467" y="254000"/>
            <a:ext cx="635000" cy="584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9627607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el">
  <a:themeElements>
    <a:clrScheme name="Oriel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90</TotalTime>
  <Words>384</Words>
  <Application>Microsoft Office PowerPoint</Application>
  <PresentationFormat>Custom</PresentationFormat>
  <Paragraphs>41</Paragraphs>
  <Slides>13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Oriel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Julien Heurtault</dc:creator>
  <cp:lastModifiedBy>Vladimir</cp:lastModifiedBy>
  <cp:revision>92</cp:revision>
  <dcterms:created xsi:type="dcterms:W3CDTF">2023-07-12T12:56:18Z</dcterms:created>
  <dcterms:modified xsi:type="dcterms:W3CDTF">2024-11-19T07:20:54Z</dcterms:modified>
</cp:coreProperties>
</file>