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7" r:id="rId2"/>
    <p:sldId id="285" r:id="rId3"/>
    <p:sldId id="286" r:id="rId4"/>
    <p:sldId id="287" r:id="rId5"/>
    <p:sldId id="290" r:id="rId6"/>
    <p:sldId id="293" r:id="rId7"/>
    <p:sldId id="301" r:id="rId8"/>
    <p:sldId id="292" r:id="rId9"/>
    <p:sldId id="302" r:id="rId10"/>
    <p:sldId id="291" r:id="rId11"/>
    <p:sldId id="305" r:id="rId12"/>
    <p:sldId id="295" r:id="rId13"/>
    <p:sldId id="306" r:id="rId14"/>
    <p:sldId id="297" r:id="rId15"/>
    <p:sldId id="296" r:id="rId16"/>
    <p:sldId id="289" r:id="rId17"/>
    <p:sldId id="299" r:id="rId18"/>
    <p:sldId id="303" r:id="rId19"/>
    <p:sldId id="298" r:id="rId20"/>
    <p:sldId id="304" r:id="rId21"/>
    <p:sldId id="300" r:id="rId22"/>
    <p:sldId id="288" r:id="rId23"/>
    <p:sldId id="294" r:id="rId24"/>
    <p:sldId id="2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78F7A-869B-45B1-9C70-2FE97493F8C1}" type="datetimeFigureOut">
              <a:rPr lang="en-US" smtClean="0"/>
              <a:pPr/>
              <a:t>11/18/2024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6D162-031D-46EB-A565-04276891EA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A3C4DDA-7D99-407F-B82A-57788EB91CC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C4DDA-7D99-407F-B82A-57788EB91C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C4DDA-7D99-407F-B82A-57788EB91C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C4DDA-7D99-407F-B82A-57788EB91C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A3C4DDA-7D99-407F-B82A-57788EB91C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C4DDA-7D99-407F-B82A-57788EB91C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C4DDA-7D99-407F-B82A-57788EB91C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C4DDA-7D99-407F-B82A-57788EB91C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C4DDA-7D99-407F-B82A-57788EB91C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C4DDA-7D99-407F-B82A-57788EB91C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66BCCA-82BA-4FED-A6D1-F216E3E64AA0}" type="datetimeFigureOut">
              <a:rPr lang="en-US" smtClean="0"/>
              <a:pPr/>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C4DDA-7D99-407F-B82A-57788EB91C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F66BCCA-82BA-4FED-A6D1-F216E3E64AA0}" type="datetimeFigureOut">
              <a:rPr lang="en-US" smtClean="0"/>
              <a:pPr/>
              <a:t>11/18/2024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A3C4DDA-7D99-407F-B82A-57788EB91C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panose="05020102010507070707"/>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panose="05020102010507070707"/>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panose="05040102010807070707"/>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panose="05020102010507070707"/>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43000" y="1219200"/>
            <a:ext cx="6553201" cy="381000"/>
          </a:xfrm>
        </p:spPr>
        <p:txBody>
          <a:bodyPr>
            <a:noAutofit/>
          </a:bodyPr>
          <a:lstStyle/>
          <a:p>
            <a:pPr marL="137160" indent="0" algn="ctr">
              <a:buNone/>
            </a:pPr>
            <a:r>
              <a:rPr lang="sr-Latn-RS" altLang="en-US" sz="3600" b="1" dirty="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Primena digitalnih tehnologija u kontroli  mikroklimatskih uslova u </a:t>
            </a:r>
            <a:r>
              <a:rPr lang="sr-Latn-RS" altLang="en-US" sz="3600" b="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objektima</a:t>
            </a:r>
          </a:p>
          <a:p>
            <a:pPr marL="137160" indent="0" algn="ctr">
              <a:buNone/>
            </a:pPr>
            <a:endParaRPr lang="sr-Latn-RS" altLang="en-US" sz="2800" b="1" dirty="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endParaRPr>
          </a:p>
          <a:p>
            <a:pPr marL="137160" indent="0" algn="ctr">
              <a:buNone/>
            </a:pPr>
            <a:endParaRPr lang="sr-Latn-RS" altLang="en-US" sz="2800" b="1" dirty="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endParaRPr>
          </a:p>
          <a:p>
            <a:pPr marL="137160" indent="0" algn="ctr">
              <a:buNone/>
            </a:pPr>
            <a:r>
              <a:rPr lang="sr-Latn-RS"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Dr </a:t>
            </a:r>
            <a:r>
              <a:rPr lang="sr-Latn-RS" altLang="en-US" sz="2800" b="1" dirty="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Marija </a:t>
            </a:r>
            <a:r>
              <a:rPr lang="sr-Latn-RS"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Gavrilović</a:t>
            </a:r>
          </a:p>
          <a:p>
            <a:pPr marL="137160" indent="0" algn="ctr">
              <a:buNone/>
            </a:pPr>
            <a:r>
              <a:rPr lang="sr-Latn-RS"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rPr>
              <a:t>Institut za primenu nauke u poljoprivredi</a:t>
            </a:r>
            <a:endParaRPr lang="sr-Latn-RS" altLang="en-US" sz="2800" b="1" dirty="0">
              <a:ln w="6600">
                <a:solidFill>
                  <a:schemeClr val="accent2"/>
                </a:solidFill>
                <a:prstDash val="solid"/>
              </a:ln>
              <a:solidFill>
                <a:srgbClr val="FFFFFF"/>
              </a:solidFill>
              <a:effectLst>
                <a:outerShdw dist="38100" dir="2700000" algn="tl" rotWithShape="0">
                  <a:schemeClr val="accent2"/>
                </a:outerShdw>
              </a:effectLst>
              <a:latin typeface="Bernard MT Condensed" panose="020508060609050204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105400" y="685800"/>
            <a:ext cx="3505200" cy="5256530"/>
          </a:xfrm>
          <a:prstGeom prst="rect">
            <a:avLst/>
          </a:prstGeom>
        </p:spPr>
      </p:pic>
      <p:sp>
        <p:nvSpPr>
          <p:cNvPr id="4" name="Rectangle 3"/>
          <p:cNvSpPr/>
          <p:nvPr/>
        </p:nvSpPr>
        <p:spPr>
          <a:xfrm>
            <a:off x="762000" y="533400"/>
            <a:ext cx="3618865" cy="5631180"/>
          </a:xfrm>
          <a:prstGeom prst="rect">
            <a:avLst/>
          </a:prstGeom>
        </p:spPr>
        <p:txBody>
          <a:bodyPr wrap="square">
            <a:spAutoFit/>
          </a:bodyPr>
          <a:lstStyle/>
          <a:p>
            <a:pPr algn="just"/>
            <a:r>
              <a:rPr lang="sr-Latn-RS" b="1" dirty="0"/>
              <a:t>Senzori temperature </a:t>
            </a:r>
            <a:r>
              <a:rPr lang="sr-Latn-RS" dirty="0"/>
              <a:t>(na zidovima ili plafonu</a:t>
            </a:r>
            <a:r>
              <a:rPr lang="sr-Latn-RS" dirty="0" smtClean="0"/>
              <a:t>):</a:t>
            </a:r>
            <a:r>
              <a:rPr lang="sr-Cyrl-RS" dirty="0" smtClean="0"/>
              <a:t> </a:t>
            </a:r>
            <a:r>
              <a:rPr lang="sr-Latn-RS" dirty="0" smtClean="0"/>
              <a:t>Beleže </a:t>
            </a:r>
            <a:r>
              <a:rPr lang="sr-Latn-RS" dirty="0"/>
              <a:t>temperaturu vazduha kako bi osigurali optimalne uslove za životinje</a:t>
            </a:r>
            <a:r>
              <a:rPr lang="sr-Latn-RS" dirty="0" smtClean="0"/>
              <a:t>.</a:t>
            </a:r>
            <a:r>
              <a:rPr lang="sr-Cyrl-RS" dirty="0" smtClean="0"/>
              <a:t> </a:t>
            </a:r>
            <a:r>
              <a:rPr lang="sr-Latn-RS" dirty="0" smtClean="0"/>
              <a:t>Povezani </a:t>
            </a:r>
            <a:r>
              <a:rPr lang="sr-Latn-RS" dirty="0"/>
              <a:t>su sa centralnim sistemom za kontrolu grejanja ili hlađenja</a:t>
            </a:r>
            <a:r>
              <a:rPr lang="sr-Latn-RS" dirty="0" smtClean="0"/>
              <a:t>.</a:t>
            </a:r>
          </a:p>
          <a:p>
            <a:pPr algn="just"/>
            <a:r>
              <a:rPr lang="sr-Latn-RS" b="1" dirty="0" smtClean="0"/>
              <a:t>Senzori </a:t>
            </a:r>
            <a:r>
              <a:rPr lang="sr-Latn-RS" b="1" dirty="0"/>
              <a:t>vlage</a:t>
            </a:r>
            <a:r>
              <a:rPr lang="sr-Latn-RS" dirty="0"/>
              <a:t> (blizu poda ili u blizini izvora vode</a:t>
            </a:r>
            <a:r>
              <a:rPr lang="sr-Latn-RS" dirty="0" smtClean="0"/>
              <a:t>):</a:t>
            </a:r>
            <a:r>
              <a:rPr lang="sr-Cyrl-RS" dirty="0" smtClean="0"/>
              <a:t> </a:t>
            </a:r>
            <a:r>
              <a:rPr lang="sr-Latn-RS" dirty="0" smtClean="0"/>
              <a:t>Mere </a:t>
            </a:r>
            <a:r>
              <a:rPr lang="sr-Latn-RS" dirty="0"/>
              <a:t>nivo vlažnosti u prostoru, ključan za zdravlje životinja i sprečavanje širenja bakterija</a:t>
            </a:r>
            <a:r>
              <a:rPr lang="sr-Latn-RS" dirty="0" smtClean="0"/>
              <a:t>.</a:t>
            </a:r>
          </a:p>
          <a:p>
            <a:pPr algn="just"/>
            <a:r>
              <a:rPr lang="sr-Latn-RS" b="1" dirty="0" smtClean="0"/>
              <a:t>Senzori </a:t>
            </a:r>
            <a:r>
              <a:rPr lang="sr-Latn-RS" b="1" dirty="0"/>
              <a:t>kvaliteta vazduha </a:t>
            </a:r>
            <a:r>
              <a:rPr lang="sr-Latn-RS" dirty="0"/>
              <a:t>(montirani na ventilacione sisteme ili u centralnim delovima prostorije</a:t>
            </a:r>
            <a:r>
              <a:rPr lang="sr-Latn-RS" dirty="0" smtClean="0"/>
              <a:t>):</a:t>
            </a:r>
            <a:r>
              <a:rPr lang="sr-Cyrl-RS" dirty="0" smtClean="0"/>
              <a:t> </a:t>
            </a:r>
            <a:r>
              <a:rPr lang="sr-Latn-RS" dirty="0" smtClean="0"/>
              <a:t>Detektuju </a:t>
            </a:r>
            <a:r>
              <a:rPr lang="sr-Latn-RS" dirty="0"/>
              <a:t>koncentracije gasova poput amonijaka, ugljen-dioksida, i prašine</a:t>
            </a:r>
            <a:r>
              <a:rPr lang="sr-Latn-RS" dirty="0" smtClean="0"/>
              <a:t>.</a:t>
            </a:r>
            <a:r>
              <a:rPr lang="sr-Cyrl-RS" dirty="0" smtClean="0"/>
              <a:t> </a:t>
            </a:r>
            <a:r>
              <a:rPr lang="sr-Latn-RS" dirty="0" smtClean="0"/>
              <a:t>Mogu </a:t>
            </a:r>
            <a:r>
              <a:rPr lang="sr-Latn-RS" dirty="0"/>
              <a:t>aktivirati ventilaciju za poboljšanje uslova</a:t>
            </a:r>
            <a:r>
              <a:rPr lang="sr-Latn-RS" dirty="0" smtClean="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5105400" y="685800"/>
            <a:ext cx="3505200" cy="5190490"/>
          </a:xfrm>
          <a:prstGeom prst="rect">
            <a:avLst/>
          </a:prstGeom>
        </p:spPr>
      </p:pic>
      <p:sp>
        <p:nvSpPr>
          <p:cNvPr id="4" name="Rectangle 3"/>
          <p:cNvSpPr/>
          <p:nvPr/>
        </p:nvSpPr>
        <p:spPr>
          <a:xfrm>
            <a:off x="609600" y="533400"/>
            <a:ext cx="3962400" cy="5631180"/>
          </a:xfrm>
          <a:prstGeom prst="rect">
            <a:avLst/>
          </a:prstGeom>
        </p:spPr>
        <p:txBody>
          <a:bodyPr wrap="square">
            <a:spAutoFit/>
          </a:bodyPr>
          <a:lstStyle/>
          <a:p>
            <a:pPr algn="just"/>
            <a:r>
              <a:rPr lang="sr-Latn-RS" b="1" dirty="0" smtClean="0"/>
              <a:t>Senzori </a:t>
            </a:r>
            <a:r>
              <a:rPr lang="sr-Latn-RS" b="1" dirty="0"/>
              <a:t>za praćenje kretanja životinja </a:t>
            </a:r>
            <a:r>
              <a:rPr lang="sr-Latn-RS" dirty="0"/>
              <a:t>(na zidovima ili montirani na nosive trake životinja</a:t>
            </a:r>
            <a:r>
              <a:rPr lang="sr-Latn-RS" dirty="0" smtClean="0"/>
              <a:t>):</a:t>
            </a:r>
            <a:r>
              <a:rPr lang="sr-Cyrl-RS" dirty="0" smtClean="0"/>
              <a:t> </a:t>
            </a:r>
            <a:r>
              <a:rPr lang="sr-Latn-RS" dirty="0" smtClean="0"/>
              <a:t>Prate </a:t>
            </a:r>
            <a:r>
              <a:rPr lang="sr-Latn-RS" dirty="0"/>
              <a:t>aktivnosti stoke, otkrivaju nepravilnosti u ponašanju ili bolesti</a:t>
            </a:r>
            <a:r>
              <a:rPr lang="sr-Latn-RS" dirty="0" smtClean="0"/>
              <a:t>.</a:t>
            </a:r>
            <a:r>
              <a:rPr lang="sr-Cyrl-RS" dirty="0" smtClean="0"/>
              <a:t> </a:t>
            </a:r>
            <a:r>
              <a:rPr lang="sr-Latn-RS" dirty="0" smtClean="0"/>
              <a:t>Podaci </a:t>
            </a:r>
            <a:r>
              <a:rPr lang="sr-Latn-RS" dirty="0"/>
              <a:t>se koriste za analizu i optimizaciju hranjenja i zdravstvene zaštite</a:t>
            </a:r>
            <a:r>
              <a:rPr lang="sr-Latn-RS" dirty="0" smtClean="0"/>
              <a:t>.</a:t>
            </a:r>
          </a:p>
          <a:p>
            <a:pPr algn="just"/>
            <a:r>
              <a:rPr lang="sr-Latn-RS" b="1" dirty="0" smtClean="0"/>
              <a:t>Centralni </a:t>
            </a:r>
            <a:r>
              <a:rPr lang="sr-Latn-RS" b="1" dirty="0"/>
              <a:t>kontrolni sistem </a:t>
            </a:r>
            <a:r>
              <a:rPr lang="sr-Latn-RS" dirty="0"/>
              <a:t>(monitor na zidu ili sto</a:t>
            </a:r>
            <a:r>
              <a:rPr lang="sr-Latn-RS" dirty="0" smtClean="0"/>
              <a:t>):</a:t>
            </a:r>
            <a:r>
              <a:rPr lang="sr-Cyrl-RS" dirty="0" smtClean="0"/>
              <a:t> </a:t>
            </a:r>
            <a:r>
              <a:rPr lang="sr-Latn-RS" dirty="0" smtClean="0"/>
              <a:t>Prikazuje </a:t>
            </a:r>
            <a:r>
              <a:rPr lang="sr-Latn-RS" dirty="0"/>
              <a:t>podatke sa svih senzora u realnom vremenu</a:t>
            </a:r>
            <a:r>
              <a:rPr lang="sr-Latn-RS" dirty="0" smtClean="0"/>
              <a:t>.</a:t>
            </a:r>
            <a:r>
              <a:rPr lang="sr-Cyrl-RS" dirty="0" smtClean="0"/>
              <a:t> </a:t>
            </a:r>
            <a:r>
              <a:rPr lang="sr-Latn-RS" dirty="0" smtClean="0"/>
              <a:t>Omogućava </a:t>
            </a:r>
            <a:r>
              <a:rPr lang="sr-Latn-RS" dirty="0"/>
              <a:t>daljinsko upravljanje sistemima preko aplikacija</a:t>
            </a:r>
            <a:r>
              <a:rPr lang="sr-Latn-RS" dirty="0" smtClean="0"/>
              <a:t>.</a:t>
            </a:r>
          </a:p>
          <a:p>
            <a:pPr algn="just"/>
            <a:r>
              <a:rPr lang="sr-Latn-RS" b="1" dirty="0" smtClean="0"/>
              <a:t>Ventilacioni </a:t>
            </a:r>
            <a:r>
              <a:rPr lang="sr-Latn-RS" b="1" dirty="0"/>
              <a:t>sistem</a:t>
            </a:r>
            <a:r>
              <a:rPr lang="sr-Latn-RS" dirty="0" smtClean="0"/>
              <a:t>:</a:t>
            </a:r>
            <a:r>
              <a:rPr lang="sr-Cyrl-RS" dirty="0" smtClean="0"/>
              <a:t> </a:t>
            </a:r>
            <a:r>
              <a:rPr lang="sr-Latn-RS" dirty="0" smtClean="0"/>
              <a:t>Povezan </a:t>
            </a:r>
            <a:r>
              <a:rPr lang="sr-Latn-RS" dirty="0"/>
              <a:t>sa senzorima kako bi automatski regulisao protok vazduha</a:t>
            </a:r>
            <a:r>
              <a:rPr lang="sr-Latn-RS" dirty="0" smtClean="0"/>
              <a:t>.</a:t>
            </a:r>
          </a:p>
          <a:p>
            <a:pPr algn="just"/>
            <a:r>
              <a:rPr lang="sr-Latn-RS" b="1" dirty="0" smtClean="0"/>
              <a:t>Objekti </a:t>
            </a:r>
            <a:r>
              <a:rPr lang="sr-Latn-RS" b="1" dirty="0"/>
              <a:t>za živinu</a:t>
            </a:r>
            <a:r>
              <a:rPr lang="sr-Latn-RS" b="1" dirty="0" smtClean="0"/>
              <a:t>:</a:t>
            </a:r>
            <a:r>
              <a:rPr lang="sr-Cyrl-RS" b="1" dirty="0" smtClean="0"/>
              <a:t> </a:t>
            </a:r>
            <a:r>
              <a:rPr lang="sr-Latn-RS" dirty="0" smtClean="0"/>
              <a:t>Sadrže </a:t>
            </a:r>
            <a:r>
              <a:rPr lang="sr-Latn-RS" dirty="0"/>
              <a:t>dodatne senzore prilagođene manjem prostoru i specifičnim potrebama </a:t>
            </a:r>
            <a:r>
              <a:rPr lang="sr-Latn-RS" dirty="0" smtClean="0"/>
              <a:t>živine.</a:t>
            </a:r>
            <a:endParaRPr lang="sr-Latn-R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2000" y="755650"/>
            <a:ext cx="2951480" cy="5213985"/>
          </a:xfrm>
          <a:prstGeom prst="rect">
            <a:avLst/>
          </a:prstGeom>
        </p:spPr>
      </p:pic>
      <p:sp>
        <p:nvSpPr>
          <p:cNvPr id="3" name="Rectangle 2"/>
          <p:cNvSpPr/>
          <p:nvPr/>
        </p:nvSpPr>
        <p:spPr>
          <a:xfrm>
            <a:off x="3962400" y="685800"/>
            <a:ext cx="4572000" cy="5354320"/>
          </a:xfrm>
          <a:prstGeom prst="rect">
            <a:avLst/>
          </a:prstGeom>
        </p:spPr>
        <p:txBody>
          <a:bodyPr wrap="square">
            <a:spAutoFit/>
          </a:bodyPr>
          <a:lstStyle/>
          <a:p>
            <a:pPr algn="just"/>
            <a:r>
              <a:rPr lang="sr-Latn-RS" dirty="0" smtClean="0"/>
              <a:t>Štale </a:t>
            </a:r>
            <a:r>
              <a:rPr lang="sr-Latn-RS" dirty="0"/>
              <a:t>za goveda sa IoT senzorima</a:t>
            </a:r>
            <a:r>
              <a:rPr lang="en-US" altLang="sr-Latn-RS" dirty="0"/>
              <a:t> -</a:t>
            </a:r>
            <a:r>
              <a:rPr lang="sr-Latn-RS" dirty="0"/>
              <a:t> senzori su raspoređeni na sledećim mestima</a:t>
            </a:r>
            <a:r>
              <a:rPr lang="sr-Latn-RS" dirty="0" smtClean="0"/>
              <a:t>:</a:t>
            </a:r>
          </a:p>
          <a:p>
            <a:pPr algn="just"/>
            <a:endParaRPr lang="sr-Latn-RS" dirty="0"/>
          </a:p>
          <a:p>
            <a:pPr algn="just"/>
            <a:r>
              <a:rPr lang="sr-Latn-RS" b="1" dirty="0"/>
              <a:t>Senzori temperature</a:t>
            </a:r>
            <a:r>
              <a:rPr lang="sr-Latn-RS" dirty="0"/>
              <a:t>:</a:t>
            </a:r>
          </a:p>
          <a:p>
            <a:pPr lvl="1" algn="just"/>
            <a:r>
              <a:rPr lang="sr-Latn-RS" dirty="0"/>
              <a:t>Nalaze se montirani na plafonu, često iznad prostora za hranjenje i boravak goveda, kako bi precizno merili temperaturu u različitim delovima objekta.</a:t>
            </a:r>
          </a:p>
          <a:p>
            <a:pPr algn="just"/>
            <a:r>
              <a:rPr lang="sr-Latn-RS" b="1" dirty="0"/>
              <a:t>Senzori vlage</a:t>
            </a:r>
            <a:r>
              <a:rPr lang="sr-Latn-RS" dirty="0"/>
              <a:t>:</a:t>
            </a:r>
          </a:p>
          <a:p>
            <a:pPr lvl="1" algn="just"/>
            <a:r>
              <a:rPr lang="sr-Latn-RS" dirty="0"/>
              <a:t>Postavljeni blizu poda, posebno u područjima blizu izvora vode ili gde se skuplja vlaga, kao što su delovi za </a:t>
            </a:r>
            <a:r>
              <a:rPr lang="en-US" altLang="sr-Latn-RS" dirty="0"/>
              <a:t>napajanje</a:t>
            </a:r>
            <a:r>
              <a:rPr lang="sr-Latn-RS" dirty="0"/>
              <a:t> ili hranjenje.</a:t>
            </a:r>
          </a:p>
          <a:p>
            <a:pPr algn="just"/>
            <a:r>
              <a:rPr lang="sr-Latn-RS" b="1" dirty="0"/>
              <a:t>Senzori kvaliteta vazduha</a:t>
            </a:r>
            <a:r>
              <a:rPr lang="sr-Latn-RS" dirty="0"/>
              <a:t>:</a:t>
            </a:r>
          </a:p>
          <a:p>
            <a:pPr lvl="1" algn="just"/>
            <a:r>
              <a:rPr lang="sr-Latn-RS" dirty="0"/>
              <a:t>U blizini ventilacionih sistema i u centralnim delovima štale, gde mogu da detektuju gasove poput amonijaka i ugljen-dioksida</a:t>
            </a:r>
            <a:r>
              <a:rPr lang="sr-Latn-RS" dirty="0" smtClean="0"/>
              <a:t>.</a:t>
            </a:r>
            <a:endParaRPr lang="sr-Latn-R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44855" y="762000"/>
            <a:ext cx="2760345" cy="4986020"/>
          </a:xfrm>
          <a:prstGeom prst="rect">
            <a:avLst/>
          </a:prstGeom>
        </p:spPr>
      </p:pic>
      <p:sp>
        <p:nvSpPr>
          <p:cNvPr id="3" name="Rectangle 2"/>
          <p:cNvSpPr/>
          <p:nvPr/>
        </p:nvSpPr>
        <p:spPr>
          <a:xfrm>
            <a:off x="4038600" y="1130935"/>
            <a:ext cx="4572000" cy="4247317"/>
          </a:xfrm>
          <a:prstGeom prst="rect">
            <a:avLst/>
          </a:prstGeom>
        </p:spPr>
        <p:txBody>
          <a:bodyPr>
            <a:spAutoFit/>
          </a:bodyPr>
          <a:lstStyle/>
          <a:p>
            <a:pPr algn="just"/>
            <a:r>
              <a:rPr lang="sr-Latn-RS" dirty="0" smtClean="0"/>
              <a:t>Štale </a:t>
            </a:r>
            <a:r>
              <a:rPr lang="sr-Latn-RS" dirty="0"/>
              <a:t>za goveda sa IoT senzorima, senzori su raspoređeni na sledećim mestima</a:t>
            </a:r>
            <a:r>
              <a:rPr lang="sr-Latn-RS" dirty="0" smtClean="0"/>
              <a:t>:</a:t>
            </a:r>
          </a:p>
          <a:p>
            <a:pPr algn="just"/>
            <a:endParaRPr lang="sr-Latn-RS" dirty="0"/>
          </a:p>
          <a:p>
            <a:pPr algn="just"/>
            <a:r>
              <a:rPr lang="sr-Latn-RS" b="1" dirty="0" smtClean="0"/>
              <a:t>Senzori </a:t>
            </a:r>
            <a:r>
              <a:rPr lang="sr-Latn-RS" b="1" dirty="0"/>
              <a:t>za kretanje životinja</a:t>
            </a:r>
            <a:r>
              <a:rPr lang="sr-Latn-RS" dirty="0"/>
              <a:t>:</a:t>
            </a:r>
          </a:p>
          <a:p>
            <a:pPr lvl="1" algn="just"/>
            <a:r>
              <a:rPr lang="sr-Latn-RS" dirty="0"/>
              <a:t>Obično su instalirani na zidovima ili plafonu iznad prostora za hodanje ili hranjenje. U nekim slučajevima, senzori mogu biti pričvršćeni direktno na krave, na ogrlicama ili drugim uređajima.</a:t>
            </a:r>
          </a:p>
          <a:p>
            <a:pPr algn="just"/>
            <a:r>
              <a:rPr lang="sr-Latn-RS" b="1" dirty="0"/>
              <a:t>Centralni sistem za praćenje</a:t>
            </a:r>
            <a:r>
              <a:rPr lang="sr-Latn-RS" dirty="0"/>
              <a:t>:</a:t>
            </a:r>
          </a:p>
          <a:p>
            <a:pPr lvl="1" algn="just"/>
            <a:r>
              <a:rPr lang="sr-Latn-RS" dirty="0"/>
              <a:t>Ekran ili monitor na zidu, često blizu ulaza u štalu ili u kontrolnoj prostoriji, omogućava pregled podataka prikupljenih sa svih senzora.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17550" y="762000"/>
            <a:ext cx="2853055" cy="5060950"/>
          </a:xfrm>
          <a:prstGeom prst="rect">
            <a:avLst/>
          </a:prstGeom>
        </p:spPr>
      </p:pic>
      <p:sp>
        <p:nvSpPr>
          <p:cNvPr id="3" name="Rectangle 2"/>
          <p:cNvSpPr/>
          <p:nvPr/>
        </p:nvSpPr>
        <p:spPr>
          <a:xfrm>
            <a:off x="4114800" y="1371600"/>
            <a:ext cx="4572000" cy="3416320"/>
          </a:xfrm>
          <a:prstGeom prst="rect">
            <a:avLst/>
          </a:prstGeom>
        </p:spPr>
        <p:txBody>
          <a:bodyPr>
            <a:spAutoFit/>
          </a:bodyPr>
          <a:lstStyle/>
          <a:p>
            <a:pPr algn="just"/>
            <a:r>
              <a:rPr lang="sr-Latn-RS" b="1" dirty="0" smtClean="0"/>
              <a:t>Gasni senzori</a:t>
            </a:r>
            <a:r>
              <a:rPr lang="sr-Latn-RS" dirty="0" smtClean="0"/>
              <a:t>: Montirani </a:t>
            </a:r>
            <a:r>
              <a:rPr lang="sr-Latn-RS" dirty="0"/>
              <a:t>su na zidovima kako bi detektovali amonijak i ugljen-dioksid</a:t>
            </a:r>
            <a:r>
              <a:rPr lang="sr-Latn-RS" dirty="0" smtClean="0"/>
              <a:t>.</a:t>
            </a:r>
          </a:p>
          <a:p>
            <a:pPr algn="just"/>
            <a:r>
              <a:rPr lang="sr-Latn-RS" b="1" dirty="0" smtClean="0"/>
              <a:t>Senzori </a:t>
            </a:r>
            <a:r>
              <a:rPr lang="sr-Latn-RS" b="1" dirty="0"/>
              <a:t>za čestice</a:t>
            </a:r>
            <a:r>
              <a:rPr lang="sr-Latn-RS" dirty="0" smtClean="0"/>
              <a:t>: Postavljeni </a:t>
            </a:r>
            <a:r>
              <a:rPr lang="sr-Latn-RS" dirty="0"/>
              <a:t>su blizu otvora za ventilaciju kako bi merili prisustvo prašine i aerosola</a:t>
            </a:r>
            <a:r>
              <a:rPr lang="sr-Latn-RS" dirty="0" smtClean="0"/>
              <a:t>.</a:t>
            </a:r>
          </a:p>
          <a:p>
            <a:pPr algn="just"/>
            <a:r>
              <a:rPr lang="sr-Latn-RS" b="1" dirty="0" smtClean="0"/>
              <a:t>Senzori </a:t>
            </a:r>
            <a:r>
              <a:rPr lang="sr-Latn-RS" b="1" dirty="0"/>
              <a:t>osvetljenja</a:t>
            </a:r>
            <a:r>
              <a:rPr lang="sr-Latn-RS" dirty="0" smtClean="0"/>
              <a:t>: Integrisani </a:t>
            </a:r>
            <a:r>
              <a:rPr lang="sr-Latn-RS" dirty="0"/>
              <a:t>u LED osvetljenje za automatsku kontrolu svetlosnih uslova</a:t>
            </a:r>
            <a:r>
              <a:rPr lang="sr-Latn-RS" dirty="0" smtClean="0"/>
              <a:t>.</a:t>
            </a:r>
          </a:p>
          <a:p>
            <a:pPr algn="just"/>
            <a:r>
              <a:rPr lang="sr-Latn-RS" b="1" dirty="0" smtClean="0"/>
              <a:t>Senzori </a:t>
            </a:r>
            <a:r>
              <a:rPr lang="sr-Latn-RS" b="1" dirty="0"/>
              <a:t>za potrošnju vode</a:t>
            </a:r>
            <a:r>
              <a:rPr lang="sr-Latn-RS" dirty="0" smtClean="0"/>
              <a:t>: Nalaze </a:t>
            </a:r>
            <a:r>
              <a:rPr lang="sr-Latn-RS" dirty="0"/>
              <a:t>se blizu pojilica, prateći unos vode i otkrivanje curenja.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430" y="685800"/>
            <a:ext cx="7562215" cy="5384800"/>
          </a:xfrm>
          <a:prstGeom prst="rect">
            <a:avLst/>
          </a:prstGeom>
        </p:spPr>
        <p:txBody>
          <a:bodyPr wrap="square">
            <a:spAutoFit/>
          </a:bodyPr>
          <a:lstStyle/>
          <a:p>
            <a:pPr algn="ctr"/>
            <a:r>
              <a:rPr lang="sr-Latn-RS" sz="2000" b="1" dirty="0">
                <a:solidFill>
                  <a:srgbClr val="FF0000"/>
                </a:solidFill>
              </a:rPr>
              <a:t>Bežične senzorske mreže (WSN</a:t>
            </a:r>
            <a:r>
              <a:rPr lang="sr-Latn-RS" sz="2000" b="1" dirty="0" smtClean="0">
                <a:solidFill>
                  <a:srgbClr val="FF0000"/>
                </a:solidFill>
              </a:rPr>
              <a:t>)</a:t>
            </a:r>
          </a:p>
          <a:p>
            <a:pPr algn="just"/>
            <a:endParaRPr lang="sr-Latn-RS" dirty="0"/>
          </a:p>
          <a:p>
            <a:pPr marL="285750" indent="-285750" algn="just">
              <a:buFont typeface="Wingdings" panose="05000000000000000000" pitchFamily="2" charset="2"/>
              <a:buChar char="q"/>
            </a:pPr>
            <a:r>
              <a:rPr lang="sr-Latn-RS" b="1" dirty="0" smtClean="0"/>
              <a:t>ZigBee </a:t>
            </a:r>
            <a:r>
              <a:rPr lang="sr-Latn-RS" b="1" dirty="0"/>
              <a:t>i Wi-Fi</a:t>
            </a:r>
          </a:p>
          <a:p>
            <a:pPr algn="just"/>
            <a:r>
              <a:rPr lang="sr-Latn-RS" dirty="0"/>
              <a:t>ZigBee i Wi-Fi su najčešće korišćene tehnologije za povezivanje senzora u objektima za uzgoj. Ove tehnologije omogućavaju brzo i efikasno prikupljanje podataka sa velikog broja senzora, čak i u složenim objektima.</a:t>
            </a:r>
          </a:p>
          <a:p>
            <a:pPr algn="just"/>
            <a:endParaRPr lang="sr-Latn-RS" dirty="0"/>
          </a:p>
          <a:p>
            <a:pPr marL="285750" indent="-285750" algn="just">
              <a:buFont typeface="Wingdings" panose="05000000000000000000" pitchFamily="2" charset="2"/>
              <a:buChar char="q"/>
            </a:pPr>
            <a:r>
              <a:rPr lang="sr-Latn-RS" b="1" dirty="0" smtClean="0"/>
              <a:t>LoRa </a:t>
            </a:r>
            <a:r>
              <a:rPr lang="sr-Latn-RS" b="1" dirty="0"/>
              <a:t>i NB-IoT</a:t>
            </a:r>
          </a:p>
          <a:p>
            <a:pPr algn="just"/>
            <a:r>
              <a:rPr lang="sr-Latn-RS" dirty="0"/>
              <a:t>LoRa i NB-IoT pružaju mogućnost prenosa podataka na velike udaljenosti, što ih čini pogodnim za primenu u ruralnim područjima. Ove tehnologije smanjuju troškove prenosnih mreža i omogućavaju povezivanje i u udaljenim regijama.</a:t>
            </a:r>
          </a:p>
          <a:p>
            <a:pPr algn="just"/>
            <a:endParaRPr lang="sr-Latn-RS" dirty="0"/>
          </a:p>
          <a:p>
            <a:pPr marL="285750" indent="-285750" algn="just">
              <a:buFont typeface="Wingdings" panose="05000000000000000000" pitchFamily="2" charset="2"/>
              <a:buChar char="q"/>
            </a:pPr>
            <a:r>
              <a:rPr lang="sr-Latn-RS" b="1" dirty="0" smtClean="0"/>
              <a:t>Primer </a:t>
            </a:r>
            <a:r>
              <a:rPr lang="sr-Latn-RS" b="1" dirty="0"/>
              <a:t>aplikacije WSN u praksi</a:t>
            </a:r>
          </a:p>
          <a:p>
            <a:pPr algn="just"/>
            <a:r>
              <a:rPr lang="sr-Latn-RS" dirty="0"/>
              <a:t>Primeri korišćenja WSN u objektima za stoku pokazuju smanjenje troškova, uštedu vremena i povećanje efikasnosti. Studije slučaja obuhvataju uspešna merenja u stvarnim objektima i unapređenja u upravljanju resursima.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762000"/>
            <a:ext cx="7796530" cy="5455920"/>
          </a:xfrm>
          <a:prstGeom prst="rect">
            <a:avLst/>
          </a:prstGeom>
        </p:spPr>
        <p:txBody>
          <a:bodyPr wrap="square">
            <a:spAutoFit/>
          </a:bodyPr>
          <a:lstStyle/>
          <a:p>
            <a:pPr algn="ctr">
              <a:lnSpc>
                <a:spcPct val="107000"/>
              </a:lnSpc>
            </a:pPr>
            <a:r>
              <a:rPr lang="sr-Latn-RS" sz="2000" b="1" dirty="0">
                <a:solidFill>
                  <a:srgbClr val="FF0000"/>
                </a:solidFill>
                <a:latin typeface="Times New Roman" panose="02020603050405020304" pitchFamily="18" charset="0"/>
                <a:cs typeface="Times New Roman" panose="02020603050405020304" pitchFamily="18" charset="0"/>
              </a:rPr>
              <a:t>Integracija IoT i Big Data </a:t>
            </a:r>
            <a:r>
              <a:rPr lang="sr-Latn-RS" sz="2000" b="1" dirty="0" smtClean="0">
                <a:solidFill>
                  <a:srgbClr val="FF0000"/>
                </a:solidFill>
                <a:latin typeface="Times New Roman" panose="02020603050405020304" pitchFamily="18" charset="0"/>
                <a:cs typeface="Times New Roman" panose="02020603050405020304" pitchFamily="18" charset="0"/>
              </a:rPr>
              <a:t>tehnologija</a:t>
            </a:r>
          </a:p>
          <a:p>
            <a:pPr algn="just">
              <a:lnSpc>
                <a:spcPct val="107000"/>
              </a:lnSpc>
            </a:pPr>
            <a:endParaRPr lang="sr-Latn-RS" dirty="0">
              <a:solidFill>
                <a:srgbClr val="FF0000"/>
              </a:solidFill>
              <a:latin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q"/>
            </a:pPr>
            <a:r>
              <a:rPr lang="sr-Latn-RS" b="1" dirty="0">
                <a:latin typeface="Times New Roman" panose="02020603050405020304" pitchFamily="18" charset="0"/>
                <a:cs typeface="Times New Roman" panose="02020603050405020304" pitchFamily="18" charset="0"/>
              </a:rPr>
              <a:t>IoT platforme za upravljanje </a:t>
            </a:r>
            <a:r>
              <a:rPr lang="sr-Latn-RS" b="1" dirty="0" smtClean="0">
                <a:latin typeface="Times New Roman" panose="02020603050405020304" pitchFamily="18" charset="0"/>
                <a:cs typeface="Times New Roman" panose="02020603050405020304" pitchFamily="18" charset="0"/>
              </a:rPr>
              <a:t>podacima</a:t>
            </a:r>
          </a:p>
          <a:p>
            <a:pPr lvl="0" algn="just">
              <a:lnSpc>
                <a:spcPct val="107000"/>
              </a:lnSpc>
            </a:pPr>
            <a:r>
              <a:rPr lang="sr-Latn-RS" dirty="0" smtClean="0">
                <a:latin typeface="Times New Roman" panose="02020603050405020304" pitchFamily="18" charset="0"/>
                <a:cs typeface="Times New Roman" panose="02020603050405020304" pitchFamily="18" charset="0"/>
              </a:rPr>
              <a:t>IoT </a:t>
            </a:r>
            <a:r>
              <a:rPr lang="sr-Latn-RS" dirty="0">
                <a:latin typeface="Times New Roman" panose="02020603050405020304" pitchFamily="18" charset="0"/>
                <a:cs typeface="Times New Roman" panose="02020603050405020304" pitchFamily="18" charset="0"/>
              </a:rPr>
              <a:t>platforme omogućavaju centralizovano upravljanje podacima sa različitih senzora u objektima za stoku. Pomoću ovih platformi, podaci o temperaturi, vlažnosti, gasovima i drugim faktorima prikupljaju se i analiziraju u realnom vremenu, čime se omogućava donošenje </a:t>
            </a:r>
            <a:r>
              <a:rPr lang="en-US" altLang="sr-Latn-RS" dirty="0">
                <a:latin typeface="Times New Roman" panose="02020603050405020304" pitchFamily="18" charset="0"/>
                <a:cs typeface="Times New Roman" panose="02020603050405020304" pitchFamily="18" charset="0"/>
              </a:rPr>
              <a:t>optimalnih</a:t>
            </a:r>
            <a:r>
              <a:rPr lang="sr-Latn-RS" dirty="0">
                <a:latin typeface="Times New Roman" panose="02020603050405020304" pitchFamily="18" charset="0"/>
                <a:cs typeface="Times New Roman" panose="02020603050405020304" pitchFamily="18" charset="0"/>
              </a:rPr>
              <a:t> odluka.</a:t>
            </a:r>
            <a:endParaRPr lang="sr-Latn-RS" dirty="0">
              <a:latin typeface="Calibri" panose="020F0502020204030204" pitchFamily="34" charset="0"/>
              <a:cs typeface="Times New Roman" panose="02020603050405020304" pitchFamily="18" charset="0"/>
            </a:endParaRPr>
          </a:p>
          <a:p>
            <a:pPr marL="285750" lvl="0" indent="-285750" algn="just">
              <a:lnSpc>
                <a:spcPct val="107000"/>
              </a:lnSpc>
              <a:buFont typeface="Wingdings" panose="05000000000000000000" pitchFamily="2" charset="2"/>
              <a:buChar char="q"/>
            </a:pPr>
            <a:r>
              <a:rPr lang="sr-Latn-RS" b="1" dirty="0">
                <a:latin typeface="Times New Roman" panose="02020603050405020304" pitchFamily="18" charset="0"/>
                <a:cs typeface="Times New Roman" panose="02020603050405020304" pitchFamily="18" charset="0"/>
              </a:rPr>
              <a:t>Analiza u realnom </a:t>
            </a:r>
            <a:r>
              <a:rPr lang="sr-Latn-RS" b="1" dirty="0" smtClean="0">
                <a:latin typeface="Times New Roman" panose="02020603050405020304" pitchFamily="18" charset="0"/>
                <a:cs typeface="Times New Roman" panose="02020603050405020304" pitchFamily="18" charset="0"/>
              </a:rPr>
              <a:t>vremenu</a:t>
            </a:r>
          </a:p>
          <a:p>
            <a:pPr lvl="0" algn="just">
              <a:lnSpc>
                <a:spcPct val="107000"/>
              </a:lnSpc>
            </a:pPr>
            <a:r>
              <a:rPr lang="sr-Latn-RS" dirty="0" smtClean="0">
                <a:latin typeface="Times New Roman" panose="02020603050405020304" pitchFamily="18" charset="0"/>
                <a:cs typeface="Times New Roman" panose="02020603050405020304" pitchFamily="18" charset="0"/>
              </a:rPr>
              <a:t>Pomoću </a:t>
            </a:r>
            <a:r>
              <a:rPr lang="sr-Latn-RS" dirty="0">
                <a:latin typeface="Times New Roman" panose="02020603050405020304" pitchFamily="18" charset="0"/>
                <a:cs typeface="Times New Roman" panose="02020603050405020304" pitchFamily="18" charset="0"/>
              </a:rPr>
              <a:t>analiza u realnom vremenu, IoT platforme omogućavaju automatizovano prilagođavanje uslova u objektima. Na primer, ako se uoči porast temperature, sistem može automatski aktivirati ventilaciju, čime se osiguravaju optimalni uslovi za životinje bez potrebe za ljudskom intervencijom.</a:t>
            </a:r>
            <a:endParaRPr lang="sr-Latn-RS" dirty="0">
              <a:latin typeface="Calibri" panose="020F0502020204030204" pitchFamily="34" charset="0"/>
              <a:cs typeface="Times New Roman" panose="02020603050405020304" pitchFamily="18" charset="0"/>
            </a:endParaRPr>
          </a:p>
          <a:p>
            <a:pPr marL="285750" lvl="0" indent="-285750" algn="just">
              <a:lnSpc>
                <a:spcPct val="107000"/>
              </a:lnSpc>
              <a:buFont typeface="Wingdings" panose="05000000000000000000" pitchFamily="2" charset="2"/>
              <a:buChar char="q"/>
            </a:pPr>
            <a:r>
              <a:rPr lang="sr-Latn-RS" b="1" dirty="0">
                <a:latin typeface="Times New Roman" panose="02020603050405020304" pitchFamily="18" charset="0"/>
                <a:cs typeface="Times New Roman" panose="02020603050405020304" pitchFamily="18" charset="0"/>
              </a:rPr>
              <a:t>Prediktivna </a:t>
            </a:r>
            <a:r>
              <a:rPr lang="sr-Latn-RS" b="1" dirty="0" smtClean="0">
                <a:latin typeface="Times New Roman" panose="02020603050405020304" pitchFamily="18" charset="0"/>
                <a:cs typeface="Times New Roman" panose="02020603050405020304" pitchFamily="18" charset="0"/>
              </a:rPr>
              <a:t>analitika</a:t>
            </a:r>
          </a:p>
          <a:p>
            <a:pPr lvl="0" algn="just">
              <a:lnSpc>
                <a:spcPct val="107000"/>
              </a:lnSpc>
            </a:pPr>
            <a:r>
              <a:rPr lang="sr-Latn-RS" dirty="0" smtClean="0">
                <a:latin typeface="Times New Roman" panose="02020603050405020304" pitchFamily="18" charset="0"/>
                <a:cs typeface="Times New Roman" panose="02020603050405020304" pitchFamily="18" charset="0"/>
              </a:rPr>
              <a:t>Analizom </a:t>
            </a:r>
            <a:r>
              <a:rPr lang="en-US" altLang="sr-Latn-RS" dirty="0" smtClean="0">
                <a:latin typeface="Times New Roman" panose="02020603050405020304" pitchFamily="18" charset="0"/>
                <a:cs typeface="Times New Roman" panose="02020603050405020304" pitchFamily="18" charset="0"/>
              </a:rPr>
              <a:t>istorije </a:t>
            </a:r>
            <a:r>
              <a:rPr lang="sr-Latn-RS" dirty="0">
                <a:latin typeface="Times New Roman" panose="02020603050405020304" pitchFamily="18" charset="0"/>
                <a:cs typeface="Times New Roman" panose="02020603050405020304" pitchFamily="18" charset="0"/>
              </a:rPr>
              <a:t>podataka i korišćenjem prediktivnih algoritama, moguće je unapred predvideti promene uslova, kao što su porast koncentracije amonijaka ili pad temperature. Na taj način, mogu se pravovremeno preduzeti mere kako bi se sprečilo pogoršanje uslova u objektima, čime se smanjuju stres i zdravstveni rizici za stoku.</a:t>
            </a:r>
            <a:endParaRPr lang="sr-Latn-RS" dirty="0">
              <a:effectLst/>
              <a:latin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755" y="1600200"/>
            <a:ext cx="7713980" cy="3415030"/>
          </a:xfrm>
          <a:prstGeom prst="rect">
            <a:avLst/>
          </a:prstGeom>
        </p:spPr>
        <p:txBody>
          <a:bodyPr wrap="square">
            <a:spAutoFit/>
          </a:bodyPr>
          <a:lstStyle/>
          <a:p>
            <a:pPr algn="ctr"/>
            <a:r>
              <a:rPr lang="sr-Latn-RS" sz="2400" b="1" dirty="0">
                <a:solidFill>
                  <a:srgbClr val="FF0000"/>
                </a:solidFill>
              </a:rPr>
              <a:t>Računarske simulacije (CFD</a:t>
            </a:r>
            <a:r>
              <a:rPr lang="sr-Latn-RS" sz="2400" b="1" dirty="0" smtClean="0">
                <a:solidFill>
                  <a:srgbClr val="FF0000"/>
                </a:solidFill>
              </a:rPr>
              <a:t>)</a:t>
            </a:r>
            <a:endParaRPr lang="sr-Cyrl-RS" sz="2400" b="1" dirty="0" smtClean="0">
              <a:solidFill>
                <a:srgbClr val="FF0000"/>
              </a:solidFill>
            </a:endParaRPr>
          </a:p>
          <a:p>
            <a:pPr algn="ctr"/>
            <a:endParaRPr lang="sr-Latn-RS" sz="1600" b="1" dirty="0">
              <a:solidFill>
                <a:srgbClr val="FF0000"/>
              </a:solidFill>
            </a:endParaRPr>
          </a:p>
          <a:p>
            <a:pPr marL="285750" indent="-285750" algn="just">
              <a:buFont typeface="Wingdings" panose="05000000000000000000" pitchFamily="2" charset="2"/>
              <a:buChar char="q"/>
            </a:pPr>
            <a:r>
              <a:rPr lang="sr-Latn-RS" sz="1600" b="1" dirty="0" smtClean="0"/>
              <a:t>CFD simulacija</a:t>
            </a:r>
            <a:endParaRPr lang="sr-Latn-RS" sz="1600" b="1" dirty="0"/>
          </a:p>
          <a:p>
            <a:pPr algn="just"/>
            <a:r>
              <a:rPr lang="sr-Latn-RS" sz="1600" dirty="0"/>
              <a:t>CFD simulacije koriste se za modeliranje strujanja vazduha, temperature i gasova u objektima za uzgoj. Kroz detaljno modeliranje, CFD omogućava projektovanje ventilacionih sistema koji smanjuju </a:t>
            </a:r>
            <a:r>
              <a:rPr lang="en-US" altLang="sr-Latn-RS" sz="1600" dirty="0"/>
              <a:t>koli</a:t>
            </a:r>
            <a:r>
              <a:rPr lang="sr-Latn-RS" altLang="sr-Latn-RS" sz="1600" dirty="0"/>
              <a:t>č</a:t>
            </a:r>
            <a:r>
              <a:rPr lang="en-US" altLang="sr-Latn-RS" sz="1600" dirty="0"/>
              <a:t>inu </a:t>
            </a:r>
            <a:r>
              <a:rPr lang="sr-Latn-RS" sz="1600" dirty="0"/>
              <a:t>štetnih gasova i održavaju optimalne klimatske uslove u objektu</a:t>
            </a:r>
            <a:r>
              <a:rPr lang="sr-Latn-RS" sz="1600" dirty="0" smtClean="0"/>
              <a:t>.</a:t>
            </a:r>
            <a:endParaRPr lang="sr-Cyrl-RS" sz="1600" dirty="0" smtClean="0"/>
          </a:p>
          <a:p>
            <a:pPr algn="just"/>
            <a:endParaRPr lang="sr-Latn-RS" sz="1600" dirty="0"/>
          </a:p>
          <a:p>
            <a:pPr marL="285750" indent="-285750" algn="just">
              <a:buFont typeface="Wingdings" panose="05000000000000000000" pitchFamily="2" charset="2"/>
              <a:buChar char="q"/>
            </a:pPr>
            <a:r>
              <a:rPr lang="sr-Latn-RS" sz="1600" b="1" dirty="0" smtClean="0"/>
              <a:t>Primeri </a:t>
            </a:r>
            <a:r>
              <a:rPr lang="sr-Latn-RS" sz="1600" b="1" dirty="0"/>
              <a:t>simulacija protoka vazduha</a:t>
            </a:r>
          </a:p>
          <a:p>
            <a:pPr algn="just"/>
            <a:r>
              <a:rPr lang="sr-Latn-RS" sz="1600" dirty="0"/>
              <a:t>CFD simulacije omogućavaju preciznu analizu protoka vazduha u zatvorenim objektima. Na osnovu ovih simulacija mogu se razviti efikasniji ventilacioni sistemi, koji obezbeđuju ravnomernu distribuciju svežeg vazduha i smanjuju štetne koncentracije gasova</a:t>
            </a:r>
            <a:r>
              <a:rPr lang="sr-Latn-RS" sz="1600" dirty="0" smtClean="0"/>
              <a:t>.</a:t>
            </a:r>
            <a:endParaRPr lang="sr-Cyrl-RS" sz="16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943215" cy="4646295"/>
          </a:xfrm>
          <a:prstGeom prst="rect">
            <a:avLst/>
          </a:prstGeom>
        </p:spPr>
        <p:txBody>
          <a:bodyPr wrap="square">
            <a:spAutoFit/>
          </a:bodyPr>
          <a:lstStyle/>
          <a:p>
            <a:pPr algn="ctr"/>
            <a:r>
              <a:rPr lang="sr-Latn-RS" sz="2400" b="1" dirty="0">
                <a:solidFill>
                  <a:srgbClr val="FF0000"/>
                </a:solidFill>
              </a:rPr>
              <a:t>Računarske simulacije (CFD</a:t>
            </a:r>
            <a:r>
              <a:rPr lang="sr-Latn-RS" sz="2400" b="1" dirty="0" smtClean="0">
                <a:solidFill>
                  <a:srgbClr val="FF0000"/>
                </a:solidFill>
              </a:rPr>
              <a:t>)</a:t>
            </a:r>
            <a:endParaRPr lang="sr-Cyrl-RS" sz="2400" b="1" dirty="0" smtClean="0">
              <a:solidFill>
                <a:srgbClr val="FF0000"/>
              </a:solidFill>
            </a:endParaRPr>
          </a:p>
          <a:p>
            <a:pPr algn="ctr"/>
            <a:endParaRPr lang="sr-Latn-RS" sz="1600" b="1" dirty="0">
              <a:solidFill>
                <a:srgbClr val="FF0000"/>
              </a:solidFill>
            </a:endParaRPr>
          </a:p>
          <a:p>
            <a:pPr algn="just"/>
            <a:endParaRPr lang="sr-Latn-RS" sz="1600" dirty="0"/>
          </a:p>
          <a:p>
            <a:pPr marL="285750" indent="-285750" algn="just">
              <a:buFont typeface="Wingdings" panose="05000000000000000000" pitchFamily="2" charset="2"/>
              <a:buChar char="q"/>
            </a:pPr>
            <a:r>
              <a:rPr lang="sr-Latn-RS" sz="2000" b="1" dirty="0" smtClean="0"/>
              <a:t>Simulacija </a:t>
            </a:r>
            <a:r>
              <a:rPr lang="sr-Latn-RS" sz="2000" b="1" dirty="0"/>
              <a:t>temperature i vlažnosti</a:t>
            </a:r>
          </a:p>
          <a:p>
            <a:pPr algn="just"/>
            <a:r>
              <a:rPr lang="sr-Latn-RS" sz="2000" dirty="0"/>
              <a:t>Kroz simulacije, moguće je predvideti temperaturne uslove unutar objekta u različitim delovima godine. Ovo omogućava optimizaciju grejanja i hlađenja, što smanjuje troškove energije i održava odgovarajuće uslove za životinje tokom cele godine</a:t>
            </a:r>
            <a:r>
              <a:rPr lang="sr-Latn-RS" sz="2000" dirty="0" smtClean="0"/>
              <a:t>.</a:t>
            </a:r>
            <a:endParaRPr lang="sr-Cyrl-RS" sz="2000" dirty="0" smtClean="0"/>
          </a:p>
          <a:p>
            <a:pPr algn="just"/>
            <a:endParaRPr lang="sr-Latn-RS" sz="2000" dirty="0"/>
          </a:p>
          <a:p>
            <a:pPr marL="285750" indent="-285750" algn="just">
              <a:buFont typeface="Wingdings" panose="05000000000000000000" pitchFamily="2" charset="2"/>
              <a:buChar char="q"/>
            </a:pPr>
            <a:r>
              <a:rPr lang="sr-Latn-RS" sz="2000" b="1" dirty="0" smtClean="0"/>
              <a:t>Prednosti </a:t>
            </a:r>
            <a:r>
              <a:rPr lang="sr-Latn-RS" sz="2000" b="1" dirty="0"/>
              <a:t>CFD u projektovanju objekata za uzgoj stoke</a:t>
            </a:r>
          </a:p>
          <a:p>
            <a:pPr algn="just"/>
            <a:r>
              <a:rPr lang="sr-Latn-RS" sz="2000" dirty="0"/>
              <a:t>CFD omogućava testiranje različitih konfiguracija objekata pre izgradnje, što smanjuje rizike i optimizuje efikasnost. Uzimajući u obzir specifične klimatske i arhitektonske zahteve, CFD simulacije omogućavaju dizajn koji smanjuje energetske gubitke i povećava udobnost za stoku.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8001000" cy="4461510"/>
          </a:xfrm>
          <a:prstGeom prst="rect">
            <a:avLst/>
          </a:prstGeom>
        </p:spPr>
        <p:txBody>
          <a:bodyPr wrap="square">
            <a:spAutoFit/>
          </a:bodyPr>
          <a:lstStyle/>
          <a:p>
            <a:pPr algn="ctr"/>
            <a:r>
              <a:rPr lang="sr-Latn-RS" sz="2400" b="1" dirty="0">
                <a:solidFill>
                  <a:srgbClr val="FF0000"/>
                </a:solidFill>
              </a:rPr>
              <a:t>Primena mašinskog učenja (ML</a:t>
            </a:r>
            <a:r>
              <a:rPr lang="sr-Latn-RS" sz="2400" b="1" dirty="0" smtClean="0">
                <a:solidFill>
                  <a:srgbClr val="FF0000"/>
                </a:solidFill>
              </a:rPr>
              <a:t>)</a:t>
            </a:r>
            <a:endParaRPr lang="sr-Cyrl-RS" sz="2400" b="1" dirty="0" smtClean="0">
              <a:solidFill>
                <a:srgbClr val="FF0000"/>
              </a:solidFill>
            </a:endParaRPr>
          </a:p>
          <a:p>
            <a:endParaRPr lang="sr-Cyrl-RS" sz="2000" b="1" dirty="0">
              <a:solidFill>
                <a:srgbClr val="FF0000"/>
              </a:solidFill>
            </a:endParaRPr>
          </a:p>
          <a:p>
            <a:pPr marL="285750" indent="-285750" algn="just">
              <a:buFont typeface="Wingdings" panose="05000000000000000000" pitchFamily="2" charset="2"/>
              <a:buChar char="q"/>
            </a:pPr>
            <a:r>
              <a:rPr lang="sr-Latn-RS" sz="2000" b="1" dirty="0" smtClean="0"/>
              <a:t>Osnove </a:t>
            </a:r>
            <a:r>
              <a:rPr lang="sr-Latn-RS" sz="2000" b="1" dirty="0"/>
              <a:t>mašinskog učenja u poljoprivredi</a:t>
            </a:r>
          </a:p>
          <a:p>
            <a:pPr algn="just"/>
            <a:r>
              <a:rPr lang="sr-Latn-RS" sz="2000" dirty="0"/>
              <a:t>Mašinsko učenje omogućava analizu velikih količina podataka kako bi se automatski otkrili obrasci koji su korisni za optimizaciju uzgoja stoke. Na primer, može se predvideti koji su idealni uslovi za rast životinja na osnovu istorije podataka</a:t>
            </a:r>
            <a:r>
              <a:rPr lang="sr-Latn-RS" sz="2000" dirty="0" smtClean="0"/>
              <a:t>.</a:t>
            </a:r>
            <a:endParaRPr lang="sr-Cyrl-RS" sz="2000" dirty="0" smtClean="0"/>
          </a:p>
          <a:p>
            <a:pPr algn="just"/>
            <a:endParaRPr lang="sr-Latn-RS" sz="2000" dirty="0"/>
          </a:p>
          <a:p>
            <a:pPr marL="285750" indent="-285750" algn="just">
              <a:buFont typeface="Wingdings" panose="05000000000000000000" pitchFamily="2" charset="2"/>
              <a:buChar char="q"/>
            </a:pPr>
            <a:r>
              <a:rPr lang="sr-Latn-RS" sz="2000" b="1" dirty="0" smtClean="0"/>
              <a:t>Algoritmi </a:t>
            </a:r>
            <a:r>
              <a:rPr lang="sr-Latn-RS" sz="2000" b="1" dirty="0"/>
              <a:t>za prepoznavanje slike</a:t>
            </a:r>
          </a:p>
          <a:p>
            <a:pPr algn="just"/>
            <a:r>
              <a:rPr lang="sr-Latn-RS" sz="2000" dirty="0"/>
              <a:t>Algoritmi prepoznavanja slike omogućavaju praćenje ponašanja životinja putem video nadzora. Na osnovu ponašanja životinja, sistem može automatski prilagoditi uslove u objektu, na primer, povećanjem ventilacije ako se uoči povećana aktivnost životinja tokom toplog vremena</a:t>
            </a:r>
            <a:r>
              <a:rPr lang="sr-Latn-RS" sz="2000" dirty="0" smtClean="0"/>
              <a:t>.</a:t>
            </a:r>
            <a:endParaRPr lang="sr-Cyrl-RS"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74065" y="609600"/>
            <a:ext cx="7712075" cy="2133600"/>
          </a:xfrm>
        </p:spPr>
        <p:txBody>
          <a:bodyPr>
            <a:noAutofit/>
          </a:bodyPr>
          <a:lstStyle/>
          <a:p>
            <a:pPr algn="just"/>
            <a:r>
              <a:rPr lang="sr-Latn-RS" sz="2200" dirty="0"/>
              <a:t>Tehnološki napredak u poljoprivredi omogućava bolji nadzor i kontrolu uslova u kojima se drže životinje. </a:t>
            </a:r>
          </a:p>
          <a:p>
            <a:pPr marL="137160" indent="0" algn="just">
              <a:buNone/>
            </a:pPr>
            <a:endParaRPr lang="sr-Latn-RS" sz="2200" dirty="0" smtClean="0"/>
          </a:p>
          <a:p>
            <a:pPr algn="just"/>
            <a:r>
              <a:rPr lang="sr-Latn-RS" sz="2200" dirty="0"/>
              <a:t>P</a:t>
            </a:r>
            <a:r>
              <a:rPr lang="sr-Latn-RS" sz="2200" dirty="0" smtClean="0"/>
              <a:t>otencijalne </a:t>
            </a:r>
            <a:r>
              <a:rPr lang="sr-Latn-RS" sz="2200" dirty="0"/>
              <a:t>primene tehnologija u svrhu unapređenja zdravlja, produktivnosti i dobrobiti stoke.</a:t>
            </a:r>
          </a:p>
          <a:p>
            <a:pPr marL="137160" indent="0" algn="just">
              <a:buNone/>
            </a:pPr>
            <a:endParaRPr lang="sr-Latn-RS" altLang="en-US" sz="2300" b="1" dirty="0">
              <a:solidFill>
                <a:srgbClr val="FF0000"/>
              </a:solidFill>
              <a:sym typeface="+mn-ea"/>
            </a:endParaRPr>
          </a:p>
          <a:p>
            <a:pPr marL="137160" indent="0" algn="just">
              <a:buNone/>
            </a:pPr>
            <a:endParaRPr lang="sr-Latn-RS" altLang="en-US" sz="2300" dirty="0">
              <a:solidFill>
                <a:srgbClr val="FF0000"/>
              </a:solidFill>
              <a:sym typeface="+mn-ea"/>
            </a:endParaRPr>
          </a:p>
        </p:txBody>
      </p:sp>
      <p:pic>
        <p:nvPicPr>
          <p:cNvPr id="2" name="Picture 1"/>
          <p:cNvPicPr>
            <a:picLocks noChangeAspect="1"/>
          </p:cNvPicPr>
          <p:nvPr/>
        </p:nvPicPr>
        <p:blipFill>
          <a:blip r:embed="rId2" cstate="print"/>
          <a:stretch>
            <a:fillRect/>
          </a:stretch>
        </p:blipFill>
        <p:spPr>
          <a:xfrm>
            <a:off x="2102485" y="2865755"/>
            <a:ext cx="5038090" cy="33870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90295"/>
            <a:ext cx="7874000" cy="4984750"/>
          </a:xfrm>
          <a:prstGeom prst="rect">
            <a:avLst/>
          </a:prstGeom>
        </p:spPr>
        <p:txBody>
          <a:bodyPr wrap="square">
            <a:spAutoFit/>
          </a:bodyPr>
          <a:lstStyle/>
          <a:p>
            <a:pPr algn="ctr"/>
            <a:r>
              <a:rPr lang="sr-Latn-RS" sz="2400" b="1" dirty="0">
                <a:solidFill>
                  <a:srgbClr val="FF0000"/>
                </a:solidFill>
              </a:rPr>
              <a:t>Primena mašinskog učenja (ML</a:t>
            </a:r>
            <a:r>
              <a:rPr lang="sr-Latn-RS" sz="2400" b="1" dirty="0" smtClean="0">
                <a:solidFill>
                  <a:srgbClr val="FF0000"/>
                </a:solidFill>
              </a:rPr>
              <a:t>)</a:t>
            </a:r>
            <a:endParaRPr lang="sr-Cyrl-RS" sz="2400" b="1" dirty="0" smtClean="0">
              <a:solidFill>
                <a:srgbClr val="FF0000"/>
              </a:solidFill>
            </a:endParaRPr>
          </a:p>
          <a:p>
            <a:endParaRPr lang="sr-Cyrl-RS" b="1" dirty="0">
              <a:solidFill>
                <a:srgbClr val="FF0000"/>
              </a:solidFill>
            </a:endParaRPr>
          </a:p>
          <a:p>
            <a:pPr algn="just"/>
            <a:endParaRPr lang="sr-Latn-RS" sz="1600" dirty="0"/>
          </a:p>
          <a:p>
            <a:pPr marL="285750" indent="-285750" algn="just">
              <a:buFont typeface="Wingdings" panose="05000000000000000000" pitchFamily="2" charset="2"/>
              <a:buChar char="q"/>
            </a:pPr>
            <a:r>
              <a:rPr lang="sr-Latn-RS" sz="2000" b="1" dirty="0" smtClean="0"/>
              <a:t>Predikcija </a:t>
            </a:r>
            <a:r>
              <a:rPr lang="sr-Latn-RS" sz="2000" b="1" dirty="0"/>
              <a:t>promene faktora u objektu</a:t>
            </a:r>
          </a:p>
          <a:p>
            <a:pPr algn="just"/>
            <a:r>
              <a:rPr lang="sr-Latn-RS" sz="2000" dirty="0"/>
              <a:t>Deep learning algoritmi koriste se za predikciju promena u nivou količine gasova i čestica. Na primer, algoritmi mogu unapred detektovati porast koncentracije amonijaka i pokrenuti mere za prečišćavanje vazduha, čime se smanjuje rizik od zdravstvenih problema</a:t>
            </a:r>
            <a:r>
              <a:rPr lang="sr-Latn-RS" sz="2000" dirty="0" smtClean="0"/>
              <a:t>.</a:t>
            </a:r>
            <a:endParaRPr lang="sr-Cyrl-RS" sz="2000" dirty="0" smtClean="0"/>
          </a:p>
          <a:p>
            <a:pPr algn="just"/>
            <a:endParaRPr lang="sr-Latn-RS" sz="2000" dirty="0"/>
          </a:p>
          <a:p>
            <a:pPr marL="285750" indent="-285750" algn="just">
              <a:buFont typeface="Wingdings" panose="05000000000000000000" pitchFamily="2" charset="2"/>
              <a:buChar char="q"/>
            </a:pPr>
            <a:r>
              <a:rPr lang="sr-Latn-RS" sz="2000" b="1" dirty="0" smtClean="0"/>
              <a:t>Energetski </a:t>
            </a:r>
            <a:r>
              <a:rPr lang="sr-Latn-RS" sz="2000" b="1" dirty="0"/>
              <a:t>efikasni modeli</a:t>
            </a:r>
          </a:p>
          <a:p>
            <a:pPr algn="just"/>
            <a:r>
              <a:rPr lang="sr-Latn-RS" sz="2000" dirty="0"/>
              <a:t>Algoritmi mašinskog učenja mogu predvideti potrebe za grejanjem i hlađenjem, čime se smanjuje potrošnja energije i povećava efikasnost objekata. Sistem može automatski uključiti ili isključiti grejanje u zavisnosti od trenutnih vremenskih uslova i broja životinja u objektu.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371600"/>
            <a:ext cx="7885430" cy="4461510"/>
          </a:xfrm>
          <a:prstGeom prst="rect">
            <a:avLst/>
          </a:prstGeom>
        </p:spPr>
        <p:txBody>
          <a:bodyPr wrap="square">
            <a:spAutoFit/>
          </a:bodyPr>
          <a:lstStyle/>
          <a:p>
            <a:pPr algn="ctr"/>
            <a:r>
              <a:rPr lang="sr-Latn-RS" sz="2400" b="1" dirty="0">
                <a:solidFill>
                  <a:srgbClr val="FF0000"/>
                </a:solidFill>
              </a:rPr>
              <a:t>Integracija ML sa </a:t>
            </a:r>
            <a:r>
              <a:rPr lang="sr-Latn-RS" sz="2400" b="1" dirty="0" smtClean="0">
                <a:solidFill>
                  <a:srgbClr val="FF0000"/>
                </a:solidFill>
              </a:rPr>
              <a:t>CFD</a:t>
            </a:r>
            <a:endParaRPr lang="sr-Cyrl-RS" sz="2400" b="1" dirty="0" smtClean="0">
              <a:solidFill>
                <a:srgbClr val="FF0000"/>
              </a:solidFill>
            </a:endParaRPr>
          </a:p>
          <a:p>
            <a:pPr marL="285750" indent="-285750" algn="ctr">
              <a:buFont typeface="Wingdings" panose="05000000000000000000" pitchFamily="2" charset="2"/>
              <a:buChar char="q"/>
            </a:pPr>
            <a:endParaRPr lang="sr-Latn-RS" sz="2000" dirty="0">
              <a:solidFill>
                <a:srgbClr val="FF0000"/>
              </a:solidFill>
            </a:endParaRPr>
          </a:p>
          <a:p>
            <a:pPr marL="285750" indent="-285750" algn="just">
              <a:buFont typeface="Wingdings" panose="05000000000000000000" pitchFamily="2" charset="2"/>
              <a:buChar char="q"/>
            </a:pPr>
            <a:r>
              <a:rPr lang="sr-Latn-RS" sz="2000" b="1" dirty="0" smtClean="0"/>
              <a:t>Kombinovana </a:t>
            </a:r>
            <a:r>
              <a:rPr lang="sr-Latn-RS" sz="2000" b="1" dirty="0"/>
              <a:t>analiza</a:t>
            </a:r>
          </a:p>
          <a:p>
            <a:pPr algn="just"/>
            <a:r>
              <a:rPr lang="sr-Latn-RS" sz="2000" dirty="0"/>
              <a:t>Kombinovanjem mašinskog učenja sa CFD simulacijama, moguće je unaprediti preciznost u predikciji i prilagođavanju uslova u objektu. Ovaj pristup omogućava integrisane sisteme koji ne samo da predviđaju uslove, već ih automatski optimizuju u realnom vremenu</a:t>
            </a:r>
            <a:r>
              <a:rPr lang="sr-Latn-RS" sz="2000" dirty="0" smtClean="0"/>
              <a:t>.</a:t>
            </a:r>
            <a:endParaRPr lang="sr-Cyrl-RS" sz="2000" dirty="0" smtClean="0"/>
          </a:p>
          <a:p>
            <a:pPr algn="just"/>
            <a:endParaRPr lang="sr-Latn-RS" sz="2000" dirty="0"/>
          </a:p>
          <a:p>
            <a:pPr marL="285750" indent="-285750" algn="just">
              <a:buFont typeface="Wingdings" panose="05000000000000000000" pitchFamily="2" charset="2"/>
              <a:buChar char="q"/>
            </a:pPr>
            <a:r>
              <a:rPr lang="sr-Latn-RS" sz="2000" b="1" dirty="0" smtClean="0"/>
              <a:t>Simulacije </a:t>
            </a:r>
            <a:r>
              <a:rPr lang="sr-Latn-RS" sz="2000" b="1" dirty="0"/>
              <a:t>sa fiziološkim modelima</a:t>
            </a:r>
          </a:p>
          <a:p>
            <a:pPr algn="just"/>
            <a:r>
              <a:rPr lang="sr-Latn-RS" sz="2000" dirty="0"/>
              <a:t>Integracijom fizioloških potreba životinja u simulacije moguće je precizno prilagoditi ventilaciju i grejanje. Na ovaj način, uslovi u objektu optimizovani su za specifične potrebe svake vrste stoke, uz istovremeno smanjenje troškova energije.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43280"/>
            <a:ext cx="7357745" cy="5169535"/>
          </a:xfrm>
          <a:prstGeom prst="rect">
            <a:avLst/>
          </a:prstGeom>
        </p:spPr>
        <p:txBody>
          <a:bodyPr wrap="square">
            <a:spAutoFit/>
          </a:bodyPr>
          <a:lstStyle/>
          <a:p>
            <a:pPr algn="ctr"/>
            <a:r>
              <a:rPr lang="sr-Latn-RS" sz="2400" b="1" dirty="0">
                <a:solidFill>
                  <a:srgbClr val="FF0000"/>
                </a:solidFill>
              </a:rPr>
              <a:t>Problemi i </a:t>
            </a:r>
            <a:r>
              <a:rPr lang="sr-Latn-RS" sz="2400" b="1" dirty="0" smtClean="0">
                <a:solidFill>
                  <a:srgbClr val="FF0000"/>
                </a:solidFill>
              </a:rPr>
              <a:t>izazovi</a:t>
            </a:r>
            <a:endParaRPr lang="sr-Cyrl-RS" sz="2400" b="1" dirty="0" smtClean="0">
              <a:solidFill>
                <a:srgbClr val="FF0000"/>
              </a:solidFill>
            </a:endParaRPr>
          </a:p>
          <a:p>
            <a:pPr algn="ctr"/>
            <a:endParaRPr lang="sr-Latn-RS" b="1" dirty="0">
              <a:solidFill>
                <a:srgbClr val="FF0000"/>
              </a:solidFill>
            </a:endParaRPr>
          </a:p>
          <a:p>
            <a:pPr marL="285750" indent="-285750" algn="just">
              <a:buFont typeface="Wingdings" panose="05000000000000000000" pitchFamily="2" charset="2"/>
              <a:buChar char="q"/>
            </a:pPr>
            <a:r>
              <a:rPr lang="sr-Latn-RS" b="1" dirty="0" smtClean="0"/>
              <a:t>Ograničenja </a:t>
            </a:r>
            <a:r>
              <a:rPr lang="sr-Latn-RS" b="1" dirty="0"/>
              <a:t>tačnosti senzora</a:t>
            </a:r>
          </a:p>
          <a:p>
            <a:pPr algn="just"/>
            <a:r>
              <a:rPr lang="sr-Latn-RS" dirty="0"/>
              <a:t>Iako su senzori ključni za praćenje faktora životne sredine, njihova tačnost može biti ograničena usled vremenskih i mehaničkih faktora. Kalibracija i redovno održavanje senzora su neophodni kako bi se osigurali tačni podaci</a:t>
            </a:r>
            <a:r>
              <a:rPr lang="sr-Latn-RS" dirty="0" smtClean="0"/>
              <a:t>.</a:t>
            </a:r>
            <a:endParaRPr lang="sr-Cyrl-RS" dirty="0" smtClean="0"/>
          </a:p>
          <a:p>
            <a:pPr algn="just"/>
            <a:endParaRPr lang="sr-Latn-RS" dirty="0"/>
          </a:p>
          <a:p>
            <a:pPr marL="285750" indent="-285750" algn="just">
              <a:buFont typeface="Wingdings" panose="05000000000000000000" pitchFamily="2" charset="2"/>
              <a:buChar char="q"/>
            </a:pPr>
            <a:r>
              <a:rPr lang="sr-Latn-RS" b="1" dirty="0" smtClean="0"/>
              <a:t>Troškovi </a:t>
            </a:r>
            <a:r>
              <a:rPr lang="sr-Latn-RS" b="1" dirty="0"/>
              <a:t>uvođenja tehnologije</a:t>
            </a:r>
          </a:p>
          <a:p>
            <a:pPr algn="just"/>
            <a:r>
              <a:rPr lang="sr-Latn-RS" dirty="0"/>
              <a:t>Implementacija IoT, Big Data i ML tehnologija može zahtevati značajna finansijska ulaganja. Ovo uključuje troškove nabavke opreme, instalacije, obuke zaposlenih i redovnog održavanja</a:t>
            </a:r>
            <a:r>
              <a:rPr lang="sr-Latn-RS" dirty="0" smtClean="0"/>
              <a:t>.</a:t>
            </a:r>
            <a:endParaRPr lang="sr-Cyrl-RS" dirty="0" smtClean="0"/>
          </a:p>
          <a:p>
            <a:pPr algn="just"/>
            <a:endParaRPr lang="sr-Latn-RS" dirty="0"/>
          </a:p>
          <a:p>
            <a:pPr marL="285750" indent="-285750" algn="just">
              <a:buFont typeface="Wingdings" panose="05000000000000000000" pitchFamily="2" charset="2"/>
              <a:buChar char="q"/>
            </a:pPr>
            <a:r>
              <a:rPr lang="sr-Latn-RS" b="1" dirty="0" smtClean="0"/>
              <a:t>Pouzdanost </a:t>
            </a:r>
            <a:r>
              <a:rPr lang="sr-Latn-RS" b="1" dirty="0"/>
              <a:t>i trajnost uređaja u teškim uslovima</a:t>
            </a:r>
          </a:p>
          <a:p>
            <a:pPr algn="just"/>
            <a:r>
              <a:rPr lang="sr-Latn-RS" dirty="0"/>
              <a:t>Senzori i oprema izloženi su prašini, gasovima i promenama temperature, što može smanjiti njihov vek trajanja. Potrebna su rešenja koja će osigurati dugoročnu pouzdanost uređaja u zahtevnim uslovima u objektima za uzgoj stoke.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8000365" cy="4615815"/>
          </a:xfrm>
          <a:prstGeom prst="rect">
            <a:avLst/>
          </a:prstGeom>
        </p:spPr>
        <p:txBody>
          <a:bodyPr wrap="square">
            <a:spAutoFit/>
          </a:bodyPr>
          <a:lstStyle/>
          <a:p>
            <a:pPr algn="ctr"/>
            <a:r>
              <a:rPr lang="sr-Latn-RS" sz="2400" b="1" dirty="0">
                <a:solidFill>
                  <a:srgbClr val="FF0000"/>
                </a:solidFill>
              </a:rPr>
              <a:t>Budući </a:t>
            </a:r>
            <a:r>
              <a:rPr lang="sr-Latn-RS" sz="2400" b="1" dirty="0" smtClean="0">
                <a:solidFill>
                  <a:srgbClr val="FF0000"/>
                </a:solidFill>
              </a:rPr>
              <a:t>pravci</a:t>
            </a:r>
            <a:endParaRPr lang="sr-Cyrl-RS" sz="2400" b="1" dirty="0" smtClean="0">
              <a:solidFill>
                <a:srgbClr val="FF0000"/>
              </a:solidFill>
            </a:endParaRPr>
          </a:p>
          <a:p>
            <a:endParaRPr lang="sr-Cyrl-RS" b="1" dirty="0">
              <a:solidFill>
                <a:srgbClr val="FF0000"/>
              </a:solidFill>
            </a:endParaRPr>
          </a:p>
          <a:p>
            <a:pPr marL="285750" indent="-285750" algn="just">
              <a:buFont typeface="Wingdings" panose="05000000000000000000" pitchFamily="2" charset="2"/>
              <a:buChar char="q"/>
            </a:pPr>
            <a:r>
              <a:rPr lang="sr-Latn-RS" b="1" dirty="0" smtClean="0"/>
              <a:t>Multi-faktorska </a:t>
            </a:r>
            <a:r>
              <a:rPr lang="sr-Latn-RS" b="1" dirty="0"/>
              <a:t>kontrola sredine</a:t>
            </a:r>
          </a:p>
          <a:p>
            <a:pPr algn="just"/>
            <a:r>
              <a:rPr lang="sr-Latn-RS" dirty="0"/>
              <a:t>Budući razvoj ide ka integraciji više faktora životne sredine u jedinstveni sistem kontrole. Na taj način, ventilacija, grejanje, vlažnost i kvalitet vazduha mogu se simultano prilagoditi za optimalne uslove u objektima</a:t>
            </a:r>
            <a:r>
              <a:rPr lang="sr-Latn-RS" dirty="0" smtClean="0"/>
              <a:t>.</a:t>
            </a:r>
            <a:endParaRPr lang="sr-Cyrl-RS" dirty="0" smtClean="0"/>
          </a:p>
          <a:p>
            <a:pPr algn="just"/>
            <a:endParaRPr lang="sr-Latn-RS" dirty="0"/>
          </a:p>
          <a:p>
            <a:pPr marL="285750" indent="-285750" algn="just">
              <a:buFont typeface="Wingdings" panose="05000000000000000000" pitchFamily="2" charset="2"/>
              <a:buChar char="q"/>
            </a:pPr>
            <a:r>
              <a:rPr lang="sr-Latn-RS" b="1" dirty="0" smtClean="0"/>
              <a:t>Unapređenje </a:t>
            </a:r>
            <a:r>
              <a:rPr lang="sr-Latn-RS" b="1" dirty="0"/>
              <a:t>algoritama za predikciju</a:t>
            </a:r>
          </a:p>
          <a:p>
            <a:pPr algn="just"/>
            <a:r>
              <a:rPr lang="sr-Latn-RS" dirty="0"/>
              <a:t>Razvoj naprednijih modela mašinskog učenja i AI algoritama omogućava preciznije predikcije. Očekuje se da će ova tehnologija dodatno poboljšati efikasnost funkcionisanja unutar objekata i smanjiti troškove</a:t>
            </a:r>
            <a:r>
              <a:rPr lang="sr-Latn-RS" dirty="0" smtClean="0"/>
              <a:t>.</a:t>
            </a:r>
            <a:endParaRPr lang="sr-Cyrl-RS" dirty="0" smtClean="0"/>
          </a:p>
          <a:p>
            <a:pPr algn="just"/>
            <a:endParaRPr lang="sr-Latn-RS" dirty="0"/>
          </a:p>
          <a:p>
            <a:pPr marL="285750" indent="-285750" algn="just">
              <a:buFont typeface="Wingdings" panose="05000000000000000000" pitchFamily="2" charset="2"/>
              <a:buChar char="q"/>
            </a:pPr>
            <a:r>
              <a:rPr lang="sr-Latn-RS" b="1" dirty="0" smtClean="0"/>
              <a:t>Primena </a:t>
            </a:r>
            <a:r>
              <a:rPr lang="sr-Latn-RS" b="1" dirty="0"/>
              <a:t>AI za automatizovano upravljanje</a:t>
            </a:r>
          </a:p>
          <a:p>
            <a:pPr algn="just"/>
            <a:r>
              <a:rPr lang="sr-Latn-RS" dirty="0"/>
              <a:t>Primena veštačke inteligencije u automatizovanom upravljanju stokom omogućava potpuno nezavisne sisteme. Ovi sistemi mogu automatski prilagoditi sve aspekte okruženja, uz minimalnu ljudsku intervenciju.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2323265"/>
            <a:ext cx="8686800" cy="4525963"/>
          </a:xfrm>
        </p:spPr>
        <p:txBody>
          <a:bodyPr>
            <a:normAutofit/>
          </a:bodyPr>
          <a:lstStyle/>
          <a:p>
            <a:pPr marL="0" indent="0" algn="ctr">
              <a:buNone/>
            </a:pPr>
            <a:r>
              <a:rPr lang="en-US" sz="4000" b="1" i="1" dirty="0" smtClean="0">
                <a:solidFill>
                  <a:srgbClr val="FF0000"/>
                </a:solidFill>
                <a:latin typeface="Arial" panose="020B0604020202020204" pitchFamily="34" charset="0"/>
                <a:ea typeface="Verdana" panose="020B0604030504040204" pitchFamily="34" charset="0"/>
                <a:cs typeface="Arial" panose="020B0604020202020204" pitchFamily="34" charset="0"/>
              </a:rPr>
              <a:t>Hvala </a:t>
            </a:r>
          </a:p>
          <a:p>
            <a:pPr marL="0" indent="0" algn="ctr">
              <a:buNone/>
            </a:pPr>
            <a:r>
              <a:rPr lang="en-US" sz="4000" b="1" i="1" dirty="0" smtClean="0">
                <a:solidFill>
                  <a:srgbClr val="FF0000"/>
                </a:solidFill>
                <a:latin typeface="Arial" panose="020B0604020202020204" pitchFamily="34" charset="0"/>
                <a:ea typeface="Verdana" panose="020B0604030504040204" pitchFamily="34" charset="0"/>
                <a:cs typeface="Arial" panose="020B0604020202020204" pitchFamily="34" charset="0"/>
              </a:rPr>
              <a:t>na</a:t>
            </a:r>
          </a:p>
          <a:p>
            <a:pPr marL="0" indent="0" algn="ctr">
              <a:buNone/>
            </a:pPr>
            <a:r>
              <a:rPr lang="en-US" sz="4000" b="1" i="1" dirty="0" smtClean="0">
                <a:solidFill>
                  <a:srgbClr val="FF0000"/>
                </a:solidFill>
                <a:latin typeface="Arial" panose="020B0604020202020204" pitchFamily="34" charset="0"/>
                <a:ea typeface="Verdana" panose="020B0604030504040204" pitchFamily="34" charset="0"/>
                <a:cs typeface="Arial" panose="020B0604020202020204" pitchFamily="34" charset="0"/>
              </a:rPr>
              <a:t>pa</a:t>
            </a:r>
            <a:r>
              <a:rPr lang="sr-Latn-RS" sz="4000" b="1" i="1" dirty="0" smtClean="0">
                <a:solidFill>
                  <a:srgbClr val="FF0000"/>
                </a:solidFill>
                <a:latin typeface="Arial" panose="020B0604020202020204" pitchFamily="34" charset="0"/>
                <a:ea typeface="Verdana" panose="020B0604030504040204" pitchFamily="34" charset="0"/>
                <a:cs typeface="Arial" panose="020B0604020202020204" pitchFamily="34" charset="0"/>
              </a:rPr>
              <a:t>žnji!</a:t>
            </a:r>
            <a:endParaRPr lang="en-US" sz="4000" b="1" i="1" dirty="0">
              <a:solidFill>
                <a:srgbClr val="FF0000"/>
              </a:solidFill>
              <a:latin typeface="Arial" panose="020B0604020202020204" pitchFamily="34" charset="0"/>
              <a:ea typeface="Verdana" panose="020B060403050404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l="32130" b="42918"/>
          <a:stretch>
            <a:fillRect/>
          </a:stretch>
        </p:blipFill>
        <p:spPr>
          <a:xfrm>
            <a:off x="381000" y="1143000"/>
            <a:ext cx="5007610" cy="47313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3521710"/>
          </a:xfrm>
        </p:spPr>
        <p:txBody>
          <a:bodyPr>
            <a:normAutofit lnSpcReduction="10000"/>
          </a:bodyPr>
          <a:lstStyle/>
          <a:p>
            <a:pPr algn="just"/>
            <a:r>
              <a:rPr lang="sr-Latn-RS" dirty="0"/>
              <a:t>Okruženje u kojem boravi stoka ima direktan uticaj na njihovo zdravlje, produktivnost i ponašanje. </a:t>
            </a:r>
          </a:p>
          <a:p>
            <a:pPr marL="137160" indent="0" algn="just">
              <a:buNone/>
            </a:pPr>
            <a:endParaRPr lang="sr-Latn-RS" dirty="0" smtClean="0"/>
          </a:p>
          <a:p>
            <a:pPr algn="just"/>
            <a:r>
              <a:rPr lang="sr-Latn-RS" dirty="0" smtClean="0"/>
              <a:t>Ključne </a:t>
            </a:r>
            <a:r>
              <a:rPr lang="sr-Latn-RS" dirty="0"/>
              <a:t>komponente ovog okruženja uključuju temperaturu, vlažnost, kvalitet vazduha i osvetljenje, koj</a:t>
            </a:r>
            <a:r>
              <a:rPr lang="en-US" altLang="sr-Latn-RS" dirty="0"/>
              <a:t>i</a:t>
            </a:r>
            <a:r>
              <a:rPr lang="sr-Latn-RS" dirty="0"/>
              <a:t> mogu direktno uticati na efikasnost uzgoja.</a:t>
            </a:r>
          </a:p>
          <a:p>
            <a:endParaRPr lang="sr-Latn-R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609600"/>
            <a:ext cx="7467600" cy="2306955"/>
          </a:xfrm>
          <a:prstGeom prst="rect">
            <a:avLst/>
          </a:prstGeom>
        </p:spPr>
        <p:txBody>
          <a:bodyPr wrap="square">
            <a:spAutoFit/>
          </a:bodyPr>
          <a:lstStyle/>
          <a:p>
            <a:pPr marL="285750" indent="-285750" algn="just">
              <a:buFont typeface="Wingdings" panose="05000000000000000000" pitchFamily="2" charset="2"/>
              <a:buChar char="q"/>
            </a:pPr>
            <a:r>
              <a:rPr lang="sr-Latn-RS" sz="2400" dirty="0" smtClean="0"/>
              <a:t> Pametna </a:t>
            </a:r>
            <a:r>
              <a:rPr lang="sr-Latn-RS" sz="2400" dirty="0"/>
              <a:t>poljoprivreda obuhvata primenu IoT </a:t>
            </a:r>
            <a:r>
              <a:rPr lang="sr-Latn-RS" sz="2400" dirty="0" smtClean="0"/>
              <a:t>  tehnologija</a:t>
            </a:r>
            <a:r>
              <a:rPr lang="sr-Latn-RS" sz="2400" dirty="0"/>
              <a:t>, senzora, big data i AI alata kako bi se automatizovao uzgoj stoke.</a:t>
            </a:r>
          </a:p>
          <a:p>
            <a:pPr indent="0" algn="just">
              <a:buFont typeface="Wingdings" panose="05000000000000000000" pitchFamily="2" charset="2"/>
              <a:buNone/>
            </a:pPr>
            <a:r>
              <a:rPr lang="sr-Latn-RS" sz="2400" dirty="0"/>
              <a:t> </a:t>
            </a:r>
            <a:endParaRPr lang="sr-Latn-RS" sz="2400" dirty="0" smtClean="0"/>
          </a:p>
          <a:p>
            <a:pPr marL="285750" indent="-285750" algn="just">
              <a:buFont typeface="Wingdings" panose="05000000000000000000" pitchFamily="2" charset="2"/>
              <a:buChar char="q"/>
            </a:pPr>
            <a:r>
              <a:rPr lang="sr-Latn-RS" sz="2400" dirty="0" smtClean="0"/>
              <a:t> Ovaj </a:t>
            </a:r>
            <a:r>
              <a:rPr lang="sr-Latn-RS" sz="2400" dirty="0"/>
              <a:t>trend značajno utiče na produktivnost, održivost i ekonomske rezultate u stočarstvu.</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b="14445"/>
          <a:stretch>
            <a:fillRect/>
          </a:stretch>
        </p:blipFill>
        <p:spPr>
          <a:xfrm>
            <a:off x="2133600" y="3276600"/>
            <a:ext cx="5105400" cy="2971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235" y="228600"/>
            <a:ext cx="8051165" cy="4626610"/>
          </a:xfrm>
          <a:prstGeom prst="rect">
            <a:avLst/>
          </a:prstGeom>
        </p:spPr>
        <p:txBody>
          <a:bodyPr wrap="square">
            <a:spAutoFit/>
          </a:bodyPr>
          <a:lstStyle/>
          <a:p>
            <a:pPr algn="ctr">
              <a:lnSpc>
                <a:spcPct val="107000"/>
              </a:lnSpc>
            </a:pPr>
            <a:r>
              <a:rPr lang="sr-Latn-R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Faktori životne </a:t>
            </a:r>
            <a:r>
              <a:rPr lang="sr-Latn-R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sredine</a:t>
            </a:r>
          </a:p>
          <a:p>
            <a:pPr lvl="0" algn="just">
              <a:lnSpc>
                <a:spcPct val="107000"/>
              </a:lnSpc>
            </a:pPr>
            <a:endParaRPr lang="sr-Latn-RS" sz="1600" dirty="0" smtClean="0">
              <a:latin typeface="Calibri" panose="020F0502020204030204" pitchFamily="34" charset="0"/>
              <a:cs typeface="Times New Roman" panose="02020603050405020304" pitchFamily="18" charset="0"/>
            </a:endParaRPr>
          </a:p>
          <a:p>
            <a:pPr lvl="0" algn="just">
              <a:lnSpc>
                <a:spcPct val="107000"/>
              </a:lnSpc>
            </a:pPr>
            <a:endParaRPr lang="sr-Latn-RS" sz="1600" dirty="0">
              <a:latin typeface="Calibri" panose="020F0502020204030204" pitchFamily="34" charset="0"/>
              <a:cs typeface="Times New Roman" panose="02020603050405020304" pitchFamily="18" charset="0"/>
            </a:endParaRPr>
          </a:p>
          <a:p>
            <a:pPr lvl="0" algn="just">
              <a:lnSpc>
                <a:spcPct val="107000"/>
              </a:lnSpc>
            </a:pPr>
            <a:r>
              <a:rPr lang="sr-Latn-RS" sz="1600" b="1" dirty="0">
                <a:solidFill>
                  <a:srgbClr val="FF0000"/>
                </a:solidFill>
                <a:latin typeface="Times New Roman" panose="02020603050405020304" pitchFamily="18" charset="0"/>
                <a:cs typeface="Times New Roman" panose="02020603050405020304" pitchFamily="18" charset="0"/>
              </a:rPr>
              <a:t>Toplotni </a:t>
            </a:r>
            <a:r>
              <a:rPr lang="sr-Latn-RS" sz="1600" b="1" dirty="0" smtClean="0">
                <a:solidFill>
                  <a:srgbClr val="FF0000"/>
                </a:solidFill>
                <a:latin typeface="Times New Roman" panose="02020603050405020304" pitchFamily="18" charset="0"/>
                <a:cs typeface="Times New Roman" panose="02020603050405020304" pitchFamily="18" charset="0"/>
              </a:rPr>
              <a:t>faktori</a:t>
            </a:r>
          </a:p>
          <a:p>
            <a:pPr lvl="0" algn="just">
              <a:lnSpc>
                <a:spcPct val="107000"/>
              </a:lnSpc>
            </a:pPr>
            <a:r>
              <a:rPr lang="sr-Latn-RS" sz="1600" dirty="0" smtClean="0">
                <a:latin typeface="Times New Roman" panose="02020603050405020304" pitchFamily="18" charset="0"/>
                <a:cs typeface="Times New Roman" panose="02020603050405020304" pitchFamily="18" charset="0"/>
              </a:rPr>
              <a:t>Temperatura </a:t>
            </a:r>
            <a:r>
              <a:rPr lang="sr-Latn-RS" sz="1600" dirty="0">
                <a:latin typeface="Times New Roman" panose="02020603050405020304" pitchFamily="18" charset="0"/>
                <a:cs typeface="Times New Roman" panose="02020603050405020304" pitchFamily="18" charset="0"/>
              </a:rPr>
              <a:t>i vlažnost su ključni za termičku udobnost životinja. Previsoka ili preniska temperatura može prouzrokovati stres, smanjenje unosa hrane i niži prirast, što direktno utiče na produktivnost</a:t>
            </a:r>
            <a:r>
              <a:rPr lang="sr-Latn-RS" sz="1600" dirty="0" smtClean="0">
                <a:latin typeface="Times New Roman" panose="02020603050405020304" pitchFamily="18" charset="0"/>
                <a:cs typeface="Times New Roman" panose="02020603050405020304" pitchFamily="18" charset="0"/>
              </a:rPr>
              <a:t>.</a:t>
            </a:r>
          </a:p>
          <a:p>
            <a:pPr lvl="0" algn="just">
              <a:lnSpc>
                <a:spcPct val="107000"/>
              </a:lnSpc>
            </a:pPr>
            <a:endParaRPr lang="sr-Latn-RS" sz="1600" dirty="0">
              <a:latin typeface="Calibri" panose="020F0502020204030204" pitchFamily="34" charset="0"/>
              <a:cs typeface="Times New Roman" panose="02020603050405020304" pitchFamily="18" charset="0"/>
            </a:endParaRPr>
          </a:p>
          <a:p>
            <a:pPr lvl="0" algn="just">
              <a:lnSpc>
                <a:spcPct val="107000"/>
              </a:lnSpc>
            </a:pPr>
            <a:r>
              <a:rPr lang="sr-Latn-RS" sz="1600" b="1" dirty="0" smtClean="0">
                <a:solidFill>
                  <a:srgbClr val="FF0000"/>
                </a:solidFill>
                <a:latin typeface="Times New Roman" panose="02020603050405020304" pitchFamily="18" charset="0"/>
                <a:cs typeface="Times New Roman" panose="02020603050405020304" pitchFamily="18" charset="0"/>
              </a:rPr>
              <a:t>Gasovi</a:t>
            </a:r>
          </a:p>
          <a:p>
            <a:pPr lvl="0" algn="just">
              <a:lnSpc>
                <a:spcPct val="107000"/>
              </a:lnSpc>
            </a:pPr>
            <a:r>
              <a:rPr lang="sr-Latn-RS" sz="1600" dirty="0" smtClean="0">
                <a:latin typeface="Times New Roman" panose="02020603050405020304" pitchFamily="18" charset="0"/>
                <a:cs typeface="Times New Roman" panose="02020603050405020304" pitchFamily="18" charset="0"/>
              </a:rPr>
              <a:t>Prisustvo </a:t>
            </a:r>
            <a:r>
              <a:rPr lang="sr-Latn-RS" sz="1600" dirty="0">
                <a:latin typeface="Times New Roman" panose="02020603050405020304" pitchFamily="18" charset="0"/>
                <a:cs typeface="Times New Roman" panose="02020603050405020304" pitchFamily="18" charset="0"/>
              </a:rPr>
              <a:t>gasova kao što su amonijak i ugljen-dioksid može ugroziti zdravlje životinja i izazvati respiratorne probleme. Kvalitet vazduha mora se kontinuirano pratiti kako bi se zadržao na optimalnom nivou za životinje i osoblje</a:t>
            </a:r>
            <a:r>
              <a:rPr lang="sr-Latn-RS" sz="1600" dirty="0" smtClean="0">
                <a:latin typeface="Times New Roman" panose="02020603050405020304" pitchFamily="18" charset="0"/>
                <a:cs typeface="Times New Roman" panose="02020603050405020304" pitchFamily="18" charset="0"/>
              </a:rPr>
              <a:t>.</a:t>
            </a:r>
          </a:p>
          <a:p>
            <a:pPr lvl="0" algn="just">
              <a:lnSpc>
                <a:spcPct val="107000"/>
              </a:lnSpc>
            </a:pPr>
            <a:endParaRPr lang="sr-Latn-RS" sz="1600" dirty="0">
              <a:latin typeface="Calibri" panose="020F0502020204030204" pitchFamily="34" charset="0"/>
              <a:cs typeface="Times New Roman" panose="02020603050405020304" pitchFamily="18" charset="0"/>
            </a:endParaRPr>
          </a:p>
          <a:p>
            <a:pPr lvl="0" algn="just">
              <a:lnSpc>
                <a:spcPct val="107000"/>
              </a:lnSpc>
            </a:pPr>
            <a:r>
              <a:rPr lang="sr-Latn-RS" sz="1600" b="1" dirty="0">
                <a:solidFill>
                  <a:srgbClr val="FF0000"/>
                </a:solidFill>
                <a:latin typeface="Times New Roman" panose="02020603050405020304" pitchFamily="18" charset="0"/>
                <a:cs typeface="Times New Roman" panose="02020603050405020304" pitchFamily="18" charset="0"/>
              </a:rPr>
              <a:t>Svetlost i </a:t>
            </a:r>
            <a:r>
              <a:rPr lang="sr-Latn-RS" sz="1600" b="1" dirty="0" smtClean="0">
                <a:solidFill>
                  <a:srgbClr val="FF0000"/>
                </a:solidFill>
                <a:latin typeface="Times New Roman" panose="02020603050405020304" pitchFamily="18" charset="0"/>
                <a:cs typeface="Times New Roman" panose="02020603050405020304" pitchFamily="18" charset="0"/>
              </a:rPr>
              <a:t>voda</a:t>
            </a:r>
          </a:p>
          <a:p>
            <a:pPr lvl="0" algn="just">
              <a:lnSpc>
                <a:spcPct val="107000"/>
              </a:lnSpc>
            </a:pPr>
            <a:r>
              <a:rPr lang="sr-Latn-RS" sz="1600" dirty="0" smtClean="0">
                <a:latin typeface="Times New Roman" panose="02020603050405020304" pitchFamily="18" charset="0"/>
                <a:cs typeface="Times New Roman" panose="02020603050405020304" pitchFamily="18" charset="0"/>
              </a:rPr>
              <a:t>Kvalitet </a:t>
            </a:r>
            <a:r>
              <a:rPr lang="sr-Latn-RS" sz="1600" dirty="0">
                <a:latin typeface="Times New Roman" panose="02020603050405020304" pitchFamily="18" charset="0"/>
                <a:cs typeface="Times New Roman" panose="02020603050405020304" pitchFamily="18" charset="0"/>
              </a:rPr>
              <a:t>i količina svetla, kao i dostupnost sveže vode, ključni su za pravilno funkcionisanje metaboličkih procesa i svakodnevno ponašanje stoke. Ovi faktori posebno su važni u različitim fazama rasta životinja.</a:t>
            </a:r>
            <a:endParaRPr lang="sr-Latn-RS" sz="1600" dirty="0">
              <a:effectLst/>
              <a:latin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2" cstate="print"/>
          <a:srcRect l="2728" t="4020"/>
          <a:stretch>
            <a:fillRect/>
          </a:stretch>
        </p:blipFill>
        <p:spPr>
          <a:xfrm>
            <a:off x="4571698" y="4724400"/>
            <a:ext cx="3880325" cy="190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990" y="1219200"/>
            <a:ext cx="7348855" cy="3784600"/>
          </a:xfrm>
          <a:prstGeom prst="rect">
            <a:avLst/>
          </a:prstGeom>
        </p:spPr>
        <p:txBody>
          <a:bodyPr wrap="square">
            <a:spAutoFit/>
          </a:bodyPr>
          <a:lstStyle/>
          <a:p>
            <a:pPr algn="ctr"/>
            <a:r>
              <a:rPr lang="sr-Latn-RS" sz="2400" b="1" dirty="0" smtClean="0">
                <a:solidFill>
                  <a:srgbClr val="FF0000"/>
                </a:solidFill>
                <a:effectLst>
                  <a:outerShdw blurRad="38100" dist="38100" dir="2700000" algn="tl">
                    <a:srgbClr val="000000">
                      <a:alpha val="43137"/>
                    </a:srgbClr>
                  </a:outerShdw>
                </a:effectLst>
              </a:rPr>
              <a:t>Tehnologije </a:t>
            </a:r>
            <a:r>
              <a:rPr lang="sr-Latn-RS" sz="2400" b="1" dirty="0">
                <a:solidFill>
                  <a:srgbClr val="FF0000"/>
                </a:solidFill>
                <a:effectLst>
                  <a:outerShdw blurRad="38100" dist="38100" dir="2700000" algn="tl">
                    <a:srgbClr val="000000">
                      <a:alpha val="43137"/>
                    </a:srgbClr>
                  </a:outerShdw>
                </a:effectLst>
              </a:rPr>
              <a:t>za </a:t>
            </a:r>
            <a:r>
              <a:rPr lang="sr-Latn-RS" sz="2400" b="1" dirty="0" smtClean="0">
                <a:solidFill>
                  <a:srgbClr val="FF0000"/>
                </a:solidFill>
                <a:effectLst>
                  <a:outerShdw blurRad="38100" dist="38100" dir="2700000" algn="tl">
                    <a:srgbClr val="000000">
                      <a:alpha val="43137"/>
                    </a:srgbClr>
                  </a:outerShdw>
                </a:effectLst>
              </a:rPr>
              <a:t>monitoring</a:t>
            </a:r>
          </a:p>
          <a:p>
            <a:pPr algn="ctr"/>
            <a:endParaRPr lang="sr-Latn-RS" b="1" dirty="0" smtClean="0">
              <a:solidFill>
                <a:srgbClr val="FF0000"/>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q"/>
            </a:pPr>
            <a:r>
              <a:rPr lang="sr-Latn-RS" b="1" dirty="0" smtClean="0"/>
              <a:t>Oprema za praćenje - senzori</a:t>
            </a:r>
          </a:p>
          <a:p>
            <a:pPr algn="just"/>
            <a:r>
              <a:rPr lang="sr-Latn-RS" dirty="0" smtClean="0"/>
              <a:t>Za </a:t>
            </a:r>
            <a:r>
              <a:rPr lang="sr-Latn-RS" dirty="0"/>
              <a:t>praćenje parametara životne sredine koriste se različiti senzori, uključujući senzore temperature, vlažnosti, gasova i čestica. Ovi senzori pružaju tačne i pouzdane podatke koji se mogu koristiti za optimizaciju uslova u objektima</a:t>
            </a:r>
            <a:r>
              <a:rPr lang="sr-Latn-RS" dirty="0" smtClean="0"/>
              <a:t>.</a:t>
            </a:r>
          </a:p>
          <a:p>
            <a:pPr algn="just"/>
            <a:endParaRPr lang="sr-Latn-RS" dirty="0"/>
          </a:p>
          <a:p>
            <a:pPr marL="285750" indent="-285750" algn="just">
              <a:buFont typeface="Wingdings" panose="05000000000000000000" pitchFamily="2" charset="2"/>
              <a:buChar char="q"/>
            </a:pPr>
            <a:r>
              <a:rPr lang="sr-Latn-RS" b="1" dirty="0" smtClean="0"/>
              <a:t>Bežične </a:t>
            </a:r>
            <a:r>
              <a:rPr lang="sr-Latn-RS" b="1" dirty="0"/>
              <a:t>senzorske mreže</a:t>
            </a:r>
          </a:p>
          <a:p>
            <a:pPr algn="just"/>
            <a:r>
              <a:rPr lang="sr-Latn-RS" dirty="0"/>
              <a:t>Bežične senzorske mreže omogućavaju daljinsko praćenje podataka o životnoj sredini. Primena ovih mreža smanjuje potrebu za fizičkim prisustvom ljudi, čime se štede resursi i povećava tačnost merenja</a:t>
            </a:r>
            <a:r>
              <a:rPr lang="sr-Latn-RS" dirty="0" smtClean="0"/>
              <a:t>.</a:t>
            </a:r>
          </a:p>
          <a:p>
            <a:pPr algn="just"/>
            <a:endParaRPr lang="sr-Latn-R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570" y="1295400"/>
            <a:ext cx="7864475" cy="3784600"/>
          </a:xfrm>
          <a:prstGeom prst="rect">
            <a:avLst/>
          </a:prstGeom>
        </p:spPr>
        <p:txBody>
          <a:bodyPr wrap="square">
            <a:spAutoFit/>
          </a:bodyPr>
          <a:lstStyle/>
          <a:p>
            <a:pPr algn="ctr"/>
            <a:r>
              <a:rPr lang="sr-Latn-RS" sz="2400" b="1" dirty="0">
                <a:solidFill>
                  <a:srgbClr val="FF0000"/>
                </a:solidFill>
                <a:effectLst>
                  <a:outerShdw blurRad="38100" dist="38100" dir="2700000" algn="tl">
                    <a:srgbClr val="000000">
                      <a:alpha val="43137"/>
                    </a:srgbClr>
                  </a:outerShdw>
                </a:effectLst>
              </a:rPr>
              <a:t>Pregled tehnologija za </a:t>
            </a:r>
            <a:r>
              <a:rPr lang="sr-Latn-RS" sz="2400" b="1" dirty="0" smtClean="0">
                <a:solidFill>
                  <a:srgbClr val="FF0000"/>
                </a:solidFill>
                <a:effectLst>
                  <a:outerShdw blurRad="38100" dist="38100" dir="2700000" algn="tl">
                    <a:srgbClr val="000000">
                      <a:alpha val="43137"/>
                    </a:srgbClr>
                  </a:outerShdw>
                </a:effectLst>
              </a:rPr>
              <a:t>monitoring</a:t>
            </a:r>
          </a:p>
          <a:p>
            <a:pPr algn="ctr"/>
            <a:endParaRPr lang="sr-Latn-RS" b="1" dirty="0" smtClean="0">
              <a:solidFill>
                <a:srgbClr val="FF0000"/>
              </a:solidFill>
              <a:effectLst>
                <a:outerShdw blurRad="38100" dist="38100" dir="2700000" algn="tl">
                  <a:srgbClr val="000000">
                    <a:alpha val="43137"/>
                  </a:srgbClr>
                </a:outerShdw>
              </a:effectLst>
            </a:endParaRPr>
          </a:p>
          <a:p>
            <a:pPr algn="just"/>
            <a:endParaRPr lang="sr-Latn-RS" dirty="0"/>
          </a:p>
          <a:p>
            <a:pPr marL="285750" indent="-285750" algn="just">
              <a:buFont typeface="Wingdings" panose="05000000000000000000" pitchFamily="2" charset="2"/>
              <a:buChar char="q"/>
            </a:pPr>
            <a:r>
              <a:rPr lang="sr-Latn-RS" b="1" dirty="0" smtClean="0"/>
              <a:t>Internet </a:t>
            </a:r>
            <a:r>
              <a:rPr lang="sr-Latn-RS" b="1" dirty="0"/>
              <a:t>of Things (IoT)</a:t>
            </a:r>
          </a:p>
          <a:p>
            <a:pPr algn="just"/>
            <a:r>
              <a:rPr lang="sr-Latn-RS" dirty="0"/>
              <a:t>IoT tehnologije povezuju senzore i uređaje u sistem koji omogućava analizu i upravljanje podacima u realnom vremenu. Kroz IoT moguće je automatski prilagoditi uslove u objektima kako bi se postigli optimalni uslovi za stoku</a:t>
            </a:r>
            <a:r>
              <a:rPr lang="sr-Latn-RS" dirty="0" smtClean="0"/>
              <a:t>.</a:t>
            </a:r>
          </a:p>
          <a:p>
            <a:pPr algn="just"/>
            <a:endParaRPr lang="sr-Latn-RS" dirty="0"/>
          </a:p>
          <a:p>
            <a:pPr marL="285750" indent="-285750" algn="just">
              <a:buFont typeface="Wingdings" panose="05000000000000000000" pitchFamily="2" charset="2"/>
              <a:buChar char="q"/>
            </a:pPr>
            <a:r>
              <a:rPr lang="sr-Latn-RS" b="1" dirty="0" smtClean="0"/>
              <a:t>Big </a:t>
            </a:r>
            <a:r>
              <a:rPr lang="sr-Latn-RS" b="1" dirty="0"/>
              <a:t>Data</a:t>
            </a:r>
          </a:p>
          <a:p>
            <a:pPr algn="just"/>
            <a:r>
              <a:rPr lang="sr-Latn-RS" dirty="0" smtClean="0"/>
              <a:t>Korišćenjem velikih i kompleksnih setova podataka </a:t>
            </a:r>
            <a:r>
              <a:rPr lang="sr-Latn-RS" dirty="0"/>
              <a:t>moguće je analizirati istorijske podatke i predviđati promene u životnoj sredini. Big data analize omogućavaju donošenje </a:t>
            </a:r>
            <a:r>
              <a:rPr lang="en-US" altLang="sr-Latn-RS" dirty="0"/>
              <a:t>najoptimalnijih</a:t>
            </a:r>
            <a:r>
              <a:rPr lang="sr-Latn-RS" dirty="0"/>
              <a:t> odluka i pružaju podršku za dugoročne strategije u stočarstvu.</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7677785" cy="3230245"/>
          </a:xfrm>
          <a:prstGeom prst="rect">
            <a:avLst/>
          </a:prstGeom>
        </p:spPr>
        <p:txBody>
          <a:bodyPr wrap="square">
            <a:spAutoFit/>
          </a:bodyPr>
          <a:lstStyle/>
          <a:p>
            <a:pPr algn="ctr"/>
            <a:r>
              <a:rPr lang="sr-Latn-RS" sz="2400" b="1" dirty="0">
                <a:solidFill>
                  <a:srgbClr val="FF0000"/>
                </a:solidFill>
                <a:effectLst>
                  <a:outerShdw blurRad="38100" dist="38100" dir="2700000" algn="tl">
                    <a:srgbClr val="000000">
                      <a:alpha val="43137"/>
                    </a:srgbClr>
                  </a:outerShdw>
                </a:effectLst>
              </a:rPr>
              <a:t>Detekcija faktora pomoću </a:t>
            </a:r>
            <a:r>
              <a:rPr lang="sr-Latn-RS" sz="2400" b="1" dirty="0" smtClean="0">
                <a:solidFill>
                  <a:srgbClr val="FF0000"/>
                </a:solidFill>
                <a:effectLst>
                  <a:outerShdw blurRad="38100" dist="38100" dir="2700000" algn="tl">
                    <a:srgbClr val="000000">
                      <a:alpha val="43137"/>
                    </a:srgbClr>
                  </a:outerShdw>
                </a:effectLst>
              </a:rPr>
              <a:t>senzora</a:t>
            </a:r>
          </a:p>
          <a:p>
            <a:pPr algn="ctr"/>
            <a:endParaRPr lang="sr-Latn-RS" b="1" dirty="0">
              <a:solidFill>
                <a:srgbClr val="FF0000"/>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q"/>
            </a:pPr>
            <a:r>
              <a:rPr lang="sr-Latn-RS" b="1" dirty="0" smtClean="0"/>
              <a:t>Temperaturni </a:t>
            </a:r>
            <a:r>
              <a:rPr lang="sr-Latn-RS" b="1" dirty="0"/>
              <a:t>i </a:t>
            </a:r>
            <a:r>
              <a:rPr lang="sr-Latn-RS" b="1" dirty="0" smtClean="0"/>
              <a:t>senzori za merenje vlažnosti</a:t>
            </a:r>
            <a:endParaRPr lang="sr-Latn-RS" b="1" dirty="0"/>
          </a:p>
          <a:p>
            <a:pPr algn="just"/>
            <a:r>
              <a:rPr lang="sr-Latn-RS" dirty="0"/>
              <a:t>Senzori za temperaturu i vlažnost</a:t>
            </a:r>
            <a:r>
              <a:rPr lang="en-US" altLang="sr-Latn-RS" dirty="0"/>
              <a:t> va</a:t>
            </a:r>
            <a:r>
              <a:rPr lang="sr-Latn-RS" dirty="0"/>
              <a:t> su osnovni alati za praćenje toplotnih faktora. Merenja ovih senzora pomažu u očuvanju termičke udobnosti i sprečavanju stresa kod životinja</a:t>
            </a:r>
            <a:r>
              <a:rPr lang="sr-Latn-RS" dirty="0" smtClean="0"/>
              <a:t>.</a:t>
            </a:r>
            <a:endParaRPr lang="sr-Cyrl-RS" dirty="0" smtClean="0"/>
          </a:p>
          <a:p>
            <a:pPr algn="just"/>
            <a:endParaRPr lang="sr-Latn-RS" dirty="0"/>
          </a:p>
          <a:p>
            <a:pPr marL="285750" indent="-285750" algn="just">
              <a:buFont typeface="Wingdings" panose="05000000000000000000" pitchFamily="2" charset="2"/>
              <a:buChar char="q"/>
            </a:pPr>
            <a:r>
              <a:rPr lang="sr-Latn-RS" b="1" dirty="0" smtClean="0"/>
              <a:t>Gasni </a:t>
            </a:r>
            <a:r>
              <a:rPr lang="sr-Latn-RS" b="1" dirty="0"/>
              <a:t>senzori</a:t>
            </a:r>
          </a:p>
          <a:p>
            <a:pPr algn="just"/>
            <a:r>
              <a:rPr lang="sr-Latn-RS" dirty="0"/>
              <a:t>Specijalizovani senzori za detekciju CO₂, NH₃ i H₂</a:t>
            </a:r>
            <a:r>
              <a:rPr lang="en-US" altLang="sr-Latn-RS" dirty="0"/>
              <a:t>, </a:t>
            </a:r>
            <a:r>
              <a:rPr lang="sr-Latn-RS" dirty="0"/>
              <a:t>S pružaju podatke o kvalitetu vazduha. Ovi podaci su ključni za </a:t>
            </a:r>
            <a:r>
              <a:rPr lang="sr-Latn-RS" dirty="0" smtClean="0"/>
              <a:t>sprečavanje zdravstvenih </a:t>
            </a:r>
            <a:r>
              <a:rPr lang="sr-Latn-RS" dirty="0"/>
              <a:t>problema izazvanih gasovima u zatvorenim prostorima</a:t>
            </a:r>
            <a:r>
              <a:rPr lang="sr-Latn-RS" dirty="0" smtClean="0"/>
              <a:t>.</a:t>
            </a:r>
            <a:endParaRPr lang="sr-Latn-R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295400"/>
            <a:ext cx="7782560" cy="4061460"/>
          </a:xfrm>
          <a:prstGeom prst="rect">
            <a:avLst/>
          </a:prstGeom>
        </p:spPr>
        <p:txBody>
          <a:bodyPr wrap="square">
            <a:spAutoFit/>
          </a:bodyPr>
          <a:lstStyle/>
          <a:p>
            <a:pPr algn="ctr"/>
            <a:r>
              <a:rPr lang="sr-Latn-RS" sz="2400" b="1" dirty="0">
                <a:solidFill>
                  <a:srgbClr val="FF0000"/>
                </a:solidFill>
                <a:effectLst>
                  <a:outerShdw blurRad="38100" dist="38100" dir="2700000" algn="tl">
                    <a:srgbClr val="000000">
                      <a:alpha val="43137"/>
                    </a:srgbClr>
                  </a:outerShdw>
                </a:effectLst>
              </a:rPr>
              <a:t>Detekcija faktora pomoću </a:t>
            </a:r>
            <a:r>
              <a:rPr lang="sr-Latn-RS" sz="2400" b="1" dirty="0" smtClean="0">
                <a:solidFill>
                  <a:srgbClr val="FF0000"/>
                </a:solidFill>
                <a:effectLst>
                  <a:outerShdw blurRad="38100" dist="38100" dir="2700000" algn="tl">
                    <a:srgbClr val="000000">
                      <a:alpha val="43137"/>
                    </a:srgbClr>
                  </a:outerShdw>
                </a:effectLst>
              </a:rPr>
              <a:t>senzora</a:t>
            </a:r>
            <a:endParaRPr lang="sr-Cyrl-RS" sz="2400" b="1" dirty="0" smtClean="0">
              <a:solidFill>
                <a:srgbClr val="FF0000"/>
              </a:solidFill>
              <a:effectLst>
                <a:outerShdw blurRad="38100" dist="38100" dir="2700000" algn="tl">
                  <a:srgbClr val="000000">
                    <a:alpha val="43137"/>
                  </a:srgbClr>
                </a:outerShdw>
              </a:effectLst>
            </a:endParaRPr>
          </a:p>
          <a:p>
            <a:pPr algn="ctr"/>
            <a:endParaRPr lang="sr-Latn-RS" b="1" dirty="0" smtClean="0">
              <a:solidFill>
                <a:srgbClr val="FF0000"/>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q"/>
            </a:pPr>
            <a:r>
              <a:rPr lang="sr-Latn-RS" b="1" dirty="0" smtClean="0"/>
              <a:t>Senzori </a:t>
            </a:r>
            <a:r>
              <a:rPr lang="sr-Latn-RS" b="1" dirty="0"/>
              <a:t>za čestice (PM)</a:t>
            </a:r>
          </a:p>
          <a:p>
            <a:pPr algn="just"/>
            <a:r>
              <a:rPr lang="sr-Latn-RS" dirty="0"/>
              <a:t>Merenje suspendovanih čestica u vazduhu važno je za kontrolu kvaliteta vazduha i smanjenje respiratornih problema. PM senzori omogućavaju detekciju čestica različitih veličina, što doprinosi preciznijoj kontroli kvaliteta vazduha</a:t>
            </a:r>
            <a:r>
              <a:rPr lang="sr-Latn-RS" dirty="0" smtClean="0"/>
              <a:t>. </a:t>
            </a:r>
            <a:r>
              <a:rPr lang="sr-Latn-RS" dirty="0"/>
              <a:t>Često su povezani s</a:t>
            </a:r>
            <a:r>
              <a:rPr lang="en-US" altLang="sr-Latn-RS" dirty="0"/>
              <a:t>a</a:t>
            </a:r>
            <a:r>
              <a:rPr lang="sr-Latn-RS" dirty="0"/>
              <a:t> IoT sistemima za automatsko upravljanje ventilacijom</a:t>
            </a:r>
            <a:r>
              <a:rPr lang="sr-Latn-RS" dirty="0" smtClean="0"/>
              <a:t>.</a:t>
            </a:r>
            <a:endParaRPr lang="sr-Cyrl-RS" dirty="0" smtClean="0"/>
          </a:p>
          <a:p>
            <a:pPr algn="just"/>
            <a:endParaRPr lang="sr-Latn-RS" dirty="0"/>
          </a:p>
          <a:p>
            <a:pPr marL="285750" indent="-285750" algn="just">
              <a:buFont typeface="Wingdings" panose="05000000000000000000" pitchFamily="2" charset="2"/>
              <a:buChar char="q"/>
            </a:pPr>
            <a:r>
              <a:rPr lang="sr-Latn-RS" b="1" dirty="0" smtClean="0"/>
              <a:t>Merenje </a:t>
            </a:r>
            <a:r>
              <a:rPr lang="sr-Latn-RS" b="1" dirty="0"/>
              <a:t>osvetljenja i </a:t>
            </a:r>
            <a:r>
              <a:rPr lang="sr-Latn-RS" b="1" dirty="0" smtClean="0"/>
              <a:t>potrošnje vode</a:t>
            </a:r>
            <a:endParaRPr lang="sr-Latn-RS" b="1" dirty="0"/>
          </a:p>
          <a:p>
            <a:pPr algn="just"/>
            <a:r>
              <a:rPr lang="sr-Latn-RS" dirty="0"/>
              <a:t>Senzori za osvetljenje i potrošnju vode pomažu u upravljanju svakodnevnim potrebama stoke. Ovi senzori obezbeđuju podatke koji pomažu u usklađivanju svetlosnih </a:t>
            </a:r>
            <a:r>
              <a:rPr lang="sr-Latn-RS" dirty="0" smtClean="0"/>
              <a:t>uslova i snabdevenost vodom </a:t>
            </a:r>
            <a:r>
              <a:rPr lang="sr-Latn-RS" dirty="0"/>
              <a:t>sa prirodnim potrebama životinja.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1920</Words>
  <Application>Microsoft Office PowerPoint</Application>
  <PresentationFormat>On-screen Show (4:3)</PresentationFormat>
  <Paragraphs>157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Djordje</dc:creator>
  <cp:lastModifiedBy>hp</cp:lastModifiedBy>
  <cp:revision>104</cp:revision>
  <dcterms:created xsi:type="dcterms:W3CDTF">2019-09-11T11:11:00Z</dcterms:created>
  <dcterms:modified xsi:type="dcterms:W3CDTF">2024-11-18T21:50:38Z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63FCD8F51AB04AA29E9E3212F78DD22C</vt:lpwstr>
  </property>
  <property fmtid="{D5CDD505-2E9C-101B-9397-08002B2CF9AE}" pid="3" name="KSOProductBuildVer">
    <vt:lpwstr>1033-11.2.0.11536</vt:lpwstr>
  </property>
</Properties>
</file>