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9"/>
  </p:notesMasterIdLst>
  <p:sldIdLst>
    <p:sldId id="263" r:id="rId5"/>
    <p:sldId id="259" r:id="rId6"/>
    <p:sldId id="503" r:id="rId7"/>
    <p:sldId id="523" r:id="rId8"/>
    <p:sldId id="504" r:id="rId9"/>
    <p:sldId id="505" r:id="rId10"/>
    <p:sldId id="506" r:id="rId11"/>
    <p:sldId id="507" r:id="rId12"/>
    <p:sldId id="508" r:id="rId13"/>
    <p:sldId id="509" r:id="rId14"/>
    <p:sldId id="510" r:id="rId15"/>
    <p:sldId id="511" r:id="rId16"/>
    <p:sldId id="512" r:id="rId17"/>
    <p:sldId id="513" r:id="rId18"/>
    <p:sldId id="514" r:id="rId19"/>
    <p:sldId id="515" r:id="rId20"/>
    <p:sldId id="516" r:id="rId21"/>
    <p:sldId id="517" r:id="rId22"/>
    <p:sldId id="518" r:id="rId23"/>
    <p:sldId id="526" r:id="rId24"/>
    <p:sldId id="519" r:id="rId25"/>
    <p:sldId id="520" r:id="rId26"/>
    <p:sldId id="521" r:id="rId27"/>
    <p:sldId id="522" r:id="rId28"/>
    <p:sldId id="528" r:id="rId29"/>
    <p:sldId id="529" r:id="rId30"/>
    <p:sldId id="530" r:id="rId31"/>
    <p:sldId id="531" r:id="rId32"/>
    <p:sldId id="532" r:id="rId33"/>
    <p:sldId id="533" r:id="rId34"/>
    <p:sldId id="534" r:id="rId35"/>
    <p:sldId id="535" r:id="rId36"/>
    <p:sldId id="536" r:id="rId37"/>
    <p:sldId id="537" r:id="rId38"/>
    <p:sldId id="538" r:id="rId39"/>
    <p:sldId id="539" r:id="rId40"/>
    <p:sldId id="540" r:id="rId41"/>
    <p:sldId id="542" r:id="rId42"/>
    <p:sldId id="543" r:id="rId43"/>
    <p:sldId id="544" r:id="rId44"/>
    <p:sldId id="545" r:id="rId45"/>
    <p:sldId id="541" r:id="rId46"/>
    <p:sldId id="546" r:id="rId47"/>
    <p:sldId id="264" r:id="rId48"/>
  </p:sldIdLst>
  <p:sldSz cx="12192000" cy="6858000"/>
  <p:notesSz cx="6858000" cy="9926638"/>
  <p:custDataLst>
    <p:tags r:id="rId5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7649"/>
    <a:srgbClr val="F7EBDD"/>
    <a:srgbClr val="009766"/>
    <a:srgbClr val="019666"/>
    <a:srgbClr val="ADDA87"/>
    <a:srgbClr val="8CC63F"/>
    <a:srgbClr val="56C0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F3CE4A-0837-4045-A9E9-656DBDF2031E}" v="1" dt="2024-04-04T09:28:55.46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18" d="100"/>
          <a:sy n="118" d="100"/>
        </p:scale>
        <p:origin x="-276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61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6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arina Sajc" userId="b0369e1e-a918-4402-8d7b-d6ce156da934" providerId="ADAL" clId="{3FF3CE4A-0837-4045-A9E9-656DBDF2031E}"/>
    <pc:docChg chg="custSel modSld">
      <pc:chgData name="Katarina Sajc" userId="b0369e1e-a918-4402-8d7b-d6ce156da934" providerId="ADAL" clId="{3FF3CE4A-0837-4045-A9E9-656DBDF2031E}" dt="2024-04-04T09:29:02.038" v="6" actId="478"/>
      <pc:docMkLst>
        <pc:docMk/>
      </pc:docMkLst>
      <pc:sldChg chg="addSp delSp modSp mod">
        <pc:chgData name="Katarina Sajc" userId="b0369e1e-a918-4402-8d7b-d6ce156da934" providerId="ADAL" clId="{3FF3CE4A-0837-4045-A9E9-656DBDF2031E}" dt="2024-04-04T09:29:02.038" v="6" actId="478"/>
        <pc:sldMkLst>
          <pc:docMk/>
          <pc:sldMk cId="3164641919" sldId="263"/>
        </pc:sldMkLst>
        <pc:spChg chg="mod">
          <ac:chgData name="Katarina Sajc" userId="b0369e1e-a918-4402-8d7b-d6ce156da934" providerId="ADAL" clId="{3FF3CE4A-0837-4045-A9E9-656DBDF2031E}" dt="2024-04-04T09:28:15.550" v="0" actId="13926"/>
          <ac:spMkLst>
            <pc:docMk/>
            <pc:sldMk cId="3164641919" sldId="263"/>
            <ac:spMk id="6" creationId="{00000000-0000-0000-0000-000000000000}"/>
          </ac:spMkLst>
        </pc:spChg>
        <pc:picChg chg="mod">
          <ac:chgData name="Katarina Sajc" userId="b0369e1e-a918-4402-8d7b-d6ce156da934" providerId="ADAL" clId="{3FF3CE4A-0837-4045-A9E9-656DBDF2031E}" dt="2024-04-04T09:28:26.497" v="3" actId="1076"/>
          <ac:picMkLst>
            <pc:docMk/>
            <pc:sldMk cId="3164641919" sldId="263"/>
            <ac:picMk id="2" creationId="{00000000-0000-0000-0000-000000000000}"/>
          </ac:picMkLst>
        </pc:picChg>
        <pc:picChg chg="add del mod">
          <ac:chgData name="Katarina Sajc" userId="b0369e1e-a918-4402-8d7b-d6ce156da934" providerId="ADAL" clId="{3FF3CE4A-0837-4045-A9E9-656DBDF2031E}" dt="2024-04-04T09:29:02.038" v="6" actId="478"/>
          <ac:picMkLst>
            <pc:docMk/>
            <pc:sldMk cId="3164641919" sldId="263"/>
            <ac:picMk id="3" creationId="{56097115-FF06-53CB-6A63-8D7CD88BA41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A26E82-B5D0-4417-8FBD-C90E54FF1C3E}" type="datetimeFigureOut">
              <a:rPr lang="sr-Latn-RS" smtClean="0"/>
              <a:t>10.4.2024</a:t>
            </a:fld>
            <a:endParaRPr lang="sr-Latn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77194"/>
            <a:ext cx="548640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6E66D8-58C5-4636-B4CF-B560950CB4D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539408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87C1-18E2-478E-A5EC-49862D15D4A6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464DA-25A4-4A11-9383-491329AF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22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87C1-18E2-478E-A5EC-49862D15D4A6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464DA-25A4-4A11-9383-491329AF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92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87C1-18E2-478E-A5EC-49862D15D4A6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464DA-25A4-4A11-9383-491329AF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59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87C1-18E2-478E-A5EC-49862D15D4A6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464DA-25A4-4A11-9383-491329AF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004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87C1-18E2-478E-A5EC-49862D15D4A6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464DA-25A4-4A11-9383-491329AF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726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87C1-18E2-478E-A5EC-49862D15D4A6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464DA-25A4-4A11-9383-491329AF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851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87C1-18E2-478E-A5EC-49862D15D4A6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464DA-25A4-4A11-9383-491329AF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37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87C1-18E2-478E-A5EC-49862D15D4A6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464DA-25A4-4A11-9383-491329AF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01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87C1-18E2-478E-A5EC-49862D15D4A6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464DA-25A4-4A11-9383-491329AF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951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87C1-18E2-478E-A5EC-49862D15D4A6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464DA-25A4-4A11-9383-491329AF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5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87C1-18E2-478E-A5EC-49862D15D4A6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464DA-25A4-4A11-9383-491329AF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3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987C1-18E2-478E-A5EC-49862D15D4A6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464DA-25A4-4A11-9383-491329AF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657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b-ucionica.com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3518870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tillium Web Bold"/>
              </a:rPr>
              <a:t>UTICAJ PRIMENE PRAKSI REGENERATIVE POLJOPRIVREDE NA EMISIJE GASOVA SA EFEKTOM STAKLENE BAŠTE</a:t>
            </a:r>
          </a:p>
          <a:p>
            <a:pPr algn="ctr"/>
            <a:endParaRPr lang="en-US" sz="1600" b="1">
              <a:latin typeface="Titillium Web Bold"/>
            </a:endParaRPr>
          </a:p>
          <a:p>
            <a:pPr algn="ctr"/>
            <a:r>
              <a:rPr lang="en-US" sz="1600" b="1">
                <a:latin typeface="Titillium Web Bold"/>
              </a:rPr>
              <a:t>Dragan Žikić</a:t>
            </a:r>
          </a:p>
          <a:p>
            <a:pPr algn="ctr"/>
            <a:endParaRPr lang="en-US" sz="1600" b="1">
              <a:latin typeface="Titillium Web Bold"/>
            </a:endParaRPr>
          </a:p>
          <a:p>
            <a:pPr algn="ctr"/>
            <a:r>
              <a:rPr lang="en-US" sz="1600" b="1">
                <a:latin typeface="Titillium Web Bold"/>
              </a:rPr>
              <a:t>Beograd,  09-04-2024</a:t>
            </a:r>
            <a:endParaRPr lang="en-US" sz="1600" b="1" dirty="0">
              <a:latin typeface="Titillium Web 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154" y="1679968"/>
            <a:ext cx="5569692" cy="157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41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36" y="1001399"/>
            <a:ext cx="9070158" cy="485520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995550" y="1156605"/>
            <a:ext cx="3217547" cy="5069328"/>
            <a:chOff x="6995550" y="1156605"/>
            <a:chExt cx="3217547" cy="5069328"/>
          </a:xfrm>
        </p:grpSpPr>
        <p:sp>
          <p:nvSpPr>
            <p:cNvPr id="6" name="TextBox 5"/>
            <p:cNvSpPr txBox="1"/>
            <p:nvPr/>
          </p:nvSpPr>
          <p:spPr>
            <a:xfrm>
              <a:off x="8173220" y="5856601"/>
              <a:ext cx="17520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/>
                <a:t>Izvor: IPCC, 2014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995550" y="1156605"/>
              <a:ext cx="321754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mtClean="0"/>
                <a:t>Ugljen dioksid (Fosilna goriva</a:t>
              </a:r>
            </a:p>
            <a:p>
              <a:r>
                <a:rPr lang="en-US" smtClean="0"/>
                <a:t> i industrija) – 65%</a:t>
              </a:r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001463" y="2223406"/>
              <a:ext cx="321113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mtClean="0"/>
                <a:t>Ugljen dioksid (Šume i drugo </a:t>
              </a:r>
            </a:p>
            <a:p>
              <a:r>
                <a:rPr lang="en-US" smtClean="0"/>
                <a:t>korišćenje zemljišta) – 11%</a:t>
              </a:r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019407" y="3278175"/>
              <a:ext cx="198021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Metan - 16%</a:t>
              </a:r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007582" y="4324778"/>
              <a:ext cx="239329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Azot suboksid - 6%</a:t>
              </a:r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19407" y="5386018"/>
              <a:ext cx="239329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F - gasovi - 2%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4991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73405" y="887359"/>
            <a:ext cx="8596668" cy="796463"/>
          </a:xfrm>
        </p:spPr>
        <p:txBody>
          <a:bodyPr/>
          <a:lstStyle/>
          <a:p>
            <a:r>
              <a:rPr lang="sr-Latn-RS" b="1" dirty="0" smtClean="0"/>
              <a:t>Šta je 1t CO</a:t>
            </a:r>
            <a:r>
              <a:rPr lang="sr-Latn-RS" b="1" baseline="-25000" dirty="0" smtClean="0"/>
              <a:t>2</a:t>
            </a:r>
            <a:r>
              <a:rPr lang="sr-Latn-RS" b="1" dirty="0" smtClean="0"/>
              <a:t> ?</a:t>
            </a:r>
            <a:endParaRPr lang="en-US" b="1" baseline="-250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11461" y="2540668"/>
            <a:ext cx="11072552" cy="3880773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 smtClean="0"/>
              <a:t>Potrebno</a:t>
            </a:r>
            <a:r>
              <a:rPr lang="en-US" sz="2400" dirty="0" smtClean="0"/>
              <a:t> je 50 </a:t>
            </a:r>
            <a:r>
              <a:rPr lang="sr-Latn-RS" sz="2400" dirty="0" smtClean="0"/>
              <a:t>odraslih </a:t>
            </a:r>
            <a:r>
              <a:rPr lang="en-US" sz="2400" dirty="0" err="1" smtClean="0"/>
              <a:t>stabala</a:t>
            </a:r>
            <a:r>
              <a:rPr lang="en-US" sz="2400" dirty="0" smtClean="0"/>
              <a:t> da </a:t>
            </a:r>
            <a:r>
              <a:rPr lang="en-US" sz="2400" dirty="0" err="1" smtClean="0"/>
              <a:t>apsorbuju</a:t>
            </a:r>
            <a:r>
              <a:rPr lang="en-US" sz="2400" dirty="0" smtClean="0"/>
              <a:t> 1 </a:t>
            </a:r>
            <a:r>
              <a:rPr lang="en-US" sz="2400" dirty="0" err="1" smtClean="0"/>
              <a:t>tonu</a:t>
            </a:r>
            <a:r>
              <a:rPr lang="en-US" sz="2400" dirty="0" smtClean="0"/>
              <a:t> 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</a:t>
            </a:r>
            <a:r>
              <a:rPr lang="en-US" sz="2400" dirty="0" err="1" smtClean="0"/>
              <a:t>godišnje</a:t>
            </a:r>
            <a:r>
              <a:rPr lang="en-US" sz="2400" dirty="0" smtClean="0"/>
              <a:t> </a:t>
            </a:r>
            <a:endParaRPr lang="sr-Latn-RS" sz="2400" dirty="0" smtClean="0"/>
          </a:p>
          <a:p>
            <a:r>
              <a:rPr lang="en-US" sz="2400" dirty="0" err="1" smtClean="0"/>
              <a:t>Sijalica</a:t>
            </a:r>
            <a:r>
              <a:rPr lang="en-US" sz="2400" dirty="0" smtClean="0"/>
              <a:t> </a:t>
            </a:r>
            <a:r>
              <a:rPr lang="en-US" sz="2400" dirty="0" err="1" smtClean="0"/>
              <a:t>sa</a:t>
            </a:r>
            <a:r>
              <a:rPr lang="en-US" sz="2400" dirty="0" smtClean="0"/>
              <a:t> </a:t>
            </a:r>
            <a:r>
              <a:rPr lang="en-US" sz="2400" dirty="0" err="1" smtClean="0"/>
              <a:t>žarnom</a:t>
            </a:r>
            <a:r>
              <a:rPr lang="en-US" sz="2400" dirty="0" smtClean="0"/>
              <a:t> </a:t>
            </a:r>
            <a:r>
              <a:rPr lang="en-US" sz="2400" dirty="0" err="1" smtClean="0"/>
              <a:t>niti</a:t>
            </a:r>
            <a:r>
              <a:rPr lang="en-US" sz="2400" dirty="0" smtClean="0"/>
              <a:t> od 60 </a:t>
            </a:r>
            <a:r>
              <a:rPr lang="en-US" sz="2400" dirty="0" err="1" smtClean="0"/>
              <a:t>vati</a:t>
            </a:r>
            <a:r>
              <a:rPr lang="en-US" sz="2400" dirty="0" smtClean="0"/>
              <a:t> </a:t>
            </a:r>
            <a:r>
              <a:rPr lang="sr-Latn-RS" sz="2400" dirty="0" smtClean="0"/>
              <a:t>kada sija </a:t>
            </a:r>
            <a:r>
              <a:rPr lang="en-US" sz="2400" dirty="0" smtClean="0"/>
              <a:t>58.800 sati </a:t>
            </a:r>
            <a:r>
              <a:rPr lang="en-US" sz="2400" dirty="0" err="1" smtClean="0"/>
              <a:t>stvori</a:t>
            </a:r>
            <a:r>
              <a:rPr lang="en-US" sz="2400" dirty="0" smtClean="0"/>
              <a:t> 1 </a:t>
            </a:r>
            <a:r>
              <a:rPr lang="en-US" sz="2400" dirty="0" err="1" smtClean="0"/>
              <a:t>tonu</a:t>
            </a:r>
            <a:r>
              <a:rPr lang="en-US" sz="2400" dirty="0" smtClean="0"/>
              <a:t> 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. </a:t>
            </a:r>
            <a:endParaRPr lang="sr-Latn-RS" sz="2400" dirty="0" smtClean="0"/>
          </a:p>
          <a:p>
            <a:r>
              <a:rPr lang="en-US" sz="2400" dirty="0" smtClean="0"/>
              <a:t>LED </a:t>
            </a:r>
            <a:r>
              <a:rPr lang="en-US" sz="2400" dirty="0" err="1" smtClean="0"/>
              <a:t>sijalici</a:t>
            </a:r>
            <a:r>
              <a:rPr lang="en-US" sz="2400" dirty="0" smtClean="0"/>
              <a:t> bi </a:t>
            </a:r>
            <a:r>
              <a:rPr lang="en-US" sz="2400" dirty="0" err="1" smtClean="0"/>
              <a:t>trebalo</a:t>
            </a:r>
            <a:r>
              <a:rPr lang="en-US" sz="2400" dirty="0" smtClean="0"/>
              <a:t> 400.000 sati da </a:t>
            </a:r>
            <a:r>
              <a:rPr lang="sr-Latn-RS" sz="2400" dirty="0" smtClean="0"/>
              <a:t>bi se stvorila </a:t>
            </a:r>
            <a:r>
              <a:rPr lang="en-US" sz="2400" dirty="0" smtClean="0"/>
              <a:t>1 ton</a:t>
            </a:r>
            <a:r>
              <a:rPr lang="sr-Latn-RS" sz="2400" dirty="0" smtClean="0"/>
              <a:t>a</a:t>
            </a:r>
            <a:r>
              <a:rPr lang="en-US" sz="2400" dirty="0" smtClean="0"/>
              <a:t> 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</a:t>
            </a:r>
            <a:endParaRPr lang="sr-Latn-RS" sz="2400" dirty="0" smtClean="0"/>
          </a:p>
          <a:p>
            <a:r>
              <a:rPr lang="en-US" sz="2400" dirty="0" err="1" smtClean="0"/>
              <a:t>Benzinski</a:t>
            </a:r>
            <a:r>
              <a:rPr lang="en-US" sz="2400" dirty="0" smtClean="0"/>
              <a:t> </a:t>
            </a:r>
            <a:r>
              <a:rPr lang="en-US" sz="2400" dirty="0" err="1" smtClean="0"/>
              <a:t>automobil</a:t>
            </a:r>
            <a:r>
              <a:rPr lang="en-US" sz="2400" dirty="0" smtClean="0"/>
              <a:t> </a:t>
            </a:r>
            <a:r>
              <a:rPr lang="en-US" sz="2400" dirty="0" err="1" smtClean="0"/>
              <a:t>srednje</a:t>
            </a:r>
            <a:r>
              <a:rPr lang="en-US" sz="2400" dirty="0" smtClean="0"/>
              <a:t> </a:t>
            </a:r>
            <a:r>
              <a:rPr lang="en-US" sz="2400" dirty="0" err="1" smtClean="0"/>
              <a:t>veličine</a:t>
            </a:r>
            <a:r>
              <a:rPr lang="en-US" sz="2400" dirty="0" smtClean="0"/>
              <a:t> </a:t>
            </a:r>
            <a:r>
              <a:rPr lang="en-US" sz="2400" dirty="0" err="1" smtClean="0"/>
              <a:t>će</a:t>
            </a:r>
            <a:r>
              <a:rPr lang="en-US" sz="2400" dirty="0" smtClean="0"/>
              <a:t> </a:t>
            </a:r>
            <a:r>
              <a:rPr lang="en-US" sz="2400" dirty="0" err="1" smtClean="0"/>
              <a:t>proizvesti</a:t>
            </a:r>
            <a:r>
              <a:rPr lang="en-US" sz="2400" dirty="0" smtClean="0"/>
              <a:t> </a:t>
            </a:r>
            <a:r>
              <a:rPr lang="en-US" sz="2400" dirty="0" err="1" smtClean="0"/>
              <a:t>jednu</a:t>
            </a:r>
            <a:r>
              <a:rPr lang="en-US" sz="2400" dirty="0" smtClean="0"/>
              <a:t> </a:t>
            </a:r>
            <a:r>
              <a:rPr lang="en-US" sz="2400" dirty="0" err="1" smtClean="0"/>
              <a:t>tonu</a:t>
            </a:r>
            <a:r>
              <a:rPr lang="en-US" sz="2400" dirty="0" smtClean="0"/>
              <a:t> CO2 </a:t>
            </a:r>
            <a:r>
              <a:rPr lang="en-US" sz="2400" dirty="0" err="1" smtClean="0"/>
              <a:t>na</a:t>
            </a:r>
            <a:r>
              <a:rPr lang="en-US" sz="2400" dirty="0" smtClean="0"/>
              <a:t> </a:t>
            </a:r>
            <a:r>
              <a:rPr lang="en-US" sz="2400" dirty="0" err="1" smtClean="0"/>
              <a:t>svakih</a:t>
            </a:r>
            <a:r>
              <a:rPr lang="en-US" sz="2400" dirty="0" smtClean="0"/>
              <a:t> 5000 </a:t>
            </a:r>
            <a:r>
              <a:rPr lang="en-US" sz="2400" dirty="0" err="1" smtClean="0"/>
              <a:t>milja</a:t>
            </a:r>
            <a:r>
              <a:rPr lang="en-US" sz="2400" dirty="0" smtClean="0"/>
              <a:t> </a:t>
            </a:r>
            <a:r>
              <a:rPr lang="en-US" sz="2400" dirty="0" err="1" smtClean="0"/>
              <a:t>koje</a:t>
            </a:r>
            <a:r>
              <a:rPr lang="en-US" sz="2400" dirty="0" smtClean="0"/>
              <a:t> </a:t>
            </a:r>
            <a:r>
              <a:rPr lang="en-US" sz="2400" dirty="0" err="1" smtClean="0"/>
              <a:t>pređe</a:t>
            </a:r>
            <a:r>
              <a:rPr lang="en-US" sz="2400" dirty="0" smtClean="0"/>
              <a:t>. </a:t>
            </a:r>
            <a:r>
              <a:rPr lang="en-US" sz="2400" dirty="0" err="1" smtClean="0"/>
              <a:t>Za</a:t>
            </a:r>
            <a:r>
              <a:rPr lang="en-US" sz="2400" dirty="0" smtClean="0"/>
              <a:t> </a:t>
            </a:r>
            <a:r>
              <a:rPr lang="en-US" sz="2400" dirty="0" err="1" smtClean="0"/>
              <a:t>dizel</a:t>
            </a:r>
            <a:r>
              <a:rPr lang="en-US" sz="2400" dirty="0" smtClean="0"/>
              <a:t> </a:t>
            </a:r>
            <a:r>
              <a:rPr lang="en-US" sz="2400" dirty="0" err="1" smtClean="0"/>
              <a:t>automobil</a:t>
            </a:r>
            <a:r>
              <a:rPr lang="en-US" sz="2400" dirty="0" smtClean="0"/>
              <a:t>, to bi </a:t>
            </a:r>
            <a:r>
              <a:rPr lang="en-US" sz="2400" dirty="0" err="1" smtClean="0"/>
              <a:t>bilo</a:t>
            </a:r>
            <a:r>
              <a:rPr lang="en-US" sz="2400" dirty="0" smtClean="0"/>
              <a:t> </a:t>
            </a:r>
            <a:r>
              <a:rPr lang="en-US" sz="2400" dirty="0" err="1" smtClean="0"/>
              <a:t>oko</a:t>
            </a:r>
            <a:r>
              <a:rPr lang="en-US" sz="2400" dirty="0" smtClean="0"/>
              <a:t> 6000 </a:t>
            </a:r>
            <a:r>
              <a:rPr lang="en-US" sz="2400" dirty="0" err="1" smtClean="0"/>
              <a:t>milja</a:t>
            </a:r>
            <a:r>
              <a:rPr lang="en-US" sz="2400" dirty="0" smtClean="0"/>
              <a:t>. </a:t>
            </a:r>
            <a:endParaRPr lang="sr-Latn-RS" sz="2400" dirty="0" smtClean="0"/>
          </a:p>
          <a:p>
            <a:r>
              <a:rPr lang="en-US" sz="2400" dirty="0" err="1" smtClean="0"/>
              <a:t>Tenisk</a:t>
            </a:r>
            <a:r>
              <a:rPr lang="sr-Latn-RS" sz="2400" dirty="0" smtClean="0"/>
              <a:t>a</a:t>
            </a:r>
            <a:r>
              <a:rPr lang="en-US" sz="2400" dirty="0" smtClean="0"/>
              <a:t> </a:t>
            </a:r>
            <a:r>
              <a:rPr lang="en-US" sz="2400" dirty="0" err="1" smtClean="0"/>
              <a:t>loptic</a:t>
            </a:r>
            <a:r>
              <a:rPr lang="sr-Latn-RS" sz="2400" dirty="0" smtClean="0"/>
              <a:t>a</a:t>
            </a:r>
            <a:r>
              <a:rPr lang="en-US" sz="2400" dirty="0" smtClean="0"/>
              <a:t> </a:t>
            </a:r>
            <a:r>
              <a:rPr lang="sr-Latn-RS" sz="2400" dirty="0" smtClean="0"/>
              <a:t>napunjena </a:t>
            </a:r>
            <a:r>
              <a:rPr lang="en-US" sz="2400" dirty="0" err="1" smtClean="0"/>
              <a:t>sumpor</a:t>
            </a:r>
            <a:r>
              <a:rPr lang="en-US" sz="2400" dirty="0" smtClean="0"/>
              <a:t> </a:t>
            </a:r>
            <a:r>
              <a:rPr lang="en-US" sz="2400" dirty="0" err="1" smtClean="0"/>
              <a:t>heksafluoridom</a:t>
            </a:r>
            <a:r>
              <a:rPr lang="en-US" sz="2400" dirty="0" smtClean="0"/>
              <a:t>. </a:t>
            </a:r>
            <a:endParaRPr lang="sr-Latn-RS" sz="2400" dirty="0" smtClean="0"/>
          </a:p>
          <a:p>
            <a:r>
              <a:rPr lang="en-US" sz="2400" dirty="0" err="1" smtClean="0"/>
              <a:t>Ispuštanje</a:t>
            </a:r>
            <a:r>
              <a:rPr lang="en-US" sz="2400" dirty="0" smtClean="0"/>
              <a:t> </a:t>
            </a:r>
            <a:r>
              <a:rPr lang="en-US" sz="2400" dirty="0" err="1" smtClean="0"/>
              <a:t>samo</a:t>
            </a:r>
            <a:r>
              <a:rPr lang="en-US" sz="2400" dirty="0" smtClean="0"/>
              <a:t> </a:t>
            </a:r>
            <a:r>
              <a:rPr lang="en-US" sz="2400" dirty="0" err="1" smtClean="0"/>
              <a:t>jednog</a:t>
            </a:r>
            <a:r>
              <a:rPr lang="en-US" sz="2400" dirty="0" smtClean="0"/>
              <a:t> </a:t>
            </a:r>
            <a:r>
              <a:rPr lang="en-US" sz="2400" dirty="0" err="1" smtClean="0"/>
              <a:t>kilograma</a:t>
            </a:r>
            <a:r>
              <a:rPr lang="en-US" sz="2400" dirty="0" smtClean="0"/>
              <a:t> </a:t>
            </a:r>
            <a:r>
              <a:rPr lang="en-US" sz="2400" dirty="0" err="1" smtClean="0"/>
              <a:t>sumpor</a:t>
            </a:r>
            <a:r>
              <a:rPr lang="en-US" sz="2400" dirty="0" smtClean="0"/>
              <a:t> </a:t>
            </a:r>
            <a:r>
              <a:rPr lang="en-US" sz="2400" dirty="0" err="1" smtClean="0"/>
              <a:t>heksafluorida</a:t>
            </a:r>
            <a:r>
              <a:rPr lang="en-US" sz="2400" dirty="0" smtClean="0"/>
              <a:t> je </a:t>
            </a:r>
            <a:r>
              <a:rPr lang="en-US" sz="2400" dirty="0" err="1" smtClean="0"/>
              <a:t>ekvivalent</a:t>
            </a:r>
            <a:r>
              <a:rPr lang="en-US" sz="2400" dirty="0" smtClean="0"/>
              <a:t> CO2 </a:t>
            </a:r>
            <a:r>
              <a:rPr lang="en-US" sz="2400" dirty="0" err="1" smtClean="0"/>
              <a:t>koji</a:t>
            </a:r>
            <a:r>
              <a:rPr lang="en-US" sz="2400" dirty="0" smtClean="0"/>
              <a:t> se </a:t>
            </a:r>
            <a:r>
              <a:rPr lang="en-US" sz="2400" dirty="0" err="1" smtClean="0"/>
              <a:t>oslobađa</a:t>
            </a:r>
            <a:r>
              <a:rPr lang="en-US" sz="2400" dirty="0" smtClean="0"/>
              <a:t> </a:t>
            </a:r>
            <a:r>
              <a:rPr lang="en-US" sz="2400" dirty="0" err="1" smtClean="0"/>
              <a:t>iz</a:t>
            </a:r>
            <a:r>
              <a:rPr lang="en-US" sz="2400" dirty="0" smtClean="0"/>
              <a:t> </a:t>
            </a:r>
            <a:r>
              <a:rPr lang="en-US" sz="2400" dirty="0" err="1" smtClean="0"/>
              <a:t>oko</a:t>
            </a:r>
            <a:r>
              <a:rPr lang="en-US" sz="2400" dirty="0" smtClean="0"/>
              <a:t> 5 </a:t>
            </a:r>
            <a:r>
              <a:rPr lang="en-US" sz="2400" dirty="0" err="1" smtClean="0"/>
              <a:t>automobila</a:t>
            </a:r>
            <a:r>
              <a:rPr lang="en-US" sz="2400" dirty="0" smtClean="0"/>
              <a:t> </a:t>
            </a:r>
            <a:r>
              <a:rPr lang="en-US" sz="2400" dirty="0" err="1" smtClean="0"/>
              <a:t>godišnje</a:t>
            </a:r>
            <a:r>
              <a:rPr lang="en-US" sz="2400" dirty="0" smtClean="0"/>
              <a:t>!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64663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B6F7CA54-67B2-B490-8F6B-A36D60D7AF94}"/>
              </a:ext>
            </a:extLst>
          </p:cNvPr>
          <p:cNvSpPr txBox="1">
            <a:spLocks/>
          </p:cNvSpPr>
          <p:nvPr/>
        </p:nvSpPr>
        <p:spPr>
          <a:xfrm>
            <a:off x="922939" y="1182308"/>
            <a:ext cx="5184724" cy="52376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sz="3600" b="1" dirty="0" smtClean="0">
                <a:latin typeface="Titillium Web"/>
              </a:rPr>
              <a:t>Sadržaj prezentacije</a:t>
            </a:r>
            <a:endParaRPr lang="en-GB" sz="3600" b="1" dirty="0">
              <a:latin typeface="Titillium Web"/>
              <a:ea typeface="+mn-ea"/>
              <a:cs typeface="+mn-cs"/>
            </a:endParaRPr>
          </a:p>
        </p:txBody>
      </p:sp>
      <p:sp>
        <p:nvSpPr>
          <p:cNvPr id="5" name="pole tekstowe 13">
            <a:extLst>
              <a:ext uri="{FF2B5EF4-FFF2-40B4-BE49-F238E27FC236}">
                <a16:creationId xmlns:a16="http://schemas.microsoft.com/office/drawing/2014/main" xmlns="" id="{4455655C-2BC2-D09E-A775-E917D2F46991}"/>
              </a:ext>
            </a:extLst>
          </p:cNvPr>
          <p:cNvSpPr txBox="1"/>
          <p:nvPr/>
        </p:nvSpPr>
        <p:spPr>
          <a:xfrm>
            <a:off x="647132" y="2163112"/>
            <a:ext cx="7330940" cy="173380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971550" lvl="1" indent="-285750"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sr-Latn-RS" dirty="0" smtClean="0">
                <a:latin typeface="Titillium"/>
                <a:cs typeface="Arial"/>
              </a:rPr>
              <a:t>Emisije GHG i klimatske promene</a:t>
            </a:r>
          </a:p>
          <a:p>
            <a:pPr marL="971550" lvl="1" indent="-285750"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sr-Latn-RS" dirty="0" smtClean="0">
                <a:solidFill>
                  <a:srgbClr val="FF0000"/>
                </a:solidFill>
                <a:latin typeface="Titillium"/>
                <a:cs typeface="Arial"/>
              </a:rPr>
              <a:t>Izvori GHG u poljoprivredi</a:t>
            </a:r>
          </a:p>
          <a:p>
            <a:pPr marL="971550" lvl="1" indent="-285750"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sr-Latn-RS" dirty="0" smtClean="0">
                <a:latin typeface="Titillium"/>
                <a:cs typeface="Arial"/>
              </a:rPr>
              <a:t>RegAgri i vezivanje ugljenika</a:t>
            </a:r>
          </a:p>
          <a:p>
            <a:pPr marL="971550" lvl="1" indent="-285750"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sr-Latn-RS" dirty="0">
                <a:latin typeface="Titillium"/>
                <a:cs typeface="Arial"/>
              </a:rPr>
              <a:t>RegAgri prakse i emisije GHG</a:t>
            </a:r>
          </a:p>
          <a:p>
            <a:pPr marL="971550" lvl="1" indent="-285750"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sr-Latn-RS" dirty="0" smtClean="0">
                <a:latin typeface="Titillium"/>
                <a:cs typeface="Arial"/>
              </a:rPr>
              <a:t>RegAgri i karbonski krediti</a:t>
            </a:r>
            <a:endParaRPr lang="es-ES" sz="1800" dirty="0">
              <a:latin typeface="Titillium Web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35629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84524" y="429067"/>
            <a:ext cx="5694086" cy="446802"/>
          </a:xfrm>
        </p:spPr>
        <p:txBody>
          <a:bodyPr>
            <a:normAutofit fontScale="90000"/>
          </a:bodyPr>
          <a:lstStyle/>
          <a:p>
            <a:r>
              <a:rPr lang="sr-Latn-RS" b="1" dirty="0"/>
              <a:t>Izvori GHG iz poljoprivrede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560336" y="6528096"/>
            <a:ext cx="28184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100" dirty="0" smtClean="0"/>
              <a:t>Izvor: GHG Protocol Agriculture Guidance</a:t>
            </a:r>
            <a:endParaRPr lang="en-US" sz="1100" dirty="0"/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938984" y="2037547"/>
            <a:ext cx="6439752" cy="4119925"/>
            <a:chOff x="5992" y="199"/>
            <a:chExt cx="5142" cy="5009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2" y="199"/>
              <a:ext cx="4616" cy="4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6209" y="351"/>
              <a:ext cx="4925" cy="4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38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endParaRPr kumimoji="0" lang="en-US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  <a:p>
              <a:pPr marL="358775" marR="0" lvl="0" indent="-90488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Ne-</a:t>
              </a:r>
              <a:r>
                <a:rPr kumimoji="0" lang="en-US" sz="20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mehanički</a:t>
              </a:r>
              <a:endPara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9388" marR="0" lvl="1" algn="l" defTabSz="914400" rtl="0" eaLnBrk="0" fontAlgn="base" latinLnBrk="0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mbol" panose="05050102010706020507" pitchFamily="18" charset="2"/>
                <a:buChar char="·"/>
                <a:tabLst/>
              </a:pPr>
              <a:r>
                <a:rPr kumimoji="0" lang="sr-Latn-R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Odvodnjavanje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obrada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zemljišta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: CO</a:t>
              </a:r>
              <a:r>
                <a:rPr kumimoji="0" lang="en-US" sz="14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CH</a:t>
              </a:r>
              <a:r>
                <a:rPr kumimoji="0" lang="en-US" sz="14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 N</a:t>
              </a:r>
              <a:r>
                <a:rPr kumimoji="0" lang="en-US" sz="14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  <a:p>
              <a:pPr marL="179388" marR="730250" lvl="1" algn="l" defTabSz="914400" rtl="0" eaLnBrk="0" fontAlgn="base" latinLnBrk="0" hangingPunct="0">
                <a:lnSpc>
                  <a:spcPct val="100000"/>
                </a:lnSpc>
                <a:spcBef>
                  <a:spcPts val="150"/>
                </a:spcBef>
                <a:spcAft>
                  <a:spcPct val="0"/>
                </a:spcAft>
                <a:buClrTx/>
                <a:buSzTx/>
                <a:buFont typeface="Symbol" panose="05050102010706020507" pitchFamily="18" charset="2"/>
                <a:buChar char="·"/>
                <a:tabLst/>
              </a:pPr>
              <a:r>
                <a:rPr kumimoji="0" lang="sr-Latn-R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Dodavanje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sintetičkog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đubriva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stajnjaka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ostataka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useva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u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zemljište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: CO</a:t>
              </a:r>
              <a:r>
                <a:rPr kumimoji="0" lang="en-US" sz="14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CH</a:t>
              </a:r>
              <a:r>
                <a:rPr kumimoji="0" lang="en-US" sz="14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 N</a:t>
              </a:r>
              <a:r>
                <a:rPr kumimoji="0" lang="en-US" sz="14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  <a:p>
              <a:pPr marL="179388" marR="0" lvl="1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mbol" panose="05050102010706020507" pitchFamily="18" charset="2"/>
                <a:buChar char="·"/>
                <a:tabLst/>
              </a:pPr>
              <a:r>
                <a:rPr kumimoji="0" lang="sr-Latn-R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Dodavanje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uree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krečnjaka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u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zemljište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: CO</a:t>
              </a:r>
              <a:r>
                <a:rPr kumimoji="0" lang="en-US" sz="14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9388" marR="0" lvl="1" algn="l" defTabSz="914400" rtl="0" eaLnBrk="0" fontAlgn="base" latinLnBrk="0" hangingPunct="0">
                <a:lnSpc>
                  <a:spcPct val="100000"/>
                </a:lnSpc>
                <a:spcBef>
                  <a:spcPts val="150"/>
                </a:spcBef>
                <a:spcAft>
                  <a:spcPct val="0"/>
                </a:spcAft>
                <a:buClrTx/>
                <a:buSzTx/>
                <a:buFont typeface="Symbol" panose="05050102010706020507" pitchFamily="18" charset="2"/>
                <a:buChar char="·"/>
                <a:tabLst/>
              </a:pPr>
              <a:r>
                <a:rPr kumimoji="0" lang="sr-Latn-R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Enterična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fermentacija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: CH</a:t>
              </a:r>
              <a:r>
                <a:rPr kumimoji="0" lang="en-US" sz="14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9388" marR="0" lvl="1" algn="l" defTabSz="914400" rtl="0" eaLnBrk="0" fontAlgn="base" latinLnBrk="0" hangingPunct="0">
                <a:lnSpc>
                  <a:spcPct val="100000"/>
                </a:lnSpc>
                <a:spcBef>
                  <a:spcPts val="150"/>
                </a:spcBef>
                <a:spcAft>
                  <a:spcPct val="0"/>
                </a:spcAft>
                <a:buClrTx/>
                <a:buSzTx/>
                <a:buFont typeface="Symbol" panose="05050102010706020507" pitchFamily="18" charset="2"/>
                <a:buChar char="·"/>
                <a:tabLst/>
              </a:pPr>
              <a:r>
                <a:rPr kumimoji="0" lang="sr-Latn-R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Kultivacija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pirinča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: CH</a:t>
              </a:r>
              <a:r>
                <a:rPr kumimoji="0" lang="en-US" sz="14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9388" marR="0" lvl="1" algn="l" defTabSz="914400" rtl="0" eaLnBrk="0" fontAlgn="base" latinLnBrk="0" hangingPunct="0">
                <a:lnSpc>
                  <a:spcPct val="100000"/>
                </a:lnSpc>
                <a:spcBef>
                  <a:spcPts val="150"/>
                </a:spcBef>
                <a:spcAft>
                  <a:spcPct val="0"/>
                </a:spcAft>
                <a:buClrTx/>
                <a:buSzTx/>
                <a:buFont typeface="Symbol" panose="05050102010706020507" pitchFamily="18" charset="2"/>
                <a:buChar char="·"/>
                <a:tabLst/>
              </a:pPr>
              <a:r>
                <a:rPr kumimoji="0" lang="sr-Latn-R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Upravljanje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stajnjakom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: CH</a:t>
              </a:r>
              <a:r>
                <a:rPr kumimoji="0" lang="en-US" sz="14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N</a:t>
              </a:r>
              <a:r>
                <a:rPr kumimoji="0" lang="en-US" sz="14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  <a:p>
              <a:pPr marL="179388" marR="0" lvl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mbol" panose="05050102010706020507" pitchFamily="18" charset="2"/>
                <a:buChar char="·"/>
                <a:tabLst/>
              </a:pPr>
              <a:r>
                <a:rPr kumimoji="0" lang="sr-Latn-R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Promena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namene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zemljišta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: CO</a:t>
              </a:r>
              <a:r>
                <a:rPr kumimoji="0" lang="en-US" sz="14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CH</a:t>
              </a:r>
              <a:r>
                <a:rPr kumimoji="0" lang="en-US" sz="14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N</a:t>
              </a:r>
              <a:r>
                <a:rPr kumimoji="0" lang="en-US" sz="14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  <a:p>
              <a:pPr marL="179388" marR="769938" lvl="1" algn="l" defTabSz="914400" rtl="0" eaLnBrk="0" fontAlgn="base" latinLnBrk="0" hangingPunct="0">
                <a:lnSpc>
                  <a:spcPct val="100000"/>
                </a:lnSpc>
                <a:spcBef>
                  <a:spcPts val="150"/>
                </a:spcBef>
                <a:spcAft>
                  <a:spcPct val="0"/>
                </a:spcAft>
                <a:buClrTx/>
                <a:buSzTx/>
                <a:buFont typeface="Symbol" panose="05050102010706020507" pitchFamily="18" charset="2"/>
                <a:buChar char="·"/>
                <a:tabLst/>
              </a:pPr>
              <a:r>
                <a:rPr kumimoji="0" lang="sr-Latn-R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Otvoreno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spaljivanje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žetvenih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ostataka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na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polju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: CO</a:t>
              </a:r>
              <a:r>
                <a:rPr kumimoji="0" lang="en-US" sz="14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CH</a:t>
              </a:r>
              <a:r>
                <a:rPr kumimoji="0" lang="en-US" sz="14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N</a:t>
              </a:r>
              <a:r>
                <a:rPr kumimoji="0" lang="en-US" sz="14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  <a:p>
              <a:pPr marL="179388" marR="0" lvl="1" algn="l" defTabSz="914400" rtl="0" eaLnBrk="0" fontAlgn="base" latinLnBrk="0" hangingPunct="0">
                <a:lnSpc>
                  <a:spcPct val="100000"/>
                </a:lnSpc>
                <a:spcBef>
                  <a:spcPts val="150"/>
                </a:spcBef>
                <a:spcAft>
                  <a:spcPct val="0"/>
                </a:spcAft>
                <a:buClrTx/>
                <a:buSzTx/>
                <a:buFont typeface="Symbol" panose="05050102010706020507" pitchFamily="18" charset="2"/>
                <a:buChar char="·"/>
                <a:tabLst/>
              </a:pPr>
              <a:r>
                <a:rPr kumimoji="0" lang="sr-Latn-R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Upravljanje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šumskim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pojasem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npr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vetrozaštitni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pojasevi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): CO</a:t>
              </a:r>
              <a:r>
                <a:rPr kumimoji="0" lang="en-US" sz="14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9388" marR="0" lvl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mbol" panose="05050102010706020507" pitchFamily="18" charset="2"/>
                <a:buChar char="·"/>
                <a:tabLst/>
              </a:pPr>
              <a:r>
                <a:rPr kumimoji="0" lang="sr-Latn-R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Kompostiranje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organskog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otpada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: CH</a:t>
              </a:r>
              <a:r>
                <a:rPr kumimoji="0" lang="en-US" sz="14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9388" marR="906463" lvl="1" algn="l" defTabSz="914400" rtl="0" eaLnBrk="0" fontAlgn="base" latinLnBrk="0" hangingPunct="0">
                <a:lnSpc>
                  <a:spcPct val="100000"/>
                </a:lnSpc>
                <a:spcBef>
                  <a:spcPts val="150"/>
                </a:spcBef>
                <a:spcAft>
                  <a:spcPct val="0"/>
                </a:spcAft>
                <a:buClrTx/>
                <a:buSzTx/>
                <a:buFont typeface="Symbol" panose="05050102010706020507" pitchFamily="18" charset="2"/>
                <a:buChar char="·"/>
                <a:tabLst/>
              </a:pPr>
              <a:r>
                <a:rPr kumimoji="0" lang="sr-Latn-R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Oksidacija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medija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za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gajenje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biljaka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npr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treset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): CO</a:t>
              </a:r>
              <a:r>
                <a:rPr kumimoji="0" lang="en-US" sz="14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229070" y="2037547"/>
            <a:ext cx="5896650" cy="4095564"/>
            <a:chOff x="1746" y="-152"/>
            <a:chExt cx="4947" cy="5299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" y="-152"/>
              <a:ext cx="4129" cy="4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1985" y="362"/>
              <a:ext cx="4708" cy="4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38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Mehanički</a:t>
              </a:r>
              <a:endPara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8900" marR="1017588" lvl="1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mbol" panose="05050102010706020507" pitchFamily="18" charset="2"/>
                <a:buChar char="·"/>
              </a:pPr>
              <a:r>
                <a:rPr kumimoji="0" lang="sr-Latn-R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Nabavljena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električna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energija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: CO</a:t>
              </a:r>
              <a:r>
                <a:rPr kumimoji="0" lang="en-US" sz="14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CH</a:t>
              </a:r>
              <a:r>
                <a:rPr kumimoji="0" lang="en-US" sz="14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4 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N</a:t>
              </a:r>
              <a:r>
                <a:rPr kumimoji="0" lang="en-US" sz="14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  <a:p>
              <a:pPr marL="88900" marR="898525" lvl="1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sr-Latn-R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88900" marR="898525" lvl="1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mbol" panose="05050102010706020507" pitchFamily="18" charset="2"/>
                <a:buChar char="·"/>
                <a:tabLst/>
              </a:pPr>
              <a:r>
                <a:rPr kumimoji="0" lang="sr-Latn-R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Mobilna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mehanizacija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npr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za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obradu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setvu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žetvu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transportna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sredstva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za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ribarenje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): CO</a:t>
              </a:r>
              <a:r>
                <a:rPr kumimoji="0" lang="en-US" sz="14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r>
                <a:rPr kumimoji="0" lang="sr-Latn-R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kumimoji="0" lang="en-US" sz="14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4 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N</a:t>
              </a:r>
              <a:r>
                <a:rPr kumimoji="0" lang="en-US" sz="14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endParaRPr kumimoji="0" lang="sr-Latn-R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8900" marR="898525" lvl="1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8900" marR="655638" lvl="1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mbol" panose="05050102010706020507" pitchFamily="18" charset="2"/>
                <a:buChar char="·"/>
                <a:tabLst/>
              </a:pPr>
              <a:r>
                <a:rPr kumimoji="0" lang="sr-Latn-R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Stacionarna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mehanizacija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npr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oprema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za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mlevenje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oprema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za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navodnjavanje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): CO</a:t>
              </a:r>
              <a:r>
                <a:rPr kumimoji="0" lang="en-US" sz="14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CH</a:t>
              </a:r>
              <a:r>
                <a:rPr kumimoji="0" lang="en-US" sz="14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 N</a:t>
              </a:r>
              <a:r>
                <a:rPr kumimoji="0" lang="en-US" sz="14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endParaRPr kumimoji="0" lang="sr-Latn-R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8900" marR="655638" lvl="1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8900" marR="750888" lvl="1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mbol" panose="05050102010706020507" pitchFamily="18" charset="2"/>
                <a:buChar char="·"/>
                <a:tabLst/>
              </a:pPr>
              <a:r>
                <a:rPr kumimoji="0" lang="sr-Latn-R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Oprema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za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hlađenje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klimatizaciju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: HFC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PFC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576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84524" y="429067"/>
            <a:ext cx="5694086" cy="446802"/>
          </a:xfrm>
        </p:spPr>
        <p:txBody>
          <a:bodyPr>
            <a:normAutofit fontScale="90000"/>
          </a:bodyPr>
          <a:lstStyle/>
          <a:p>
            <a:r>
              <a:rPr lang="sr-Latn-RS" b="1" dirty="0"/>
              <a:t>Izvori GHG iz poljoprivrede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855" y="1513490"/>
            <a:ext cx="7006880" cy="45254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8861" y="1270709"/>
            <a:ext cx="482409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err="1">
                <a:solidFill>
                  <a:srgbClr val="FF0000"/>
                </a:solidFill>
              </a:rPr>
              <a:t>Ciklus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ugljenika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endParaRPr lang="sr-Latn-RS" sz="1600" b="1" dirty="0" smtClean="0">
              <a:solidFill>
                <a:srgbClr val="FF0000"/>
              </a:solidFill>
            </a:endParaRPr>
          </a:p>
          <a:p>
            <a:pPr algn="just"/>
            <a:r>
              <a:rPr lang="en-US" sz="1600" dirty="0" err="1" smtClean="0">
                <a:solidFill>
                  <a:srgbClr val="FF0000"/>
                </a:solidFill>
              </a:rPr>
              <a:t>Ciklus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ugljenika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obuhvata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unos</a:t>
            </a:r>
            <a:r>
              <a:rPr lang="en-US" sz="1600" dirty="0">
                <a:solidFill>
                  <a:srgbClr val="FF0000"/>
                </a:solidFill>
              </a:rPr>
              <a:t> CO</a:t>
            </a:r>
            <a:r>
              <a:rPr lang="en-US" sz="1600" baseline="-25000" dirty="0">
                <a:solidFill>
                  <a:srgbClr val="FF0000"/>
                </a:solidFill>
              </a:rPr>
              <a:t>2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iz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neto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primarne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proizvodnje</a:t>
            </a:r>
            <a:r>
              <a:rPr lang="en-US" sz="1600" dirty="0">
                <a:solidFill>
                  <a:srgbClr val="FF0000"/>
                </a:solidFill>
              </a:rPr>
              <a:t>, </a:t>
            </a:r>
            <a:r>
              <a:rPr lang="en-US" sz="1600" dirty="0" err="1">
                <a:solidFill>
                  <a:srgbClr val="FF0000"/>
                </a:solidFill>
              </a:rPr>
              <a:t>skladištenje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ugljenika</a:t>
            </a:r>
            <a:r>
              <a:rPr lang="en-US" sz="1600" dirty="0">
                <a:solidFill>
                  <a:srgbClr val="FF0000"/>
                </a:solidFill>
              </a:rPr>
              <a:t> u </a:t>
            </a:r>
            <a:r>
              <a:rPr lang="en-US" sz="1600" dirty="0" err="1">
                <a:solidFill>
                  <a:srgbClr val="FF0000"/>
                </a:solidFill>
              </a:rPr>
              <a:t>biomasi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i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po</a:t>
            </a:r>
            <a:r>
              <a:rPr lang="sr-Latn-RS" sz="1600" dirty="0" smtClean="0">
                <a:solidFill>
                  <a:srgbClr val="FF0000"/>
                </a:solidFill>
              </a:rPr>
              <a:t>sečenom </a:t>
            </a:r>
            <a:r>
              <a:rPr lang="en-US" sz="1600" dirty="0" err="1" smtClean="0">
                <a:solidFill>
                  <a:srgbClr val="FF0000"/>
                </a:solidFill>
              </a:rPr>
              <a:t>drvetu</a:t>
            </a:r>
            <a:r>
              <a:rPr lang="en-US" sz="1600" dirty="0">
                <a:solidFill>
                  <a:srgbClr val="FF0000"/>
                </a:solidFill>
              </a:rPr>
              <a:t>, </a:t>
            </a:r>
            <a:r>
              <a:rPr lang="en-US" sz="1600" dirty="0" err="1">
                <a:solidFill>
                  <a:srgbClr val="FF0000"/>
                </a:solidFill>
              </a:rPr>
              <a:t>i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emisije</a:t>
            </a:r>
            <a:r>
              <a:rPr lang="en-US" sz="1600" dirty="0">
                <a:solidFill>
                  <a:srgbClr val="FF0000"/>
                </a:solidFill>
              </a:rPr>
              <a:t> CO2 od </a:t>
            </a:r>
            <a:r>
              <a:rPr lang="en-US" sz="1600" dirty="0" err="1">
                <a:solidFill>
                  <a:srgbClr val="FF0000"/>
                </a:solidFill>
              </a:rPr>
              <a:t>raspadanja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biomase</a:t>
            </a:r>
            <a:r>
              <a:rPr lang="en-US" sz="1600" dirty="0" smtClean="0">
                <a:solidFill>
                  <a:srgbClr val="FF0000"/>
                </a:solidFill>
              </a:rPr>
              <a:t>/</a:t>
            </a:r>
            <a:r>
              <a:rPr lang="en-US" sz="1600" dirty="0" err="1" smtClean="0">
                <a:solidFill>
                  <a:srgbClr val="FF0000"/>
                </a:solidFill>
              </a:rPr>
              <a:t>stelj</a:t>
            </a:r>
            <a:r>
              <a:rPr lang="sr-Latn-RS" sz="1600" dirty="0" smtClean="0">
                <a:solidFill>
                  <a:srgbClr val="FF0000"/>
                </a:solidFill>
              </a:rPr>
              <a:t>e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i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disanja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tla</a:t>
            </a:r>
            <a:r>
              <a:rPr lang="en-US" sz="1600" dirty="0">
                <a:solidFill>
                  <a:srgbClr val="FF0000"/>
                </a:solidFill>
              </a:rPr>
              <a:t>. </a:t>
            </a:r>
            <a:endParaRPr lang="sr-Latn-RS" sz="1600" dirty="0" smtClean="0">
              <a:solidFill>
                <a:srgbClr val="FF0000"/>
              </a:solidFill>
            </a:endParaRPr>
          </a:p>
          <a:p>
            <a:pPr algn="just"/>
            <a:endParaRPr lang="sr-Latn-RS" sz="1600" dirty="0"/>
          </a:p>
          <a:p>
            <a:pPr algn="just"/>
            <a:r>
              <a:rPr lang="en-US" sz="1600" b="1" dirty="0" err="1" smtClean="0">
                <a:solidFill>
                  <a:schemeClr val="accent2">
                    <a:lumMod val="50000"/>
                  </a:schemeClr>
                </a:solidFill>
              </a:rPr>
              <a:t>Ciklus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</a:rPr>
              <a:t>azota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sr-Latn-RS" sz="16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r>
              <a:rPr lang="en-US" sz="1600" dirty="0" err="1" smtClean="0">
                <a:solidFill>
                  <a:schemeClr val="accent2">
                    <a:lumMod val="50000"/>
                  </a:schemeClr>
                </a:solidFill>
              </a:rPr>
              <a:t>Ciklus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</a:rPr>
              <a:t>azota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</a:rPr>
              <a:t>obuhvata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</a:rPr>
              <a:t>đubrivo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</a:rPr>
              <a:t>koje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</a:rPr>
              <a:t>sadrži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</a:rPr>
              <a:t>azot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</a:rPr>
              <a:t>i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</a:rPr>
              <a:t>stajnjak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</a:rPr>
              <a:t>koji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 se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</a:rPr>
              <a:t>dodaje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</a:rPr>
              <a:t>zemljištu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</a:rPr>
              <a:t>i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</a:rPr>
              <a:t>fiksaciju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</a:rPr>
              <a:t>azota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endParaRPr lang="sr-Latn-RS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endParaRPr lang="sr-Latn-RS" sz="1600" dirty="0" smtClean="0"/>
          </a:p>
          <a:p>
            <a:pPr algn="just"/>
            <a:r>
              <a:rPr lang="en-US" sz="1600" b="1" dirty="0" err="1" smtClean="0">
                <a:solidFill>
                  <a:srgbClr val="0070C0"/>
                </a:solidFill>
              </a:rPr>
              <a:t>Metanogeneza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en-US" sz="1600" b="1" dirty="0" err="1">
                <a:solidFill>
                  <a:srgbClr val="0070C0"/>
                </a:solidFill>
              </a:rPr>
              <a:t>i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  <a:r>
              <a:rPr lang="en-US" sz="1600" b="1" dirty="0" err="1">
                <a:solidFill>
                  <a:srgbClr val="0070C0"/>
                </a:solidFill>
              </a:rPr>
              <a:t>anaerobna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  <a:r>
              <a:rPr lang="en-US" sz="1600" b="1" dirty="0" err="1">
                <a:solidFill>
                  <a:srgbClr val="0070C0"/>
                </a:solidFill>
              </a:rPr>
              <a:t>razgradnja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  <a:endParaRPr lang="sr-Latn-RS" sz="1600" b="1" dirty="0" smtClean="0">
              <a:solidFill>
                <a:srgbClr val="0070C0"/>
              </a:solidFill>
            </a:endParaRPr>
          </a:p>
          <a:p>
            <a:pPr algn="just"/>
            <a:r>
              <a:rPr lang="en-US" sz="1600" dirty="0" err="1" smtClean="0">
                <a:solidFill>
                  <a:srgbClr val="0070C0"/>
                </a:solidFill>
              </a:rPr>
              <a:t>Metanogeneza</a:t>
            </a:r>
            <a:r>
              <a:rPr lang="en-US" sz="1600" dirty="0" smtClean="0">
                <a:solidFill>
                  <a:srgbClr val="0070C0"/>
                </a:solidFill>
              </a:rPr>
              <a:t> </a:t>
            </a:r>
            <a:r>
              <a:rPr lang="en-US" sz="1600" dirty="0" err="1">
                <a:solidFill>
                  <a:srgbClr val="0070C0"/>
                </a:solidFill>
              </a:rPr>
              <a:t>i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err="1">
                <a:solidFill>
                  <a:srgbClr val="0070C0"/>
                </a:solidFill>
              </a:rPr>
              <a:t>anaerobno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err="1">
                <a:solidFill>
                  <a:srgbClr val="0070C0"/>
                </a:solidFill>
              </a:rPr>
              <a:t>razlaganje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err="1">
                <a:solidFill>
                  <a:srgbClr val="0070C0"/>
                </a:solidFill>
              </a:rPr>
              <a:t>obuhvataju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err="1">
                <a:solidFill>
                  <a:srgbClr val="0070C0"/>
                </a:solidFill>
              </a:rPr>
              <a:t>emisije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err="1">
                <a:solidFill>
                  <a:srgbClr val="0070C0"/>
                </a:solidFill>
              </a:rPr>
              <a:t>metana</a:t>
            </a:r>
            <a:r>
              <a:rPr lang="en-US" sz="1600" dirty="0">
                <a:solidFill>
                  <a:srgbClr val="0070C0"/>
                </a:solidFill>
              </a:rPr>
              <a:t> (CH</a:t>
            </a:r>
            <a:r>
              <a:rPr lang="en-US" sz="1600" baseline="-25000" dirty="0">
                <a:solidFill>
                  <a:srgbClr val="0070C0"/>
                </a:solidFill>
              </a:rPr>
              <a:t>4</a:t>
            </a:r>
            <a:r>
              <a:rPr lang="en-US" sz="1600" dirty="0">
                <a:solidFill>
                  <a:srgbClr val="0070C0"/>
                </a:solidFill>
              </a:rPr>
              <a:t>) u </a:t>
            </a:r>
            <a:r>
              <a:rPr lang="en-US" sz="1600" dirty="0" err="1">
                <a:solidFill>
                  <a:srgbClr val="0070C0"/>
                </a:solidFill>
              </a:rPr>
              <a:t>pirinčanom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err="1">
                <a:solidFill>
                  <a:srgbClr val="0070C0"/>
                </a:solidFill>
              </a:rPr>
              <a:t>polju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err="1">
                <a:solidFill>
                  <a:srgbClr val="0070C0"/>
                </a:solidFill>
              </a:rPr>
              <a:t>gde</a:t>
            </a:r>
            <a:r>
              <a:rPr lang="en-US" sz="1600" dirty="0">
                <a:solidFill>
                  <a:srgbClr val="0070C0"/>
                </a:solidFill>
              </a:rPr>
              <a:t> se </a:t>
            </a:r>
            <a:r>
              <a:rPr lang="en-US" sz="1600" dirty="0" err="1">
                <a:solidFill>
                  <a:srgbClr val="0070C0"/>
                </a:solidFill>
              </a:rPr>
              <a:t>biomasa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err="1">
                <a:solidFill>
                  <a:srgbClr val="0070C0"/>
                </a:solidFill>
              </a:rPr>
              <a:t>raspada</a:t>
            </a:r>
            <a:r>
              <a:rPr lang="en-US" sz="1600" dirty="0">
                <a:solidFill>
                  <a:srgbClr val="0070C0"/>
                </a:solidFill>
              </a:rPr>
              <a:t> u </a:t>
            </a:r>
            <a:r>
              <a:rPr lang="en-US" sz="1600" dirty="0" err="1">
                <a:solidFill>
                  <a:srgbClr val="0070C0"/>
                </a:solidFill>
              </a:rPr>
              <a:t>okruženju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err="1">
                <a:solidFill>
                  <a:srgbClr val="0070C0"/>
                </a:solidFill>
              </a:rPr>
              <a:t>bez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err="1">
                <a:solidFill>
                  <a:srgbClr val="0070C0"/>
                </a:solidFill>
              </a:rPr>
              <a:t>kiseonika</a:t>
            </a:r>
            <a:r>
              <a:rPr lang="en-US" sz="1600" dirty="0">
                <a:solidFill>
                  <a:srgbClr val="0070C0"/>
                </a:solidFill>
              </a:rPr>
              <a:t>, </a:t>
            </a:r>
            <a:r>
              <a:rPr lang="en-US" sz="1600" dirty="0" err="1">
                <a:solidFill>
                  <a:srgbClr val="0070C0"/>
                </a:solidFill>
              </a:rPr>
              <a:t>pokretane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err="1">
                <a:solidFill>
                  <a:srgbClr val="0070C0"/>
                </a:solidFill>
              </a:rPr>
              <a:t>bakterijama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err="1">
                <a:solidFill>
                  <a:srgbClr val="0070C0"/>
                </a:solidFill>
              </a:rPr>
              <a:t>koje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err="1">
                <a:solidFill>
                  <a:srgbClr val="0070C0"/>
                </a:solidFill>
              </a:rPr>
              <a:t>proizvode</a:t>
            </a:r>
            <a:r>
              <a:rPr lang="en-US" sz="1600" dirty="0">
                <a:solidFill>
                  <a:srgbClr val="0070C0"/>
                </a:solidFill>
              </a:rPr>
              <a:t> gas CH</a:t>
            </a:r>
            <a:r>
              <a:rPr lang="en-US" sz="1600" baseline="-25000" dirty="0">
                <a:solidFill>
                  <a:srgbClr val="0070C0"/>
                </a:solidFill>
              </a:rPr>
              <a:t>4</a:t>
            </a:r>
            <a:r>
              <a:rPr lang="en-US" sz="1600" dirty="0">
                <a:solidFill>
                  <a:srgbClr val="0070C0"/>
                </a:solidFill>
              </a:rPr>
              <a:t>. </a:t>
            </a:r>
            <a:endParaRPr lang="sr-Latn-RS" sz="1600" dirty="0" smtClean="0">
              <a:solidFill>
                <a:srgbClr val="0070C0"/>
              </a:solidFill>
            </a:endParaRPr>
          </a:p>
          <a:p>
            <a:pPr algn="just"/>
            <a:endParaRPr lang="sr-Latn-RS" sz="1600" dirty="0" smtClean="0"/>
          </a:p>
          <a:p>
            <a:pPr algn="just"/>
            <a:r>
              <a:rPr lang="en-US" sz="1600" b="1" dirty="0" err="1" smtClean="0">
                <a:solidFill>
                  <a:srgbClr val="00B050"/>
                </a:solidFill>
              </a:rPr>
              <a:t>Sagorevanje</a:t>
            </a:r>
            <a:r>
              <a:rPr lang="en-US" sz="1600" b="1" dirty="0" smtClean="0">
                <a:solidFill>
                  <a:srgbClr val="00B050"/>
                </a:solidFill>
              </a:rPr>
              <a:t> </a:t>
            </a:r>
            <a:r>
              <a:rPr lang="en-US" sz="1600" b="1" dirty="0" err="1">
                <a:solidFill>
                  <a:srgbClr val="00B050"/>
                </a:solidFill>
              </a:rPr>
              <a:t>biomase</a:t>
            </a:r>
            <a:r>
              <a:rPr lang="en-US" sz="1600" b="1" dirty="0">
                <a:solidFill>
                  <a:srgbClr val="00B050"/>
                </a:solidFill>
              </a:rPr>
              <a:t> </a:t>
            </a:r>
            <a:endParaRPr lang="sr-Latn-RS" sz="1600" b="1" dirty="0" smtClean="0">
              <a:solidFill>
                <a:srgbClr val="00B050"/>
              </a:solidFill>
            </a:endParaRPr>
          </a:p>
          <a:p>
            <a:pPr algn="just"/>
            <a:r>
              <a:rPr lang="en-US" sz="1600" dirty="0" err="1" smtClean="0">
                <a:solidFill>
                  <a:srgbClr val="00B050"/>
                </a:solidFill>
              </a:rPr>
              <a:t>Sagorevanje</a:t>
            </a:r>
            <a:r>
              <a:rPr lang="en-US" sz="1600" dirty="0" smtClean="0">
                <a:solidFill>
                  <a:srgbClr val="00B050"/>
                </a:solidFill>
              </a:rPr>
              <a:t> </a:t>
            </a:r>
            <a:r>
              <a:rPr lang="en-US" sz="1600" dirty="0" err="1">
                <a:solidFill>
                  <a:srgbClr val="00B050"/>
                </a:solidFill>
              </a:rPr>
              <a:t>biomase</a:t>
            </a:r>
            <a:r>
              <a:rPr lang="en-US" sz="1600" dirty="0">
                <a:solidFill>
                  <a:srgbClr val="00B050"/>
                </a:solidFill>
              </a:rPr>
              <a:t> </a:t>
            </a:r>
            <a:r>
              <a:rPr lang="en-US" sz="1600" dirty="0" err="1">
                <a:solidFill>
                  <a:srgbClr val="00B050"/>
                </a:solidFill>
              </a:rPr>
              <a:t>obuhvata</a:t>
            </a:r>
            <a:r>
              <a:rPr lang="en-US" sz="1600" dirty="0">
                <a:solidFill>
                  <a:srgbClr val="00B050"/>
                </a:solidFill>
              </a:rPr>
              <a:t> </a:t>
            </a:r>
            <a:r>
              <a:rPr lang="en-US" sz="1600" dirty="0" err="1">
                <a:solidFill>
                  <a:srgbClr val="00B050"/>
                </a:solidFill>
              </a:rPr>
              <a:t>sagorevanje</a:t>
            </a:r>
            <a:r>
              <a:rPr lang="en-US" sz="1600" dirty="0">
                <a:solidFill>
                  <a:srgbClr val="00B050"/>
                </a:solidFill>
              </a:rPr>
              <a:t> </a:t>
            </a:r>
            <a:r>
              <a:rPr lang="en-US" sz="1600" dirty="0" err="1">
                <a:solidFill>
                  <a:srgbClr val="00B050"/>
                </a:solidFill>
              </a:rPr>
              <a:t>poljoprivrednih</a:t>
            </a:r>
            <a:r>
              <a:rPr lang="en-US" sz="1600" dirty="0">
                <a:solidFill>
                  <a:srgbClr val="00B050"/>
                </a:solidFill>
              </a:rPr>
              <a:t> </a:t>
            </a:r>
            <a:r>
              <a:rPr lang="en-US" sz="1600" dirty="0" err="1">
                <a:solidFill>
                  <a:srgbClr val="00B050"/>
                </a:solidFill>
              </a:rPr>
              <a:t>useva</a:t>
            </a:r>
            <a:r>
              <a:rPr lang="en-US" sz="1600" dirty="0">
                <a:solidFill>
                  <a:srgbClr val="00B050"/>
                </a:solidFill>
              </a:rPr>
              <a:t> </a:t>
            </a:r>
            <a:r>
              <a:rPr lang="en-US" sz="1600" dirty="0" err="1">
                <a:solidFill>
                  <a:srgbClr val="00B050"/>
                </a:solidFill>
              </a:rPr>
              <a:t>ili</a:t>
            </a:r>
            <a:r>
              <a:rPr lang="en-US" sz="1600" dirty="0">
                <a:solidFill>
                  <a:srgbClr val="00B050"/>
                </a:solidFill>
              </a:rPr>
              <a:t> </a:t>
            </a:r>
            <a:r>
              <a:rPr lang="en-US" sz="1600" dirty="0" err="1">
                <a:solidFill>
                  <a:srgbClr val="00B050"/>
                </a:solidFill>
              </a:rPr>
              <a:t>šumske</a:t>
            </a:r>
            <a:r>
              <a:rPr lang="en-US" sz="1600" dirty="0">
                <a:solidFill>
                  <a:srgbClr val="00B050"/>
                </a:solidFill>
              </a:rPr>
              <a:t> </a:t>
            </a:r>
            <a:r>
              <a:rPr lang="en-US" sz="1600" dirty="0" err="1">
                <a:solidFill>
                  <a:srgbClr val="00B050"/>
                </a:solidFill>
              </a:rPr>
              <a:t>biomase</a:t>
            </a:r>
            <a:r>
              <a:rPr lang="en-US" sz="1600" dirty="0">
                <a:solidFill>
                  <a:srgbClr val="00B050"/>
                </a:solidFill>
              </a:rPr>
              <a:t> </a:t>
            </a:r>
            <a:r>
              <a:rPr lang="sr-Latn-RS" sz="1600" dirty="0" smtClean="0">
                <a:solidFill>
                  <a:srgbClr val="00B050"/>
                </a:solidFill>
              </a:rPr>
              <a:t>i </a:t>
            </a:r>
            <a:r>
              <a:rPr lang="en-US" sz="1600" dirty="0" err="1" smtClean="0">
                <a:solidFill>
                  <a:srgbClr val="00B050"/>
                </a:solidFill>
              </a:rPr>
              <a:t>dovodi</a:t>
            </a:r>
            <a:r>
              <a:rPr lang="en-US" sz="1600" dirty="0" smtClean="0">
                <a:solidFill>
                  <a:srgbClr val="00B050"/>
                </a:solidFill>
              </a:rPr>
              <a:t> </a:t>
            </a:r>
            <a:r>
              <a:rPr lang="en-US" sz="1600" dirty="0">
                <a:solidFill>
                  <a:srgbClr val="00B050"/>
                </a:solidFill>
              </a:rPr>
              <a:t>do </a:t>
            </a:r>
            <a:r>
              <a:rPr lang="en-US" sz="1600" dirty="0" err="1">
                <a:solidFill>
                  <a:srgbClr val="00B050"/>
                </a:solidFill>
              </a:rPr>
              <a:t>emisije</a:t>
            </a:r>
            <a:r>
              <a:rPr lang="en-US" sz="1600" dirty="0">
                <a:solidFill>
                  <a:srgbClr val="00B050"/>
                </a:solidFill>
              </a:rPr>
              <a:t> CO</a:t>
            </a:r>
            <a:r>
              <a:rPr lang="en-US" sz="1600" baseline="-25000" dirty="0">
                <a:solidFill>
                  <a:srgbClr val="00B050"/>
                </a:solidFill>
              </a:rPr>
              <a:t>2</a:t>
            </a:r>
            <a:r>
              <a:rPr lang="en-US" sz="1600" dirty="0">
                <a:solidFill>
                  <a:srgbClr val="00B050"/>
                </a:solidFill>
              </a:rPr>
              <a:t> </a:t>
            </a:r>
            <a:r>
              <a:rPr lang="en-US" sz="1600" dirty="0" err="1">
                <a:solidFill>
                  <a:srgbClr val="00B050"/>
                </a:solidFill>
              </a:rPr>
              <a:t>kada</a:t>
            </a:r>
            <a:r>
              <a:rPr lang="en-US" sz="1600" dirty="0">
                <a:solidFill>
                  <a:srgbClr val="00B050"/>
                </a:solidFill>
              </a:rPr>
              <a:t> se </a:t>
            </a:r>
            <a:r>
              <a:rPr lang="en-US" sz="1600" dirty="0" err="1">
                <a:solidFill>
                  <a:srgbClr val="00B050"/>
                </a:solidFill>
              </a:rPr>
              <a:t>ugljenik</a:t>
            </a:r>
            <a:r>
              <a:rPr lang="en-US" sz="1600" dirty="0">
                <a:solidFill>
                  <a:srgbClr val="00B050"/>
                </a:solidFill>
              </a:rPr>
              <a:t> u </a:t>
            </a:r>
            <a:r>
              <a:rPr lang="en-US" sz="1600" dirty="0" err="1">
                <a:solidFill>
                  <a:srgbClr val="00B050"/>
                </a:solidFill>
              </a:rPr>
              <a:t>biomasi</a:t>
            </a:r>
            <a:r>
              <a:rPr lang="en-US" sz="1600" dirty="0">
                <a:solidFill>
                  <a:srgbClr val="00B050"/>
                </a:solidFill>
              </a:rPr>
              <a:t> </a:t>
            </a:r>
            <a:r>
              <a:rPr lang="en-US" sz="1600" dirty="0" err="1">
                <a:solidFill>
                  <a:srgbClr val="00B050"/>
                </a:solidFill>
              </a:rPr>
              <a:t>oksiduje</a:t>
            </a:r>
            <a:r>
              <a:rPr lang="en-US" sz="1600" dirty="0">
                <a:solidFill>
                  <a:srgbClr val="00B050"/>
                </a:solidFill>
              </a:rPr>
              <a:t>, </a:t>
            </a:r>
            <a:r>
              <a:rPr lang="en-US" sz="1600" dirty="0" err="1">
                <a:solidFill>
                  <a:srgbClr val="00B050"/>
                </a:solidFill>
              </a:rPr>
              <a:t>stvarajući</a:t>
            </a:r>
            <a:r>
              <a:rPr lang="en-US" sz="1600" dirty="0">
                <a:solidFill>
                  <a:srgbClr val="00B050"/>
                </a:solidFill>
              </a:rPr>
              <a:t> </a:t>
            </a:r>
            <a:r>
              <a:rPr lang="en-US" sz="1600" dirty="0" err="1">
                <a:solidFill>
                  <a:srgbClr val="00B050"/>
                </a:solidFill>
              </a:rPr>
              <a:t>i</a:t>
            </a:r>
            <a:r>
              <a:rPr lang="en-US" sz="1600" dirty="0">
                <a:solidFill>
                  <a:srgbClr val="00B050"/>
                </a:solidFill>
              </a:rPr>
              <a:t> </a:t>
            </a:r>
            <a:r>
              <a:rPr lang="en-US" sz="1600" dirty="0" err="1">
                <a:solidFill>
                  <a:srgbClr val="00B050"/>
                </a:solidFill>
              </a:rPr>
              <a:t>emisije</a:t>
            </a:r>
            <a:r>
              <a:rPr lang="en-US" sz="1600" dirty="0">
                <a:solidFill>
                  <a:srgbClr val="00B050"/>
                </a:solidFill>
              </a:rPr>
              <a:t> CH</a:t>
            </a:r>
            <a:r>
              <a:rPr lang="en-US" sz="1600" baseline="-25000" dirty="0">
                <a:solidFill>
                  <a:srgbClr val="00B050"/>
                </a:solidFill>
              </a:rPr>
              <a:t>4</a:t>
            </a:r>
            <a:r>
              <a:rPr lang="en-US" sz="1600" dirty="0">
                <a:solidFill>
                  <a:srgbClr val="00B050"/>
                </a:solidFill>
              </a:rPr>
              <a:t> </a:t>
            </a:r>
            <a:r>
              <a:rPr lang="en-US" sz="1600" dirty="0" err="1">
                <a:solidFill>
                  <a:srgbClr val="00B050"/>
                </a:solidFill>
              </a:rPr>
              <a:t>i</a:t>
            </a:r>
            <a:r>
              <a:rPr lang="en-US" sz="1600" dirty="0">
                <a:solidFill>
                  <a:srgbClr val="00B050"/>
                </a:solidFill>
              </a:rPr>
              <a:t> N</a:t>
            </a:r>
            <a:r>
              <a:rPr lang="en-US" sz="1600" baseline="-25000" dirty="0">
                <a:solidFill>
                  <a:srgbClr val="00B050"/>
                </a:solidFill>
              </a:rPr>
              <a:t>2</a:t>
            </a:r>
            <a:r>
              <a:rPr lang="en-US" sz="1600" dirty="0">
                <a:solidFill>
                  <a:srgbClr val="00B050"/>
                </a:solidFill>
              </a:rPr>
              <a:t>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92955" y="6565007"/>
            <a:ext cx="51876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100" dirty="0" smtClean="0"/>
              <a:t>Izvor: Macleod et al; </a:t>
            </a:r>
            <a:r>
              <a:rPr lang="en-US" sz="1100" dirty="0" smtClean="0"/>
              <a:t>OECD </a:t>
            </a:r>
            <a:r>
              <a:rPr lang="en-US" sz="1100" dirty="0"/>
              <a:t>Food, Agriculture and Fisheries Papers No. </a:t>
            </a:r>
            <a:r>
              <a:rPr lang="sr-Latn-RS" sz="1100" dirty="0" smtClean="0"/>
              <a:t>89; 2015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16628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09757" y="124596"/>
            <a:ext cx="5694086" cy="446802"/>
          </a:xfrm>
        </p:spPr>
        <p:txBody>
          <a:bodyPr>
            <a:normAutofit fontScale="90000"/>
          </a:bodyPr>
          <a:lstStyle/>
          <a:p>
            <a:r>
              <a:rPr lang="sr-Latn-RS" dirty="0" smtClean="0"/>
              <a:t>Izvori GHG iz poljoprivrede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843" y="1103612"/>
            <a:ext cx="5702066" cy="44878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92955" y="6565007"/>
            <a:ext cx="60580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100" dirty="0" smtClean="0"/>
              <a:t>Izvor: Blandford, Hassapoyannes; </a:t>
            </a:r>
            <a:r>
              <a:rPr lang="en-US" sz="1100" dirty="0"/>
              <a:t>OECD Food, Agriculture and Fisheries Papers No. </a:t>
            </a:r>
            <a:r>
              <a:rPr lang="en-US" sz="1100" dirty="0" smtClean="0"/>
              <a:t>112</a:t>
            </a:r>
            <a:r>
              <a:rPr lang="sr-Latn-RS" sz="1100" dirty="0" smtClean="0"/>
              <a:t>; 2018</a:t>
            </a:r>
            <a:endParaRPr lang="en-US" sz="11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09" y="1187667"/>
            <a:ext cx="5939078" cy="440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67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B6F7CA54-67B2-B490-8F6B-A36D60D7AF94}"/>
              </a:ext>
            </a:extLst>
          </p:cNvPr>
          <p:cNvSpPr txBox="1">
            <a:spLocks/>
          </p:cNvSpPr>
          <p:nvPr/>
        </p:nvSpPr>
        <p:spPr>
          <a:xfrm>
            <a:off x="922939" y="1182308"/>
            <a:ext cx="5184724" cy="52376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sz="3600" b="1" dirty="0" smtClean="0">
                <a:latin typeface="Titillium Web"/>
              </a:rPr>
              <a:t>Sadržaj prezentacije</a:t>
            </a:r>
            <a:endParaRPr lang="en-GB" sz="3600" b="1" dirty="0">
              <a:latin typeface="Titillium Web"/>
              <a:ea typeface="+mn-ea"/>
              <a:cs typeface="+mn-cs"/>
            </a:endParaRPr>
          </a:p>
        </p:txBody>
      </p:sp>
      <p:sp>
        <p:nvSpPr>
          <p:cNvPr id="5" name="pole tekstowe 13">
            <a:extLst>
              <a:ext uri="{FF2B5EF4-FFF2-40B4-BE49-F238E27FC236}">
                <a16:creationId xmlns:a16="http://schemas.microsoft.com/office/drawing/2014/main" xmlns="" id="{4455655C-2BC2-D09E-A775-E917D2F46991}"/>
              </a:ext>
            </a:extLst>
          </p:cNvPr>
          <p:cNvSpPr txBox="1"/>
          <p:nvPr/>
        </p:nvSpPr>
        <p:spPr>
          <a:xfrm>
            <a:off x="647132" y="2163112"/>
            <a:ext cx="7330940" cy="173380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971550" lvl="1" indent="-285750"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sr-Latn-RS" dirty="0" smtClean="0">
                <a:latin typeface="Titillium"/>
                <a:cs typeface="Arial"/>
              </a:rPr>
              <a:t>Emisije GHG i klimatske promene</a:t>
            </a:r>
          </a:p>
          <a:p>
            <a:pPr marL="971550" lvl="1" indent="-285750"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sr-Latn-RS" dirty="0" smtClean="0">
                <a:latin typeface="Titillium"/>
                <a:cs typeface="Arial"/>
              </a:rPr>
              <a:t>Izvori GHG u poljoprivredi</a:t>
            </a:r>
          </a:p>
          <a:p>
            <a:pPr marL="971550" lvl="1" indent="-285750"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sr-Latn-RS" dirty="0" smtClean="0">
                <a:solidFill>
                  <a:srgbClr val="FF0000"/>
                </a:solidFill>
                <a:latin typeface="Titillium"/>
                <a:cs typeface="Arial"/>
              </a:rPr>
              <a:t>RegAgri i vezivanje ugljenika</a:t>
            </a:r>
          </a:p>
          <a:p>
            <a:pPr marL="971550" lvl="1" indent="-285750"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sr-Latn-RS" dirty="0">
                <a:latin typeface="Titillium"/>
                <a:cs typeface="Arial"/>
              </a:rPr>
              <a:t>RegAgri prakse i emisije GHG</a:t>
            </a:r>
          </a:p>
          <a:p>
            <a:pPr marL="971550" lvl="1" indent="-285750"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sr-Latn-RS" dirty="0" smtClean="0">
                <a:latin typeface="Titillium"/>
                <a:cs typeface="Arial"/>
              </a:rPr>
              <a:t>RegAgri i karbonski krediti</a:t>
            </a:r>
            <a:endParaRPr lang="es-ES" sz="1800" dirty="0">
              <a:latin typeface="Titillium Web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0675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30777" y="395236"/>
            <a:ext cx="5694086" cy="446802"/>
          </a:xfrm>
        </p:spPr>
        <p:txBody>
          <a:bodyPr>
            <a:normAutofit fontScale="90000"/>
          </a:bodyPr>
          <a:lstStyle/>
          <a:p>
            <a:r>
              <a:rPr lang="sr-Latn-RS" b="1" dirty="0" smtClean="0"/>
              <a:t>Skladišta ugljenika</a:t>
            </a:r>
            <a:endParaRPr lang="en-US" b="1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150829" y="961534"/>
            <a:ext cx="6940765" cy="5778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Latn-RS" sz="1600" smtClean="0">
                <a:solidFill>
                  <a:schemeClr val="tx1"/>
                </a:solidFill>
              </a:rPr>
              <a:t>Skladišta ugljenika su komponente ekosistema koje mogu da skladište i otpuštaju ugljenik.</a:t>
            </a:r>
          </a:p>
          <a:p>
            <a:r>
              <a:rPr lang="sr-Latn-RS" sz="1600" smtClean="0">
                <a:solidFill>
                  <a:schemeClr val="tx1"/>
                </a:solidFill>
              </a:rPr>
              <a:t>Pet skladišta su opisana u održivom upravljanju zemljištem:</a:t>
            </a:r>
            <a:endParaRPr lang="en-US" sz="1600" smtClean="0">
              <a:solidFill>
                <a:schemeClr val="tx1"/>
              </a:solidFill>
            </a:endParaRPr>
          </a:p>
          <a:p>
            <a:endParaRPr lang="sr-Latn-RS" sz="1600" smtClean="0">
              <a:solidFill>
                <a:schemeClr val="tx1"/>
              </a:solidFill>
            </a:endParaRPr>
          </a:p>
          <a:p>
            <a:r>
              <a:rPr lang="sr-Latn-RS" sz="1600" b="1" smtClean="0">
                <a:solidFill>
                  <a:schemeClr val="tx1"/>
                </a:solidFill>
              </a:rPr>
              <a:t>1. </a:t>
            </a:r>
            <a:r>
              <a:rPr lang="en-US" sz="1600" b="1" smtClean="0">
                <a:solidFill>
                  <a:schemeClr val="tx1"/>
                </a:solidFill>
              </a:rPr>
              <a:t>Nadzemna biomasa </a:t>
            </a:r>
            <a:endParaRPr lang="sr-Latn-RS" sz="1600" b="1" smtClean="0">
              <a:solidFill>
                <a:schemeClr val="tx1"/>
              </a:solidFill>
            </a:endParaRPr>
          </a:p>
          <a:p>
            <a:r>
              <a:rPr lang="en-US" sz="1600" smtClean="0">
                <a:solidFill>
                  <a:schemeClr val="tx1"/>
                </a:solidFill>
              </a:rPr>
              <a:t>Sva živa biomasa iznad tla: stablo, panj, grane, kora, seme, plodovi i lišće </a:t>
            </a:r>
          </a:p>
          <a:p>
            <a:endParaRPr lang="sr-Latn-RS" sz="1600" smtClean="0">
              <a:solidFill>
                <a:schemeClr val="tx1"/>
              </a:solidFill>
            </a:endParaRPr>
          </a:p>
          <a:p>
            <a:r>
              <a:rPr lang="sr-Latn-RS" sz="1600" b="1" smtClean="0">
                <a:solidFill>
                  <a:schemeClr val="tx1"/>
                </a:solidFill>
              </a:rPr>
              <a:t>2. Stelja</a:t>
            </a:r>
          </a:p>
          <a:p>
            <a:r>
              <a:rPr lang="en-US" sz="1600" smtClean="0">
                <a:solidFill>
                  <a:schemeClr val="tx1"/>
                </a:solidFill>
              </a:rPr>
              <a:t>Sva neživa biomasa sa prečnikom manjim od minimalnog praga, leži mrtva, u različitim stanjima raspadanja, iznad mineralnog ili organskog zemljišta. </a:t>
            </a:r>
          </a:p>
          <a:p>
            <a:endParaRPr lang="sr-Latn-RS" sz="1600" smtClean="0">
              <a:solidFill>
                <a:schemeClr val="tx1"/>
              </a:solidFill>
            </a:endParaRPr>
          </a:p>
          <a:p>
            <a:r>
              <a:rPr lang="sr-Latn-RS" sz="1600" b="1" smtClean="0">
                <a:solidFill>
                  <a:schemeClr val="tx1"/>
                </a:solidFill>
              </a:rPr>
              <a:t>3. Mrtvi ostaci</a:t>
            </a:r>
          </a:p>
          <a:p>
            <a:r>
              <a:rPr lang="en-US" sz="1600" smtClean="0">
                <a:solidFill>
                  <a:schemeClr val="tx1"/>
                </a:solidFill>
              </a:rPr>
              <a:t>Zapremina svega neživog drveta koje nije sadržano u </a:t>
            </a:r>
            <a:r>
              <a:rPr lang="sr-Latn-RS" sz="1600" smtClean="0">
                <a:solidFill>
                  <a:schemeClr val="tx1"/>
                </a:solidFill>
              </a:rPr>
              <a:t>stelji</a:t>
            </a:r>
            <a:r>
              <a:rPr lang="en-US" sz="1600" smtClean="0">
                <a:solidFill>
                  <a:schemeClr val="tx1"/>
                </a:solidFill>
              </a:rPr>
              <a:t>, kao što je drvo koje leži na površini, mrtvo korenje, panjevi itd. </a:t>
            </a:r>
          </a:p>
          <a:p>
            <a:endParaRPr lang="sr-Latn-RS" sz="1600" smtClean="0">
              <a:solidFill>
                <a:schemeClr val="tx1"/>
              </a:solidFill>
            </a:endParaRPr>
          </a:p>
          <a:p>
            <a:r>
              <a:rPr lang="sr-Latn-RS" sz="1600" b="1" smtClean="0">
                <a:solidFill>
                  <a:schemeClr val="tx1"/>
                </a:solidFill>
              </a:rPr>
              <a:t>4. </a:t>
            </a:r>
            <a:r>
              <a:rPr lang="en-US" sz="1600" b="1" smtClean="0">
                <a:solidFill>
                  <a:schemeClr val="tx1"/>
                </a:solidFill>
              </a:rPr>
              <a:t>Biomasa ispod zemlje </a:t>
            </a:r>
            <a:endParaRPr lang="sr-Latn-RS" sz="1600" b="1" smtClean="0">
              <a:solidFill>
                <a:schemeClr val="tx1"/>
              </a:solidFill>
            </a:endParaRPr>
          </a:p>
          <a:p>
            <a:r>
              <a:rPr lang="en-US" sz="1600" smtClean="0">
                <a:solidFill>
                  <a:schemeClr val="tx1"/>
                </a:solidFill>
              </a:rPr>
              <a:t>Sva živa biomasa živog korena prečnika najmanje 2 mm </a:t>
            </a:r>
          </a:p>
          <a:p>
            <a:endParaRPr lang="sr-Latn-RS" sz="1600" smtClean="0">
              <a:solidFill>
                <a:schemeClr val="tx1"/>
              </a:solidFill>
            </a:endParaRPr>
          </a:p>
          <a:p>
            <a:r>
              <a:rPr lang="sr-Latn-RS" sz="1600" b="1" smtClean="0">
                <a:solidFill>
                  <a:schemeClr val="tx1"/>
                </a:solidFill>
              </a:rPr>
              <a:t>5. </a:t>
            </a:r>
            <a:r>
              <a:rPr lang="en-US" sz="1600" b="1" smtClean="0">
                <a:solidFill>
                  <a:schemeClr val="tx1"/>
                </a:solidFill>
              </a:rPr>
              <a:t>Organska materija u zemljištu </a:t>
            </a:r>
          </a:p>
          <a:p>
            <a:r>
              <a:rPr lang="en-US" sz="1600" smtClean="0">
                <a:solidFill>
                  <a:schemeClr val="tx1"/>
                </a:solidFill>
              </a:rPr>
              <a:t>Organska materija u mineralnom i organskom zemljištu (uključujući treset) do određene dubine; živi fini koreni su uključeni tamo gde se ne mogu empirijski razlikovati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6" name="Picture Placeholder 8"/>
          <p:cNvPicPr>
            <a:picLocks noChangeAspect="1"/>
          </p:cNvPicPr>
          <p:nvPr/>
        </p:nvPicPr>
        <p:blipFill rotWithShape="1">
          <a:blip r:embed="rId3"/>
          <a:srcRect t="5988" b="5988"/>
          <a:stretch/>
        </p:blipFill>
        <p:spPr>
          <a:xfrm>
            <a:off x="7108979" y="1108868"/>
            <a:ext cx="4760137" cy="492335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9287342" y="2277035"/>
            <a:ext cx="403412" cy="3765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 dirty="0" smtClean="0"/>
              <a:t>1</a:t>
            </a:r>
            <a:endParaRPr lang="en-US" b="1" dirty="0"/>
          </a:p>
        </p:txBody>
      </p:sp>
      <p:sp>
        <p:nvSpPr>
          <p:cNvPr id="8" name="Oval 7"/>
          <p:cNvSpPr/>
          <p:nvPr/>
        </p:nvSpPr>
        <p:spPr>
          <a:xfrm>
            <a:off x="9923836" y="2913529"/>
            <a:ext cx="403412" cy="3765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 dirty="0" smtClean="0"/>
              <a:t>2</a:t>
            </a:r>
            <a:endParaRPr lang="en-US" b="1" dirty="0"/>
          </a:p>
        </p:txBody>
      </p:sp>
      <p:sp>
        <p:nvSpPr>
          <p:cNvPr id="9" name="Oval 8"/>
          <p:cNvSpPr/>
          <p:nvPr/>
        </p:nvSpPr>
        <p:spPr>
          <a:xfrm>
            <a:off x="11143129" y="3173506"/>
            <a:ext cx="469378" cy="416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 dirty="0" smtClean="0"/>
              <a:t>3</a:t>
            </a:r>
            <a:endParaRPr lang="en-US" b="1" dirty="0"/>
          </a:p>
        </p:txBody>
      </p:sp>
      <p:sp>
        <p:nvSpPr>
          <p:cNvPr id="10" name="Oval 9"/>
          <p:cNvSpPr/>
          <p:nvPr/>
        </p:nvSpPr>
        <p:spPr>
          <a:xfrm>
            <a:off x="7924799" y="3587905"/>
            <a:ext cx="469378" cy="416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 dirty="0" smtClean="0"/>
              <a:t>4</a:t>
            </a:r>
            <a:endParaRPr lang="en-US" b="1" dirty="0"/>
          </a:p>
        </p:txBody>
      </p:sp>
      <p:sp>
        <p:nvSpPr>
          <p:cNvPr id="11" name="Oval 10"/>
          <p:cNvSpPr/>
          <p:nvPr/>
        </p:nvSpPr>
        <p:spPr>
          <a:xfrm>
            <a:off x="8708193" y="5649788"/>
            <a:ext cx="469378" cy="416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 dirty="0" smtClean="0"/>
              <a:t>5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628466" y="6565007"/>
            <a:ext cx="50048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100" dirty="0" smtClean="0"/>
              <a:t>Izvor: IPCC’s Practice Guidance for Land Use, Land use Change and Forestry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7269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5510" y="63190"/>
            <a:ext cx="9042952" cy="446802"/>
          </a:xfrm>
        </p:spPr>
        <p:txBody>
          <a:bodyPr>
            <a:normAutofit fontScale="90000"/>
          </a:bodyPr>
          <a:lstStyle/>
          <a:p>
            <a:r>
              <a:rPr lang="sr-Latn-RS" b="1" dirty="0" smtClean="0"/>
              <a:t>RegAgr i vezivanje ugljenika</a:t>
            </a:r>
            <a:endParaRPr lang="en-US" b="1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358588" y="403648"/>
            <a:ext cx="6589059" cy="4587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Tx/>
              <a:buAutoNum type="arabicPeriod"/>
            </a:pPr>
            <a:r>
              <a:rPr lang="en-US" sz="1600" smtClean="0">
                <a:solidFill>
                  <a:schemeClr val="tx1"/>
                </a:solidFill>
              </a:rPr>
              <a:t>Sunce obezbeđuje beskrajno obnovljiv izvor energije za biljk</a:t>
            </a:r>
            <a:r>
              <a:rPr lang="sr-Latn-RS" sz="1600" smtClean="0">
                <a:solidFill>
                  <a:schemeClr val="tx1"/>
                </a:solidFill>
              </a:rPr>
              <a:t>ama</a:t>
            </a:r>
            <a:r>
              <a:rPr lang="en-US" sz="1600" smtClean="0">
                <a:solidFill>
                  <a:schemeClr val="tx1"/>
                </a:solidFill>
              </a:rPr>
              <a:t> za obavljanje fotosinteze. </a:t>
            </a:r>
            <a:endParaRPr lang="sr-Latn-RS" sz="1600" smtClean="0">
              <a:solidFill>
                <a:schemeClr val="tx1"/>
              </a:solidFill>
            </a:endParaRPr>
          </a:p>
          <a:p>
            <a:pPr marL="342900" indent="-342900" algn="just">
              <a:buFontTx/>
              <a:buAutoNum type="arabicPeriod"/>
            </a:pPr>
            <a:r>
              <a:rPr lang="en-US" sz="1600" smtClean="0">
                <a:solidFill>
                  <a:schemeClr val="tx1"/>
                </a:solidFill>
              </a:rPr>
              <a:t>Biljke </a:t>
            </a:r>
            <a:r>
              <a:rPr lang="sr-Latn-RS" sz="1600" smtClean="0">
                <a:solidFill>
                  <a:schemeClr val="tx1"/>
                </a:solidFill>
              </a:rPr>
              <a:t>usvajaju CO</a:t>
            </a:r>
            <a:r>
              <a:rPr lang="sr-Latn-RS" sz="1600" baseline="-25000" smtClean="0">
                <a:solidFill>
                  <a:schemeClr val="tx1"/>
                </a:solidFill>
              </a:rPr>
              <a:t>2</a:t>
            </a:r>
            <a:r>
              <a:rPr lang="en-US" sz="1600" smtClean="0">
                <a:solidFill>
                  <a:schemeClr val="tx1"/>
                </a:solidFill>
              </a:rPr>
              <a:t> iz atmosfere, odbacujući dva molekula kiseonika i zadržavajući ugljenik da izgrad</a:t>
            </a:r>
            <a:r>
              <a:rPr lang="sr-Latn-RS" sz="1600" smtClean="0">
                <a:solidFill>
                  <a:schemeClr val="tx1"/>
                </a:solidFill>
              </a:rPr>
              <a:t>e</a:t>
            </a:r>
            <a:r>
              <a:rPr lang="en-US" sz="1600" smtClean="0">
                <a:solidFill>
                  <a:schemeClr val="tx1"/>
                </a:solidFill>
              </a:rPr>
              <a:t> svoje lišće, stabljike i korenje. </a:t>
            </a:r>
            <a:endParaRPr lang="sr-Latn-RS" sz="1600" smtClean="0">
              <a:solidFill>
                <a:schemeClr val="tx1"/>
              </a:solidFill>
            </a:endParaRPr>
          </a:p>
          <a:p>
            <a:pPr marL="342900" indent="-342900" algn="just">
              <a:buFontTx/>
              <a:buAutoNum type="arabicPeriod"/>
            </a:pPr>
            <a:r>
              <a:rPr lang="en-US" sz="1600" smtClean="0">
                <a:solidFill>
                  <a:schemeClr val="tx1"/>
                </a:solidFill>
              </a:rPr>
              <a:t>Biljke luče deo svojih rezervi ugljenika iz svog korena u </a:t>
            </a:r>
            <a:r>
              <a:rPr lang="sr-Latn-RS" sz="1600" smtClean="0">
                <a:solidFill>
                  <a:schemeClr val="tx1"/>
                </a:solidFill>
              </a:rPr>
              <a:t>obliku </a:t>
            </a:r>
            <a:r>
              <a:rPr lang="en-US" sz="1600" smtClean="0">
                <a:solidFill>
                  <a:schemeClr val="tx1"/>
                </a:solidFill>
              </a:rPr>
              <a:t>hranljivi</a:t>
            </a:r>
            <a:r>
              <a:rPr lang="sr-Latn-RS" sz="1600" smtClean="0">
                <a:solidFill>
                  <a:schemeClr val="tx1"/>
                </a:solidFill>
              </a:rPr>
              <a:t>h </a:t>
            </a:r>
            <a:r>
              <a:rPr lang="en-US" sz="1600" smtClean="0">
                <a:solidFill>
                  <a:schemeClr val="tx1"/>
                </a:solidFill>
              </a:rPr>
              <a:t>m</a:t>
            </a:r>
            <a:r>
              <a:rPr lang="sr-Latn-RS" sz="1600" smtClean="0">
                <a:solidFill>
                  <a:schemeClr val="tx1"/>
                </a:solidFill>
              </a:rPr>
              <a:t>aterija</a:t>
            </a:r>
            <a:r>
              <a:rPr lang="en-US" sz="1600" smtClean="0">
                <a:solidFill>
                  <a:schemeClr val="tx1"/>
                </a:solidFill>
              </a:rPr>
              <a:t> poznatim kao „eksudati“ ili jednostavni šećeri, proteini, aminokiseline, organske kiseline i drugi važni regulatori za mikro</a:t>
            </a:r>
            <a:r>
              <a:rPr lang="sr-Latn-RS" sz="1600" smtClean="0">
                <a:solidFill>
                  <a:schemeClr val="tx1"/>
                </a:solidFill>
              </a:rPr>
              <a:t>organizme </a:t>
            </a:r>
            <a:r>
              <a:rPr lang="en-US" sz="1600" smtClean="0">
                <a:solidFill>
                  <a:schemeClr val="tx1"/>
                </a:solidFill>
              </a:rPr>
              <a:t>koj</a:t>
            </a:r>
            <a:r>
              <a:rPr lang="sr-Latn-RS" sz="1600" smtClean="0">
                <a:solidFill>
                  <a:schemeClr val="tx1"/>
                </a:solidFill>
              </a:rPr>
              <a:t>i</a:t>
            </a:r>
            <a:r>
              <a:rPr lang="en-US" sz="1600" smtClean="0">
                <a:solidFill>
                  <a:schemeClr val="tx1"/>
                </a:solidFill>
              </a:rPr>
              <a:t> živi u zemljištu. </a:t>
            </a:r>
            <a:endParaRPr lang="sr-Latn-RS" sz="1600" smtClean="0">
              <a:solidFill>
                <a:schemeClr val="tx1"/>
              </a:solidFill>
            </a:endParaRPr>
          </a:p>
          <a:p>
            <a:pPr marL="342900" indent="-342900" algn="just">
              <a:buFontTx/>
              <a:buAutoNum type="arabicPeriod"/>
            </a:pPr>
            <a:r>
              <a:rPr lang="en-US" sz="1600" smtClean="0">
                <a:solidFill>
                  <a:schemeClr val="tx1"/>
                </a:solidFill>
              </a:rPr>
              <a:t>Crvi </a:t>
            </a:r>
            <a:r>
              <a:rPr lang="sr-Latn-RS" sz="1600" smtClean="0">
                <a:solidFill>
                  <a:schemeClr val="tx1"/>
                </a:solidFill>
              </a:rPr>
              <a:t>se hrane </a:t>
            </a:r>
            <a:r>
              <a:rPr lang="en-US" sz="1600" smtClean="0">
                <a:solidFill>
                  <a:schemeClr val="tx1"/>
                </a:solidFill>
              </a:rPr>
              <a:t>kombinacij</a:t>
            </a:r>
            <a:r>
              <a:rPr lang="sr-Latn-RS" sz="1600" smtClean="0">
                <a:solidFill>
                  <a:schemeClr val="tx1"/>
                </a:solidFill>
              </a:rPr>
              <a:t>om</a:t>
            </a:r>
            <a:r>
              <a:rPr lang="en-US" sz="1600" smtClean="0">
                <a:solidFill>
                  <a:schemeClr val="tx1"/>
                </a:solidFill>
              </a:rPr>
              <a:t> organskih materija (biljnog ostatka) i neorganskih materija (zemlja), kada taj materijal prođe kroz njihova creva, on se </a:t>
            </a:r>
            <a:r>
              <a:rPr lang="sr-Latn-RS" sz="1600" smtClean="0">
                <a:solidFill>
                  <a:schemeClr val="tx1"/>
                </a:solidFill>
              </a:rPr>
              <a:t>u obliku </a:t>
            </a:r>
            <a:r>
              <a:rPr lang="en-US" sz="1600" smtClean="0">
                <a:solidFill>
                  <a:schemeClr val="tx1"/>
                </a:solidFill>
              </a:rPr>
              <a:t>izluč</a:t>
            </a:r>
            <a:r>
              <a:rPr lang="sr-Latn-RS" sz="1600" smtClean="0">
                <a:solidFill>
                  <a:schemeClr val="tx1"/>
                </a:solidFill>
              </a:rPr>
              <a:t>evina zadržava u zemljištu</a:t>
            </a:r>
            <a:r>
              <a:rPr lang="en-US" sz="1600" smtClean="0">
                <a:solidFill>
                  <a:schemeClr val="tx1"/>
                </a:solidFill>
              </a:rPr>
              <a:t>. Ovi slojevi tla, sastavljeni od mnog</a:t>
            </a:r>
            <a:r>
              <a:rPr lang="sr-Latn-RS" sz="1600" smtClean="0">
                <a:solidFill>
                  <a:schemeClr val="tx1"/>
                </a:solidFill>
              </a:rPr>
              <a:t>obrojnih</a:t>
            </a:r>
            <a:r>
              <a:rPr lang="en-US" sz="1600" smtClean="0">
                <a:solidFill>
                  <a:schemeClr val="tx1"/>
                </a:solidFill>
              </a:rPr>
              <a:t> malih mikroagregata, povezani su zajedno na jači način koji pomaže da se naprave robusni agregati tla koji fizički štit</a:t>
            </a:r>
            <a:r>
              <a:rPr lang="sr-Latn-RS" sz="1600" smtClean="0">
                <a:solidFill>
                  <a:schemeClr val="tx1"/>
                </a:solidFill>
              </a:rPr>
              <a:t>i</a:t>
            </a:r>
            <a:r>
              <a:rPr lang="en-US" sz="1600" smtClean="0">
                <a:solidFill>
                  <a:schemeClr val="tx1"/>
                </a:solidFill>
              </a:rPr>
              <a:t> novododati površinski biljni materijal od raspadanja. </a:t>
            </a:r>
            <a:endParaRPr lang="sr-Latn-RS" sz="1600" dirty="0" smtClean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4" y="1233367"/>
            <a:ext cx="4692879" cy="26354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4480" y="4472126"/>
            <a:ext cx="1083369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 algn="just"/>
            <a:r>
              <a:rPr lang="sr-Latn-RS" sz="1500" dirty="0" smtClean="0"/>
              <a:t>5. </a:t>
            </a:r>
            <a:r>
              <a:rPr lang="en-US" sz="1600" dirty="0" err="1" smtClean="0"/>
              <a:t>Ugljenik</a:t>
            </a:r>
            <a:r>
              <a:rPr lang="en-US" sz="1600" dirty="0" smtClean="0"/>
              <a:t> </a:t>
            </a:r>
            <a:r>
              <a:rPr lang="en-US" sz="1600" dirty="0"/>
              <a:t>se </a:t>
            </a:r>
            <a:r>
              <a:rPr lang="en-US" sz="1600" dirty="0" err="1"/>
              <a:t>pomera</a:t>
            </a:r>
            <a:r>
              <a:rPr lang="en-US" sz="1600" dirty="0"/>
              <a:t> </a:t>
            </a:r>
            <a:r>
              <a:rPr lang="en-US" sz="1600" dirty="0" err="1"/>
              <a:t>dublje</a:t>
            </a:r>
            <a:r>
              <a:rPr lang="en-US" sz="1600" dirty="0"/>
              <a:t> </a:t>
            </a:r>
            <a:r>
              <a:rPr lang="en-US" sz="1600" dirty="0" err="1"/>
              <a:t>unutar</a:t>
            </a:r>
            <a:r>
              <a:rPr lang="en-US" sz="1600" dirty="0"/>
              <a:t> </a:t>
            </a:r>
            <a:r>
              <a:rPr lang="en-US" sz="1600" dirty="0" err="1"/>
              <a:t>slojeva</a:t>
            </a:r>
            <a:r>
              <a:rPr lang="en-US" sz="1600" dirty="0"/>
              <a:t> </a:t>
            </a:r>
            <a:r>
              <a:rPr lang="en-US" sz="1600" dirty="0" err="1"/>
              <a:t>tla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transformiše</a:t>
            </a:r>
            <a:r>
              <a:rPr lang="en-US" sz="1600" dirty="0"/>
              <a:t> u </a:t>
            </a:r>
            <a:r>
              <a:rPr lang="en-US" sz="1600" dirty="0" err="1"/>
              <a:t>stabilnije</a:t>
            </a:r>
            <a:r>
              <a:rPr lang="en-US" sz="1600" dirty="0"/>
              <a:t> </a:t>
            </a:r>
            <a:r>
              <a:rPr lang="en-US" sz="1600" dirty="0" err="1"/>
              <a:t>oblike</a:t>
            </a:r>
            <a:r>
              <a:rPr lang="en-US" sz="1600" dirty="0"/>
              <a:t> </a:t>
            </a:r>
            <a:r>
              <a:rPr lang="en-US" sz="1600" dirty="0" err="1"/>
              <a:t>tokom</a:t>
            </a:r>
            <a:r>
              <a:rPr lang="en-US" sz="1600" dirty="0"/>
              <a:t> </a:t>
            </a:r>
            <a:r>
              <a:rPr lang="en-US" sz="1600" dirty="0" err="1"/>
              <a:t>vremena</a:t>
            </a:r>
            <a:r>
              <a:rPr lang="en-US" sz="1600" dirty="0"/>
              <a:t>, u </a:t>
            </a:r>
            <a:r>
              <a:rPr lang="en-US" sz="1600" dirty="0" err="1"/>
              <a:t>kontinuiranom</a:t>
            </a:r>
            <a:r>
              <a:rPr lang="en-US" sz="1600" dirty="0"/>
              <a:t> </a:t>
            </a:r>
            <a:r>
              <a:rPr lang="en-US" sz="1600" dirty="0" err="1"/>
              <a:t>ciklusu</a:t>
            </a:r>
            <a:r>
              <a:rPr lang="en-US" sz="1600" dirty="0"/>
              <a:t> </a:t>
            </a:r>
            <a:r>
              <a:rPr lang="en-US" sz="1600" dirty="0" err="1"/>
              <a:t>mikrobne</a:t>
            </a:r>
            <a:r>
              <a:rPr lang="en-US" sz="1600" dirty="0"/>
              <a:t> </a:t>
            </a:r>
            <a:r>
              <a:rPr lang="en-US" sz="1600" dirty="0" err="1"/>
              <a:t>potrošnje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transformacije</a:t>
            </a:r>
            <a:r>
              <a:rPr lang="en-US" sz="1600" dirty="0"/>
              <a:t> </a:t>
            </a:r>
            <a:r>
              <a:rPr lang="en-US" sz="1600" dirty="0" err="1"/>
              <a:t>ugljenika</a:t>
            </a:r>
            <a:r>
              <a:rPr lang="en-US" sz="1600" dirty="0"/>
              <a:t> </a:t>
            </a:r>
            <a:r>
              <a:rPr lang="en-US" sz="1600" dirty="0" err="1"/>
              <a:t>biljnog</a:t>
            </a:r>
            <a:r>
              <a:rPr lang="en-US" sz="1600" dirty="0"/>
              <a:t> </a:t>
            </a:r>
            <a:r>
              <a:rPr lang="en-US" sz="1600" dirty="0" err="1"/>
              <a:t>porekla</a:t>
            </a:r>
            <a:r>
              <a:rPr lang="en-US" sz="1600" dirty="0"/>
              <a:t>. </a:t>
            </a:r>
            <a:r>
              <a:rPr lang="en-US" sz="1600" dirty="0" err="1"/>
              <a:t>Neki</a:t>
            </a:r>
            <a:r>
              <a:rPr lang="en-US" sz="1600" dirty="0"/>
              <a:t> </a:t>
            </a:r>
            <a:r>
              <a:rPr lang="en-US" sz="1600" dirty="0" err="1"/>
              <a:t>ugljenik</a:t>
            </a:r>
            <a:r>
              <a:rPr lang="en-US" sz="1600" dirty="0"/>
              <a:t>, </a:t>
            </a:r>
            <a:r>
              <a:rPr lang="en-US" sz="1600" dirty="0" err="1"/>
              <a:t>obično</a:t>
            </a:r>
            <a:r>
              <a:rPr lang="en-US" sz="1600" dirty="0"/>
              <a:t> </a:t>
            </a:r>
            <a:r>
              <a:rPr lang="en-US" sz="1600" dirty="0" err="1"/>
              <a:t>jednostavni</a:t>
            </a:r>
            <a:r>
              <a:rPr lang="en-US" sz="1600" dirty="0"/>
              <a:t> </a:t>
            </a:r>
            <a:r>
              <a:rPr lang="en-US" sz="1600" dirty="0" err="1"/>
              <a:t>šećeri</a:t>
            </a:r>
            <a:r>
              <a:rPr lang="en-US" sz="1600" dirty="0"/>
              <a:t> </a:t>
            </a:r>
            <a:r>
              <a:rPr lang="en-US" sz="1600" dirty="0" err="1"/>
              <a:t>ili</a:t>
            </a:r>
            <a:r>
              <a:rPr lang="en-US" sz="1600" dirty="0"/>
              <a:t> </a:t>
            </a:r>
            <a:r>
              <a:rPr lang="en-US" sz="1600" dirty="0" err="1"/>
              <a:t>drugi</a:t>
            </a:r>
            <a:r>
              <a:rPr lang="en-US" sz="1600" dirty="0"/>
              <a:t> </a:t>
            </a:r>
            <a:r>
              <a:rPr lang="en-US" sz="1600" dirty="0" err="1"/>
              <a:t>mali</a:t>
            </a:r>
            <a:r>
              <a:rPr lang="en-US" sz="1600" dirty="0"/>
              <a:t> </a:t>
            </a:r>
            <a:r>
              <a:rPr lang="en-US" sz="1600" dirty="0" err="1"/>
              <a:t>biomolekuli</a:t>
            </a:r>
            <a:r>
              <a:rPr lang="en-US" sz="1600" dirty="0"/>
              <a:t>, </a:t>
            </a:r>
            <a:r>
              <a:rPr lang="en-US" sz="1600" dirty="0" err="1"/>
              <a:t>rastvara</a:t>
            </a:r>
            <a:r>
              <a:rPr lang="en-US" sz="1600" dirty="0"/>
              <a:t> se </a:t>
            </a:r>
            <a:r>
              <a:rPr lang="en-US" sz="1600" dirty="0" err="1"/>
              <a:t>iz</a:t>
            </a:r>
            <a:r>
              <a:rPr lang="en-US" sz="1600" dirty="0"/>
              <a:t> </a:t>
            </a:r>
            <a:r>
              <a:rPr lang="en-US" sz="1600" dirty="0" err="1"/>
              <a:t>ostataka</a:t>
            </a:r>
            <a:r>
              <a:rPr lang="en-US" sz="1600" dirty="0"/>
              <a:t> </a:t>
            </a:r>
            <a:r>
              <a:rPr lang="en-US" sz="1600" dirty="0" err="1"/>
              <a:t>useva</a:t>
            </a:r>
            <a:r>
              <a:rPr lang="en-US" sz="1600" dirty="0"/>
              <a:t>. </a:t>
            </a:r>
            <a:r>
              <a:rPr lang="en-US" sz="1600" dirty="0" err="1"/>
              <a:t>Ako</a:t>
            </a:r>
            <a:r>
              <a:rPr lang="en-US" sz="1600" dirty="0"/>
              <a:t> </a:t>
            </a:r>
            <a:r>
              <a:rPr lang="en-US" sz="1600" dirty="0" err="1"/>
              <a:t>rastvoreni</a:t>
            </a:r>
            <a:r>
              <a:rPr lang="en-US" sz="1600" dirty="0"/>
              <a:t> </a:t>
            </a:r>
            <a:r>
              <a:rPr lang="en-US" sz="1600" dirty="0" err="1"/>
              <a:t>ugljenik</a:t>
            </a:r>
            <a:r>
              <a:rPr lang="en-US" sz="1600" dirty="0"/>
              <a:t> </a:t>
            </a:r>
            <a:r>
              <a:rPr lang="en-US" sz="1600" dirty="0" err="1"/>
              <a:t>dođe</a:t>
            </a:r>
            <a:r>
              <a:rPr lang="en-US" sz="1600" dirty="0"/>
              <a:t> u </a:t>
            </a:r>
            <a:r>
              <a:rPr lang="en-US" sz="1600" dirty="0" err="1"/>
              <a:t>kontakt</a:t>
            </a:r>
            <a:r>
              <a:rPr lang="en-US" sz="1600" dirty="0"/>
              <a:t> </a:t>
            </a:r>
            <a:r>
              <a:rPr lang="en-US" sz="1600" dirty="0" err="1"/>
              <a:t>sa</a:t>
            </a:r>
            <a:r>
              <a:rPr lang="en-US" sz="1600" dirty="0"/>
              <a:t> </a:t>
            </a:r>
            <a:r>
              <a:rPr lang="en-US" sz="1600" dirty="0" err="1"/>
              <a:t>bakterijama</a:t>
            </a:r>
            <a:r>
              <a:rPr lang="en-US" sz="1600" dirty="0"/>
              <a:t> </a:t>
            </a:r>
            <a:r>
              <a:rPr lang="en-US" sz="1600" dirty="0" err="1"/>
              <a:t>ili</a:t>
            </a:r>
            <a:r>
              <a:rPr lang="en-US" sz="1600" dirty="0"/>
              <a:t> </a:t>
            </a:r>
            <a:r>
              <a:rPr lang="en-US" sz="1600" dirty="0" err="1"/>
              <a:t>gljivicama</a:t>
            </a:r>
            <a:r>
              <a:rPr lang="en-US" sz="1600" dirty="0"/>
              <a:t>, </a:t>
            </a:r>
            <a:r>
              <a:rPr lang="en-US" sz="1600" dirty="0" err="1"/>
              <a:t>mikrobi</a:t>
            </a:r>
            <a:r>
              <a:rPr lang="en-US" sz="1600" dirty="0"/>
              <a:t> to </a:t>
            </a:r>
            <a:r>
              <a:rPr lang="en-US" sz="1600" dirty="0" err="1"/>
              <a:t>mogu</a:t>
            </a:r>
            <a:r>
              <a:rPr lang="en-US" sz="1600" dirty="0"/>
              <a:t> </a:t>
            </a:r>
            <a:r>
              <a:rPr lang="en-US" sz="1600" dirty="0" err="1"/>
              <a:t>iskoristiti</a:t>
            </a:r>
            <a:r>
              <a:rPr lang="en-US" sz="1600" dirty="0"/>
              <a:t> </a:t>
            </a:r>
            <a:r>
              <a:rPr lang="en-US" sz="1600" dirty="0" err="1"/>
              <a:t>kao</a:t>
            </a:r>
            <a:r>
              <a:rPr lang="en-US" sz="1600" dirty="0"/>
              <a:t> </a:t>
            </a:r>
            <a:r>
              <a:rPr lang="en-US" sz="1600" dirty="0" err="1"/>
              <a:t>energiju</a:t>
            </a:r>
            <a:r>
              <a:rPr lang="en-US" sz="1600" dirty="0"/>
              <a:t> </a:t>
            </a:r>
            <a:r>
              <a:rPr lang="en-US" sz="1600" dirty="0" err="1"/>
              <a:t>za</a:t>
            </a:r>
            <a:r>
              <a:rPr lang="en-US" sz="1600" dirty="0"/>
              <a:t> </a:t>
            </a:r>
            <a:r>
              <a:rPr lang="en-US" sz="1600" dirty="0" err="1" smtClean="0"/>
              <a:t>rast</a:t>
            </a:r>
            <a:r>
              <a:rPr lang="en-US" sz="1600" dirty="0" smtClean="0"/>
              <a:t>. </a:t>
            </a:r>
            <a:r>
              <a:rPr lang="en-US" sz="1600" dirty="0" err="1"/>
              <a:t>Pošto</a:t>
            </a:r>
            <a:r>
              <a:rPr lang="en-US" sz="1600" dirty="0"/>
              <a:t>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mikrobi</a:t>
            </a:r>
            <a:r>
              <a:rPr lang="en-US" sz="1600" dirty="0"/>
              <a:t> u </a:t>
            </a:r>
            <a:r>
              <a:rPr lang="sr-Latn-RS" sz="1600" dirty="0" smtClean="0"/>
              <a:t>kontaktu sa </a:t>
            </a:r>
            <a:r>
              <a:rPr lang="en-US" sz="1600" dirty="0" err="1" smtClean="0"/>
              <a:t>mineraln</a:t>
            </a:r>
            <a:r>
              <a:rPr lang="sr-Latn-RS" sz="1600" dirty="0" smtClean="0"/>
              <a:t>im</a:t>
            </a:r>
            <a:r>
              <a:rPr lang="en-US" sz="1600" dirty="0" smtClean="0"/>
              <a:t> </a:t>
            </a:r>
            <a:r>
              <a:rPr lang="en-US" sz="1600" dirty="0" err="1" smtClean="0"/>
              <a:t>zemljišt</a:t>
            </a:r>
            <a:r>
              <a:rPr lang="sr-Latn-RS" sz="1600" dirty="0" smtClean="0"/>
              <a:t>em</a:t>
            </a:r>
            <a:r>
              <a:rPr lang="en-US" sz="1600" dirty="0" smtClean="0"/>
              <a:t>, </a:t>
            </a:r>
            <a:r>
              <a:rPr lang="en-US" sz="1600" dirty="0" err="1"/>
              <a:t>kada</a:t>
            </a:r>
            <a:r>
              <a:rPr lang="en-US" sz="1600" dirty="0"/>
              <a:t> </a:t>
            </a:r>
            <a:r>
              <a:rPr lang="en-US" sz="1600" dirty="0" err="1"/>
              <a:t>umru</a:t>
            </a:r>
            <a:r>
              <a:rPr lang="en-US" sz="1600" dirty="0"/>
              <a:t>, </a:t>
            </a:r>
            <a:r>
              <a:rPr lang="en-US" sz="1600" dirty="0" err="1"/>
              <a:t>ugljenik</a:t>
            </a:r>
            <a:r>
              <a:rPr lang="en-US" sz="1600" dirty="0"/>
              <a:t> </a:t>
            </a:r>
            <a:r>
              <a:rPr lang="en-US" sz="1600" dirty="0" err="1"/>
              <a:t>koji</a:t>
            </a:r>
            <a:r>
              <a:rPr lang="en-US" sz="1600" dirty="0"/>
              <a:t> je bio </a:t>
            </a:r>
            <a:r>
              <a:rPr lang="en-US" sz="1600" dirty="0" err="1"/>
              <a:t>sadržan</a:t>
            </a:r>
            <a:r>
              <a:rPr lang="en-US" sz="1600" dirty="0"/>
              <a:t> u </a:t>
            </a:r>
            <a:r>
              <a:rPr lang="en-US" sz="1600" dirty="0" err="1"/>
              <a:t>njihovim</a:t>
            </a:r>
            <a:r>
              <a:rPr lang="en-US" sz="1600" dirty="0"/>
              <a:t> </a:t>
            </a:r>
            <a:r>
              <a:rPr lang="en-US" sz="1600" dirty="0" err="1"/>
              <a:t>telima</a:t>
            </a:r>
            <a:r>
              <a:rPr lang="en-US" sz="1600" dirty="0"/>
              <a:t> </a:t>
            </a:r>
            <a:r>
              <a:rPr lang="en-US" sz="1600" dirty="0" err="1"/>
              <a:t>spaja</a:t>
            </a:r>
            <a:r>
              <a:rPr lang="en-US" sz="1600" dirty="0"/>
              <a:t> se </a:t>
            </a:r>
            <a:r>
              <a:rPr lang="en-US" sz="1600" dirty="0" err="1"/>
              <a:t>sa</a:t>
            </a:r>
            <a:r>
              <a:rPr lang="en-US" sz="1600" dirty="0"/>
              <a:t> </a:t>
            </a:r>
            <a:r>
              <a:rPr lang="en-US" sz="1600" dirty="0" err="1"/>
              <a:t>ovim</a:t>
            </a:r>
            <a:r>
              <a:rPr lang="en-US" sz="1600" dirty="0"/>
              <a:t> </a:t>
            </a:r>
            <a:r>
              <a:rPr lang="en-US" sz="1600" dirty="0" err="1"/>
              <a:t>mineralnim</a:t>
            </a:r>
            <a:r>
              <a:rPr lang="en-US" sz="1600" dirty="0"/>
              <a:t> </a:t>
            </a:r>
            <a:r>
              <a:rPr lang="en-US" sz="1600" dirty="0" err="1"/>
              <a:t>površinama</a:t>
            </a:r>
            <a:r>
              <a:rPr lang="en-US" sz="1600" dirty="0"/>
              <a:t>. </a:t>
            </a:r>
            <a:r>
              <a:rPr lang="en-US" sz="1600" dirty="0" err="1"/>
              <a:t>Vremenom</a:t>
            </a:r>
            <a:r>
              <a:rPr lang="en-US" sz="1600" dirty="0"/>
              <a:t>, ova </a:t>
            </a:r>
            <a:r>
              <a:rPr lang="en-US" sz="1600" dirty="0" err="1"/>
              <a:t>konverzija</a:t>
            </a:r>
            <a:r>
              <a:rPr lang="en-US" sz="1600" dirty="0"/>
              <a:t> </a:t>
            </a:r>
            <a:r>
              <a:rPr lang="en-US" sz="1600" dirty="0" err="1"/>
              <a:t>rastvorenog</a:t>
            </a:r>
            <a:r>
              <a:rPr lang="en-US" sz="1600" dirty="0"/>
              <a:t> </a:t>
            </a:r>
            <a:r>
              <a:rPr lang="en-US" sz="1600" dirty="0" err="1"/>
              <a:t>ugljenika</a:t>
            </a:r>
            <a:r>
              <a:rPr lang="en-US" sz="1600" dirty="0"/>
              <a:t> u </a:t>
            </a:r>
            <a:r>
              <a:rPr lang="en-US" sz="1600" dirty="0" err="1"/>
              <a:t>mikrobno</a:t>
            </a:r>
            <a:r>
              <a:rPr lang="en-US" sz="1600" dirty="0"/>
              <a:t> </a:t>
            </a:r>
            <a:r>
              <a:rPr lang="en-US" sz="1600" dirty="0" err="1"/>
              <a:t>tkivo</a:t>
            </a:r>
            <a:r>
              <a:rPr lang="en-US" sz="1600" dirty="0"/>
              <a:t> </a:t>
            </a:r>
            <a:r>
              <a:rPr lang="en-US" sz="1600" dirty="0" err="1"/>
              <a:t>povećava</a:t>
            </a:r>
            <a:r>
              <a:rPr lang="en-US" sz="1600" dirty="0"/>
              <a:t> </a:t>
            </a:r>
            <a:r>
              <a:rPr lang="sr-Latn-RS" sz="1600" dirty="0" smtClean="0"/>
              <a:t>količinu</a:t>
            </a:r>
            <a:r>
              <a:rPr lang="en-US" sz="1600" dirty="0" smtClean="0"/>
              <a:t> </a:t>
            </a:r>
            <a:r>
              <a:rPr lang="en-US" sz="1600" dirty="0" err="1"/>
              <a:t>mikrobnog</a:t>
            </a:r>
            <a:r>
              <a:rPr lang="en-US" sz="1600" dirty="0"/>
              <a:t> </a:t>
            </a:r>
            <a:r>
              <a:rPr lang="sr-Latn-RS" sz="1600" dirty="0" smtClean="0"/>
              <a:t>sadržaja (pula)</a:t>
            </a:r>
            <a:r>
              <a:rPr lang="en-US" sz="1600" dirty="0" smtClean="0"/>
              <a:t>, </a:t>
            </a:r>
            <a:r>
              <a:rPr lang="en-US" sz="1600" dirty="0"/>
              <a:t>a </a:t>
            </a:r>
            <a:r>
              <a:rPr lang="en-US" sz="1600" dirty="0" err="1"/>
              <a:t>kada</a:t>
            </a:r>
            <a:r>
              <a:rPr lang="en-US" sz="1600" dirty="0"/>
              <a:t> </a:t>
            </a:r>
            <a:r>
              <a:rPr lang="en-US" sz="1600" dirty="0" err="1"/>
              <a:t>oni</a:t>
            </a:r>
            <a:r>
              <a:rPr lang="en-US" sz="1600" dirty="0"/>
              <a:t> </a:t>
            </a:r>
            <a:r>
              <a:rPr lang="en-US" sz="1600" dirty="0" err="1"/>
              <a:t>umru</a:t>
            </a:r>
            <a:r>
              <a:rPr lang="en-US" sz="1600" dirty="0"/>
              <a:t>, </a:t>
            </a:r>
            <a:r>
              <a:rPr lang="en-US" sz="1600" dirty="0" err="1"/>
              <a:t>mnogo</a:t>
            </a:r>
            <a:r>
              <a:rPr lang="en-US" sz="1600" dirty="0"/>
              <a:t> tog </a:t>
            </a:r>
            <a:r>
              <a:rPr lang="en-US" sz="1600" dirty="0" err="1"/>
              <a:t>mikrobnog</a:t>
            </a:r>
            <a:r>
              <a:rPr lang="en-US" sz="1600" dirty="0"/>
              <a:t> </a:t>
            </a:r>
            <a:r>
              <a:rPr lang="en-US" sz="1600" dirty="0" err="1"/>
              <a:t>ugljenika</a:t>
            </a:r>
            <a:r>
              <a:rPr lang="en-US" sz="1600" dirty="0"/>
              <a:t> </a:t>
            </a:r>
            <a:r>
              <a:rPr lang="en-US" sz="1600" dirty="0" err="1"/>
              <a:t>kruži</a:t>
            </a:r>
            <a:r>
              <a:rPr lang="en-US" sz="1600" dirty="0"/>
              <a:t> </a:t>
            </a:r>
            <a:r>
              <a:rPr lang="en-US" sz="1600" dirty="0" err="1"/>
              <a:t>kroz</a:t>
            </a:r>
            <a:r>
              <a:rPr lang="en-US" sz="1600" dirty="0"/>
              <a:t> </a:t>
            </a:r>
            <a:r>
              <a:rPr lang="en-US" sz="1600" dirty="0" err="1"/>
              <a:t>tlo</a:t>
            </a:r>
            <a:r>
              <a:rPr lang="en-US" sz="1600" dirty="0"/>
              <a:t> -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kraju</a:t>
            </a:r>
            <a:r>
              <a:rPr lang="en-US" sz="1600" dirty="0"/>
              <a:t> </a:t>
            </a:r>
            <a:r>
              <a:rPr lang="en-US" sz="1600" dirty="0" err="1"/>
              <a:t>povećavajući</a:t>
            </a:r>
            <a:r>
              <a:rPr lang="en-US" sz="1600" dirty="0"/>
              <a:t> </a:t>
            </a:r>
            <a:r>
              <a:rPr lang="en-US" sz="1600" dirty="0" err="1"/>
              <a:t>zalihe</a:t>
            </a:r>
            <a:r>
              <a:rPr lang="en-US" sz="1600" dirty="0"/>
              <a:t> </a:t>
            </a:r>
            <a:r>
              <a:rPr lang="en-US" sz="1600" dirty="0" err="1"/>
              <a:t>ugljenika</a:t>
            </a:r>
            <a:r>
              <a:rPr lang="en-US" sz="1600" dirty="0"/>
              <a:t> u </a:t>
            </a:r>
            <a:r>
              <a:rPr lang="en-US" sz="1600" dirty="0" err="1"/>
              <a:t>tlu</a:t>
            </a:r>
            <a:r>
              <a:rPr lang="en-US" sz="1600" dirty="0"/>
              <a:t>.</a:t>
            </a:r>
          </a:p>
          <a:p>
            <a:pPr algn="just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28466" y="6565007"/>
            <a:ext cx="57054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100" dirty="0"/>
              <a:t>Izvor: https://www.indigoag.eu/pages/news/how-does-soil-carbon-sequestration-work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24957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30776" y="481947"/>
            <a:ext cx="7875895" cy="446802"/>
          </a:xfrm>
        </p:spPr>
        <p:txBody>
          <a:bodyPr>
            <a:normAutofit fontScale="90000"/>
          </a:bodyPr>
          <a:lstStyle/>
          <a:p>
            <a:r>
              <a:rPr lang="sr-Latn-RS" b="1" smtClean="0"/>
              <a:t>RegAgr</a:t>
            </a:r>
            <a:r>
              <a:rPr lang="en-US" b="1" smtClean="0"/>
              <a:t>i</a:t>
            </a:r>
            <a:r>
              <a:rPr lang="sr-Latn-RS" b="1" smtClean="0"/>
              <a:t> </a:t>
            </a:r>
            <a:r>
              <a:rPr lang="sr-Latn-RS" b="1" dirty="0" smtClean="0"/>
              <a:t>i vezivanje ugljenika</a:t>
            </a:r>
            <a:endParaRPr lang="en-US" b="1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730776" y="1108021"/>
            <a:ext cx="5694087" cy="3839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Latn-RS" sz="1600" smtClean="0">
                <a:solidFill>
                  <a:schemeClr val="tx1"/>
                </a:solidFill>
              </a:rPr>
              <a:t>Potencijal RegAgri praksi na vezivanju ugljenika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9548" y="6551765"/>
            <a:ext cx="44101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100" dirty="0"/>
              <a:t>Izvor: </a:t>
            </a:r>
            <a:r>
              <a:rPr lang="fr-FR" sz="1100" dirty="0"/>
              <a:t>Emily </a:t>
            </a:r>
            <a:r>
              <a:rPr lang="fr-FR" sz="1100" dirty="0" err="1"/>
              <a:t>Rehberger</a:t>
            </a:r>
            <a:r>
              <a:rPr lang="fr-FR" sz="1100" dirty="0"/>
              <a:t> et al 2023 Environ. </a:t>
            </a:r>
            <a:r>
              <a:rPr lang="fr-FR" sz="1100" dirty="0" err="1"/>
              <a:t>Res</a:t>
            </a:r>
            <a:r>
              <a:rPr lang="fr-FR" sz="1100" dirty="0"/>
              <a:t>. Commun. 5 </a:t>
            </a:r>
            <a:r>
              <a:rPr lang="fr-FR" sz="1100" dirty="0" smtClean="0"/>
              <a:t>052001</a:t>
            </a:r>
            <a:endParaRPr lang="en-US" sz="1100" dirty="0"/>
          </a:p>
        </p:txBody>
      </p:sp>
      <p:grpSp>
        <p:nvGrpSpPr>
          <p:cNvPr id="7" name="Group 6"/>
          <p:cNvGrpSpPr/>
          <p:nvPr/>
        </p:nvGrpSpPr>
        <p:grpSpPr>
          <a:xfrm>
            <a:off x="1443917" y="1745518"/>
            <a:ext cx="8788758" cy="4658522"/>
            <a:chOff x="1443917" y="1745518"/>
            <a:chExt cx="8788758" cy="465852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43917" y="1745518"/>
              <a:ext cx="8788758" cy="4658522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3436266" y="3236258"/>
              <a:ext cx="1773084" cy="1613009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200" b="1" dirty="0" smtClean="0">
                  <a:solidFill>
                    <a:schemeClr val="tx1"/>
                  </a:solidFill>
                </a:rPr>
                <a:t>Regenerativna poljoprivreda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706762" y="1989138"/>
              <a:ext cx="1229032" cy="803223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dirty="0" smtClean="0"/>
                <a:t>Redukovana ili bez obrade</a:t>
              </a:r>
              <a:endParaRPr lang="en-US" sz="1400" dirty="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5065813" y="2612699"/>
              <a:ext cx="1229032" cy="803223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dirty="0" smtClean="0"/>
                <a:t>Pokrovni usevi</a:t>
              </a:r>
              <a:endParaRPr lang="en-US" sz="1400" dirty="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5485032" y="3855554"/>
              <a:ext cx="1229032" cy="804798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dirty="0" smtClean="0"/>
                <a:t>Rotacija useva</a:t>
              </a:r>
              <a:endParaRPr lang="en-US" sz="1400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620455" y="5227362"/>
              <a:ext cx="1611008" cy="798584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dirty="0" smtClean="0"/>
                <a:t>Smanjenje sistetičkih inputa, više organskih</a:t>
              </a:r>
              <a:endParaRPr lang="en-US" sz="1400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2772316" y="5238421"/>
              <a:ext cx="1611008" cy="909982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dirty="0" smtClean="0"/>
                <a:t>Povećanje višegodišnjih useva, agrošumarstvo</a:t>
              </a:r>
              <a:endParaRPr lang="en-US" sz="1400" dirty="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966421" y="4131465"/>
              <a:ext cx="1229032" cy="803223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dirty="0" smtClean="0"/>
                <a:t>Integracija useva i životinja</a:t>
              </a:r>
              <a:endParaRPr lang="en-US" sz="1400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249274" y="2739933"/>
              <a:ext cx="1229032" cy="803223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dirty="0" smtClean="0"/>
                <a:t>Održavani pašnjaci</a:t>
              </a:r>
              <a:endParaRPr lang="en-US" sz="1400" dirty="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929524" y="2215280"/>
              <a:ext cx="1710813" cy="919454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b="1" dirty="0" smtClean="0">
                  <a:solidFill>
                    <a:schemeClr val="tx1"/>
                  </a:solidFill>
                </a:rPr>
                <a:t>Očekivani ishodi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8511072" y="3353656"/>
              <a:ext cx="1530321" cy="834027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 dirty="0" smtClean="0">
                  <a:solidFill>
                    <a:schemeClr val="tx1"/>
                  </a:solidFill>
                </a:rPr>
                <a:t>Povećan organski ugljenik u zemljištu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8487148" y="4306496"/>
              <a:ext cx="1530321" cy="834027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 dirty="0" smtClean="0">
                  <a:solidFill>
                    <a:schemeClr val="tx1"/>
                  </a:solidFill>
                </a:rPr>
                <a:t>Povećanje biodiverziteta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8463224" y="5308496"/>
              <a:ext cx="1530321" cy="834027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 dirty="0" smtClean="0">
                  <a:solidFill>
                    <a:schemeClr val="tx1"/>
                  </a:solidFill>
                </a:rPr>
                <a:t>Poboljšanje zdravlja zemljišta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4355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41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802920" y="1544125"/>
            <a:ext cx="3550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1C7649"/>
                </a:solidFill>
              </a:rPr>
              <a:t> </a:t>
            </a:r>
            <a:endParaRPr lang="sr-Latn-RS" sz="3600" b="1" dirty="0">
              <a:solidFill>
                <a:srgbClr val="1C7649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73765" y="958426"/>
            <a:ext cx="787101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Redovni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profesor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Poljoprivredni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fakultet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Novi Sad</a:t>
            </a:r>
          </a:p>
          <a:p>
            <a:endParaRPr lang="sr-Latn-R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Konsultant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sr-Latn-R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ISCC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sr-Latn-RS" smtClean="0">
                <a:latin typeface="Arial" panose="020B0604020202020204" pitchFamily="34" charset="0"/>
                <a:cs typeface="Arial" panose="020B0604020202020204" pitchFamily="34" charset="0"/>
              </a:rPr>
              <a:t>Internationa</a:t>
            </a: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sr-Latn-RS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Sustainability &amp; Carbon Certification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sr-Latn-R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Standardi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serije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ISO 14064 –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Gasovi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staklene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baste</a:t>
            </a:r>
            <a:endParaRPr lang="sr-Latn-R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sr-Latn-R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FSA – Farm Sustainability Assesment</a:t>
            </a:r>
          </a:p>
          <a:p>
            <a:pPr lvl="1"/>
            <a:endParaRPr lang="sr-Latn-R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Autor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alata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proračun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GHG-a (EU RED II):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sr-Latn-R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Edukator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www.web-ucionica.com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- on-line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kursevi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812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30776" y="481947"/>
            <a:ext cx="7875895" cy="446802"/>
          </a:xfrm>
        </p:spPr>
        <p:txBody>
          <a:bodyPr>
            <a:normAutofit fontScale="90000"/>
          </a:bodyPr>
          <a:lstStyle/>
          <a:p>
            <a:r>
              <a:rPr lang="sr-Latn-RS" b="1" smtClean="0"/>
              <a:t>RegAgr</a:t>
            </a:r>
            <a:r>
              <a:rPr lang="en-US" b="1" smtClean="0"/>
              <a:t>i</a:t>
            </a:r>
            <a:r>
              <a:rPr lang="sr-Latn-RS" b="1" smtClean="0"/>
              <a:t> </a:t>
            </a:r>
            <a:r>
              <a:rPr lang="sr-Latn-RS" b="1" dirty="0" smtClean="0"/>
              <a:t>i vezivanje ugljenika</a:t>
            </a:r>
            <a:endParaRPr lang="en-US" b="1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730776" y="1108021"/>
            <a:ext cx="5694087" cy="3839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Latn-RS" sz="1600" smtClean="0">
                <a:solidFill>
                  <a:schemeClr val="tx1"/>
                </a:solidFill>
              </a:rPr>
              <a:t>Potencijal RegAgri praksi na vezivanju ugljenika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84909" y="6550667"/>
            <a:ext cx="44101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100" dirty="0"/>
              <a:t>Izvor: </a:t>
            </a:r>
            <a:r>
              <a:rPr lang="fr-FR" sz="1100" dirty="0"/>
              <a:t>Emily </a:t>
            </a:r>
            <a:r>
              <a:rPr lang="fr-FR" sz="1100" dirty="0" err="1"/>
              <a:t>Rehberger</a:t>
            </a:r>
            <a:r>
              <a:rPr lang="fr-FR" sz="1100" dirty="0"/>
              <a:t> et al 2023 Environ. </a:t>
            </a:r>
            <a:r>
              <a:rPr lang="fr-FR" sz="1100" dirty="0" err="1"/>
              <a:t>Res</a:t>
            </a:r>
            <a:r>
              <a:rPr lang="fr-FR" sz="1100" dirty="0"/>
              <a:t>. Commun. 5 </a:t>
            </a:r>
            <a:r>
              <a:rPr lang="fr-FR" sz="1100" dirty="0" smtClean="0"/>
              <a:t>052001</a:t>
            </a:r>
            <a:endParaRPr lang="en-US" sz="11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1968593" y="1704974"/>
            <a:ext cx="7274019" cy="4910622"/>
            <a:chOff x="1968593" y="1704974"/>
            <a:chExt cx="7274019" cy="4910622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68593" y="1704974"/>
              <a:ext cx="7274019" cy="442044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 rot="16200000">
              <a:off x="1189704" y="3280847"/>
              <a:ext cx="263469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sr-Latn-RS" dirty="0" smtClean="0"/>
                <a:t>Povećanje SOC t C/ha/god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 rot="18759289">
              <a:off x="2125851" y="5501124"/>
              <a:ext cx="192116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sr-Latn-RS" sz="1400" dirty="0" smtClean="0"/>
                <a:t>Bez/redukovana obrada</a:t>
              </a:r>
              <a:endParaRPr lang="en-US" sz="1400" dirty="0"/>
            </a:p>
          </p:txBody>
        </p:sp>
        <p:sp>
          <p:nvSpPr>
            <p:cNvPr id="25" name="TextBox 24"/>
            <p:cNvSpPr txBox="1"/>
            <p:nvPr/>
          </p:nvSpPr>
          <p:spPr>
            <a:xfrm rot="18759289">
              <a:off x="3451927" y="5252317"/>
              <a:ext cx="123931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sr-Latn-RS" sz="1400" dirty="0" smtClean="0"/>
                <a:t>Pokrovni usevi</a:t>
              </a:r>
              <a:endParaRPr lang="en-US" sz="1400" dirty="0"/>
            </a:p>
          </p:txBody>
        </p:sp>
        <p:sp>
          <p:nvSpPr>
            <p:cNvPr id="26" name="TextBox 25"/>
            <p:cNvSpPr txBox="1"/>
            <p:nvPr/>
          </p:nvSpPr>
          <p:spPr>
            <a:xfrm rot="18759289">
              <a:off x="4429720" y="5211444"/>
              <a:ext cx="126695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sr-Latn-RS" sz="1400" dirty="0" smtClean="0"/>
                <a:t>Rotacija useva</a:t>
              </a:r>
              <a:endParaRPr lang="en-US" sz="1400" dirty="0"/>
            </a:p>
          </p:txBody>
        </p:sp>
        <p:sp>
          <p:nvSpPr>
            <p:cNvPr id="27" name="TextBox 26"/>
            <p:cNvSpPr txBox="1"/>
            <p:nvPr/>
          </p:nvSpPr>
          <p:spPr>
            <a:xfrm rot="18759289">
              <a:off x="4815498" y="5373830"/>
              <a:ext cx="175342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sr-Latn-RS" sz="1400" dirty="0" smtClean="0"/>
                <a:t>Smanjenje sin. inputa</a:t>
              </a:r>
              <a:endParaRPr lang="en-US" sz="1400" dirty="0"/>
            </a:p>
          </p:txBody>
        </p:sp>
        <p:sp>
          <p:nvSpPr>
            <p:cNvPr id="28" name="TextBox 27"/>
            <p:cNvSpPr txBox="1"/>
            <p:nvPr/>
          </p:nvSpPr>
          <p:spPr>
            <a:xfrm rot="18759289">
              <a:off x="5828066" y="5425972"/>
              <a:ext cx="157395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sr-Latn-RS" sz="1400" dirty="0" smtClean="0"/>
                <a:t>Višegod. usevi i AŠ</a:t>
              </a:r>
              <a:endParaRPr lang="en-US" sz="1400" dirty="0"/>
            </a:p>
          </p:txBody>
        </p:sp>
        <p:sp>
          <p:nvSpPr>
            <p:cNvPr id="29" name="TextBox 28"/>
            <p:cNvSpPr txBox="1"/>
            <p:nvPr/>
          </p:nvSpPr>
          <p:spPr>
            <a:xfrm rot="18759289">
              <a:off x="6647530" y="5415404"/>
              <a:ext cx="160082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sr-Latn-RS" sz="1400" dirty="0" smtClean="0"/>
                <a:t>Interg. usevi - stoka</a:t>
              </a:r>
              <a:endParaRPr lang="en-US" sz="1400" dirty="0"/>
            </a:p>
          </p:txBody>
        </p:sp>
        <p:sp>
          <p:nvSpPr>
            <p:cNvPr id="30" name="TextBox 29"/>
            <p:cNvSpPr txBox="1"/>
            <p:nvPr/>
          </p:nvSpPr>
          <p:spPr>
            <a:xfrm rot="18759289">
              <a:off x="7508437" y="5468660"/>
              <a:ext cx="154670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sr-Latn-RS" sz="1400" dirty="0" smtClean="0"/>
                <a:t>Održavani pašnjaci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3210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B6F7CA54-67B2-B490-8F6B-A36D60D7AF94}"/>
              </a:ext>
            </a:extLst>
          </p:cNvPr>
          <p:cNvSpPr txBox="1">
            <a:spLocks/>
          </p:cNvSpPr>
          <p:nvPr/>
        </p:nvSpPr>
        <p:spPr>
          <a:xfrm>
            <a:off x="922939" y="1182308"/>
            <a:ext cx="5184724" cy="52376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sz="3600" b="1" dirty="0" smtClean="0">
                <a:latin typeface="Titillium Web"/>
              </a:rPr>
              <a:t>Sadržaj prezentacije</a:t>
            </a:r>
            <a:endParaRPr lang="en-GB" sz="3600" b="1" dirty="0">
              <a:latin typeface="Titillium Web"/>
              <a:ea typeface="+mn-ea"/>
              <a:cs typeface="+mn-cs"/>
            </a:endParaRPr>
          </a:p>
        </p:txBody>
      </p:sp>
      <p:sp>
        <p:nvSpPr>
          <p:cNvPr id="5" name="pole tekstowe 13">
            <a:extLst>
              <a:ext uri="{FF2B5EF4-FFF2-40B4-BE49-F238E27FC236}">
                <a16:creationId xmlns:a16="http://schemas.microsoft.com/office/drawing/2014/main" xmlns="" id="{4455655C-2BC2-D09E-A775-E917D2F46991}"/>
              </a:ext>
            </a:extLst>
          </p:cNvPr>
          <p:cNvSpPr txBox="1"/>
          <p:nvPr/>
        </p:nvSpPr>
        <p:spPr>
          <a:xfrm>
            <a:off x="647132" y="2163112"/>
            <a:ext cx="7330940" cy="173380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971550" lvl="1" indent="-285750"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sr-Latn-RS" dirty="0" smtClean="0">
                <a:latin typeface="Titillium"/>
                <a:cs typeface="Arial"/>
              </a:rPr>
              <a:t>Emisije GHG i klimatske promene</a:t>
            </a:r>
          </a:p>
          <a:p>
            <a:pPr marL="971550" lvl="1" indent="-285750"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sr-Latn-RS" dirty="0" smtClean="0">
                <a:latin typeface="Titillium"/>
                <a:cs typeface="Arial"/>
              </a:rPr>
              <a:t>Izvori GHG u poljoprivredi</a:t>
            </a:r>
          </a:p>
          <a:p>
            <a:pPr marL="971550" lvl="1" indent="-285750"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sr-Latn-RS" dirty="0" smtClean="0">
                <a:latin typeface="Titillium"/>
                <a:cs typeface="Arial"/>
              </a:rPr>
              <a:t>RegAgri i vezivanje ugljenika</a:t>
            </a:r>
          </a:p>
          <a:p>
            <a:pPr marL="971550" lvl="1" indent="-285750"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sr-Latn-RS" dirty="0">
                <a:solidFill>
                  <a:srgbClr val="FF0000"/>
                </a:solidFill>
                <a:latin typeface="Titillium"/>
                <a:cs typeface="Arial"/>
              </a:rPr>
              <a:t>RegAgri prakse i emisije GHG</a:t>
            </a:r>
          </a:p>
          <a:p>
            <a:pPr marL="971550" lvl="1" indent="-285750"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sr-Latn-RS" dirty="0" smtClean="0">
                <a:latin typeface="Titillium"/>
                <a:cs typeface="Arial"/>
              </a:rPr>
              <a:t>RegAgri i karbonski krediti</a:t>
            </a:r>
            <a:endParaRPr lang="es-ES" sz="1800" dirty="0">
              <a:latin typeface="Titillium Web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51163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90916" y="2354613"/>
            <a:ext cx="880369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sr-Latn-RS" sz="3200" b="1" dirty="0"/>
              <a:t>RegAgr </a:t>
            </a:r>
            <a:r>
              <a:rPr lang="sr-Latn-RS" sz="3200" b="1" dirty="0" smtClean="0"/>
              <a:t>prakse i emisije GHG</a:t>
            </a:r>
          </a:p>
          <a:p>
            <a:pPr marL="1371600" lvl="2" indent="-457200">
              <a:buFont typeface="Wingdings" panose="05000000000000000000" pitchFamily="2" charset="2"/>
              <a:buChar char="q"/>
            </a:pPr>
            <a:r>
              <a:rPr lang="sr-Latn-RS" sz="2400" dirty="0" smtClean="0"/>
              <a:t>Minimiziranje </a:t>
            </a:r>
            <a:r>
              <a:rPr lang="sr-Latn-RS" sz="2400"/>
              <a:t>N</a:t>
            </a:r>
            <a:r>
              <a:rPr lang="sr-Latn-RS" sz="2400" baseline="-25000"/>
              <a:t>2</a:t>
            </a:r>
            <a:r>
              <a:rPr lang="sr-Latn-RS" sz="2400"/>
              <a:t>O </a:t>
            </a:r>
            <a:r>
              <a:rPr lang="sr-Latn-RS" sz="2400" smtClean="0"/>
              <a:t>emisije</a:t>
            </a:r>
            <a:r>
              <a:rPr lang="en-US" sz="2400" smtClean="0"/>
              <a:t>  </a:t>
            </a:r>
            <a:endParaRPr lang="sr-Latn-RS" sz="2400" dirty="0" smtClean="0"/>
          </a:p>
          <a:p>
            <a:pPr marL="1371600" lvl="2" indent="-457200">
              <a:buFont typeface="Wingdings" panose="05000000000000000000" pitchFamily="2" charset="2"/>
              <a:buChar char="q"/>
            </a:pPr>
            <a:r>
              <a:rPr lang="sr-Latn-RS" sz="2400" dirty="0" smtClean="0"/>
              <a:t>Minimiziranje </a:t>
            </a:r>
            <a:r>
              <a:rPr lang="sr-Latn-RS" sz="2400"/>
              <a:t>CH</a:t>
            </a:r>
            <a:r>
              <a:rPr lang="sr-Latn-RS" sz="2400" baseline="-25000"/>
              <a:t>4</a:t>
            </a:r>
            <a:r>
              <a:rPr lang="sr-Latn-RS" sz="2400"/>
              <a:t> </a:t>
            </a:r>
            <a:r>
              <a:rPr lang="sr-Latn-RS" sz="2400" smtClean="0"/>
              <a:t>emisija</a:t>
            </a:r>
            <a:r>
              <a:rPr lang="en-US" sz="2400" smtClean="0"/>
              <a:t>  </a:t>
            </a:r>
            <a:endParaRPr lang="sr-Latn-RS" sz="2400" dirty="0" smtClean="0"/>
          </a:p>
          <a:p>
            <a:pPr marL="1371600" lvl="2" indent="-457200">
              <a:buFont typeface="Wingdings" panose="05000000000000000000" pitchFamily="2" charset="2"/>
              <a:buChar char="q"/>
            </a:pPr>
            <a:r>
              <a:rPr lang="sr-Latn-RS" sz="2400" dirty="0" smtClean="0"/>
              <a:t>Minimiziranje </a:t>
            </a:r>
            <a:r>
              <a:rPr lang="sr-Latn-RS" sz="2400" dirty="0"/>
              <a:t>gubitka C iz zemljišta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3877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30855" y="544700"/>
            <a:ext cx="4140293" cy="446802"/>
          </a:xfrm>
        </p:spPr>
        <p:txBody>
          <a:bodyPr>
            <a:normAutofit fontScale="90000"/>
          </a:bodyPr>
          <a:lstStyle/>
          <a:p>
            <a:r>
              <a:rPr lang="sr-Latn-RS" b="1" dirty="0" smtClean="0"/>
              <a:t>Ciklus kruženja N</a:t>
            </a:r>
            <a:r>
              <a:rPr lang="sr-Latn-RS" b="1" baseline="-25000" dirty="0" smtClean="0"/>
              <a:t>2</a:t>
            </a:r>
            <a:r>
              <a:rPr lang="sr-Latn-RS" b="1" dirty="0" smtClean="0"/>
              <a:t>O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003" y="180336"/>
            <a:ext cx="7389997" cy="65154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74102" y="6646101"/>
            <a:ext cx="45127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100" dirty="0" smtClean="0"/>
              <a:t>Izvor: </a:t>
            </a:r>
            <a:r>
              <a:rPr lang="en-US" sz="1100" dirty="0"/>
              <a:t>2006 IPCC Guidelines for National Greenhouse Gas Inventories</a:t>
            </a:r>
          </a:p>
        </p:txBody>
      </p:sp>
    </p:spTree>
    <p:extLst>
      <p:ext uri="{BB962C8B-B14F-4D97-AF65-F5344CB8AC3E}">
        <p14:creationId xmlns:p14="http://schemas.microsoft.com/office/powerpoint/2010/main" val="36475441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22730" y="2536676"/>
            <a:ext cx="4250768" cy="446802"/>
          </a:xfrm>
        </p:spPr>
        <p:txBody>
          <a:bodyPr>
            <a:normAutofit fontScale="90000"/>
          </a:bodyPr>
          <a:lstStyle/>
          <a:p>
            <a:pPr algn="ctr"/>
            <a:r>
              <a:rPr lang="sr-Latn-RS" dirty="0" smtClean="0"/>
              <a:t>Primer </a:t>
            </a:r>
            <a:br>
              <a:rPr lang="sr-Latn-RS" dirty="0" smtClean="0"/>
            </a:br>
            <a:r>
              <a:rPr lang="sr-Latn-RS" sz="3100" b="1" dirty="0" smtClean="0"/>
              <a:t>Emisija kultivacije </a:t>
            </a:r>
            <a:r>
              <a:rPr lang="sr-Latn-RS" sz="3100" b="1" smtClean="0"/>
              <a:t>uljane repice</a:t>
            </a:r>
            <a:r>
              <a:rPr lang="en-US" sz="3100" b="1" smtClean="0"/>
              <a:t/>
            </a:r>
            <a:br>
              <a:rPr lang="en-US" sz="3100" b="1" smtClean="0"/>
            </a:br>
            <a:r>
              <a:rPr lang="sr-Latn-RS" smtClean="0"/>
              <a:t/>
            </a:r>
            <a:br>
              <a:rPr lang="sr-Latn-RS" smtClean="0"/>
            </a:br>
            <a:r>
              <a:rPr lang="sr-Latn-RS" sz="1800" smtClean="0"/>
              <a:t>ISCC </a:t>
            </a:r>
            <a:r>
              <a:rPr lang="sr-Latn-RS" sz="1800" dirty="0" smtClean="0"/>
              <a:t>metodologija</a:t>
            </a:r>
            <a:endParaRPr lang="en-US" sz="1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213" y="0"/>
            <a:ext cx="6747626" cy="6764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131399" y="5943600"/>
            <a:ext cx="5629835" cy="1613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01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6"/>
          <p:cNvSpPr>
            <a:spLocks noGrp="1"/>
          </p:cNvSpPr>
          <p:nvPr>
            <p:ph type="title"/>
          </p:nvPr>
        </p:nvSpPr>
        <p:spPr>
          <a:xfrm>
            <a:off x="730777" y="750889"/>
            <a:ext cx="5694086" cy="44680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Minimiziranje</a:t>
            </a:r>
            <a:r>
              <a:rPr lang="en-US" dirty="0" smtClean="0"/>
              <a:t> N</a:t>
            </a:r>
            <a:r>
              <a:rPr lang="en-US" baseline="-25000" dirty="0" smtClean="0"/>
              <a:t>2</a:t>
            </a:r>
            <a:r>
              <a:rPr lang="en-US" dirty="0" smtClean="0"/>
              <a:t>O </a:t>
            </a:r>
            <a:r>
              <a:rPr lang="en-US" dirty="0" err="1" smtClean="0"/>
              <a:t>emisija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30777" y="1858860"/>
            <a:ext cx="7114972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5"/>
              </a:spcBef>
              <a:spcAft>
                <a:spcPts val="0"/>
              </a:spcAft>
              <a:buFont typeface="Calibri" panose="020F0502020204030204" pitchFamily="34" charset="0"/>
              <a:buChar char="•"/>
              <a:tabLst>
                <a:tab pos="170180" algn="l"/>
              </a:tabLst>
            </a:pPr>
            <a:r>
              <a:rPr lang="sr-Latn-CS" b="1" smtClean="0">
                <a:latin typeface="Calibri" panose="020F0502020204030204" pitchFamily="34" charset="0"/>
                <a:ea typeface="Calibri" panose="020F0502020204030204" pitchFamily="34" charset="0"/>
              </a:rPr>
              <a:t>Usklađivanje đubr</a:t>
            </a:r>
            <a:r>
              <a:rPr lang="en-US" b="1" smtClean="0">
                <a:latin typeface="Calibri" panose="020F0502020204030204" pitchFamily="34" charset="0"/>
                <a:ea typeface="Calibri" panose="020F0502020204030204" pitchFamily="34" charset="0"/>
              </a:rPr>
              <a:t>enja</a:t>
            </a:r>
            <a:r>
              <a:rPr lang="sr-Latn-CS" b="1" spc="-2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sr-Latn-CS" b="1" spc="-20">
                <a:latin typeface="Calibri" panose="020F0502020204030204" pitchFamily="34" charset="0"/>
                <a:ea typeface="Calibri" panose="020F0502020204030204" pitchFamily="34" charset="0"/>
              </a:rPr>
              <a:t>sa </a:t>
            </a:r>
            <a:r>
              <a:rPr lang="en-US" b="1" spc="-20" smtClean="0">
                <a:latin typeface="Calibri" panose="020F0502020204030204" pitchFamily="34" charset="0"/>
                <a:ea typeface="Calibri" panose="020F0502020204030204" pitchFamily="34" charset="0"/>
              </a:rPr>
              <a:t>potrebama </a:t>
            </a:r>
            <a:r>
              <a:rPr lang="sr-Latn-CS" b="1" spc="-20" smtClean="0">
                <a:latin typeface="Calibri" panose="020F0502020204030204" pitchFamily="34" charset="0"/>
                <a:ea typeface="Calibri" panose="020F0502020204030204" pitchFamily="34" charset="0"/>
              </a:rPr>
              <a:t>usev</a:t>
            </a:r>
            <a:r>
              <a:rPr lang="en-US" b="1" spc="-20" smtClean="0"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endParaRPr lang="en-US" b="1" spc="-20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5"/>
              </a:spcBef>
              <a:spcAft>
                <a:spcPts val="0"/>
              </a:spcAft>
              <a:buFont typeface="Calibri" panose="020F0502020204030204" pitchFamily="34" charset="0"/>
              <a:buChar char="•"/>
              <a:tabLst>
                <a:tab pos="170180" algn="l"/>
              </a:tabLst>
            </a:pPr>
            <a:r>
              <a:rPr lang="sr-Latn-CS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Vrsta </a:t>
            </a:r>
            <a:r>
              <a:rPr lang="sr-Latn-CS" b="1" dirty="0">
                <a:latin typeface="Calibri" panose="020F0502020204030204" pitchFamily="34" charset="0"/>
                <a:ea typeface="Calibri" panose="020F0502020204030204" pitchFamily="34" charset="0"/>
              </a:rPr>
              <a:t>đubriva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24765" lvl="0" indent="-342900">
              <a:lnSpc>
                <a:spcPct val="150000"/>
              </a:lnSpc>
              <a:buFont typeface="Calibri" panose="020F0502020204030204" pitchFamily="34" charset="0"/>
              <a:buChar char="•"/>
              <a:tabLst>
                <a:tab pos="164465" algn="l"/>
              </a:tabLst>
            </a:pPr>
            <a:r>
              <a:rPr lang="sr-Latn-CS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Upotreba đubriva </a:t>
            </a:r>
            <a:r>
              <a:rPr lang="sr-Latn-CS" b="1" dirty="0">
                <a:latin typeface="Calibri" panose="020F0502020204030204" pitchFamily="34" charset="0"/>
                <a:ea typeface="Calibri" panose="020F0502020204030204" pitchFamily="34" charset="0"/>
              </a:rPr>
              <a:t>kada je suvo i hladno </a:t>
            </a:r>
            <a:endParaRPr lang="en-US" b="1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24765" lvl="0" indent="-342900">
              <a:lnSpc>
                <a:spcPct val="150000"/>
              </a:lnSpc>
              <a:buFont typeface="Calibri" panose="020F0502020204030204" pitchFamily="34" charset="0"/>
              <a:buChar char="•"/>
              <a:tabLst>
                <a:tab pos="164465" algn="l"/>
              </a:tabLst>
            </a:pPr>
            <a:r>
              <a:rPr lang="sr-Latn-CS" b="1" dirty="0">
                <a:latin typeface="Calibri" panose="020F0502020204030204" pitchFamily="34" charset="0"/>
                <a:ea typeface="Calibri" panose="020F0502020204030204" pitchFamily="34" charset="0"/>
              </a:rPr>
              <a:t>Upotreba inhibitora nitrifikacije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24765" indent="-342900">
              <a:lnSpc>
                <a:spcPct val="150000"/>
              </a:lnSpc>
              <a:buFont typeface="Calibri" panose="020F0502020204030204" pitchFamily="34" charset="0"/>
              <a:buChar char="•"/>
              <a:tabLst>
                <a:tab pos="164465" algn="l"/>
              </a:tabLst>
            </a:pPr>
            <a:r>
              <a:rPr lang="sr-Latn-CS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Upotreba </a:t>
            </a:r>
            <a:r>
              <a:rPr lang="sr-Latn-CS" b="1" dirty="0">
                <a:latin typeface="Calibri" panose="020F0502020204030204" pitchFamily="34" charset="0"/>
                <a:ea typeface="Calibri" panose="020F0502020204030204" pitchFamily="34" charset="0"/>
              </a:rPr>
              <a:t>prikladnih </a:t>
            </a:r>
            <a:r>
              <a:rPr lang="sr-Latn-CS" b="1" spc="-10" dirty="0">
                <a:latin typeface="Calibri" panose="020F0502020204030204" pitchFamily="34" charset="0"/>
                <a:ea typeface="Calibri" panose="020F0502020204030204" pitchFamily="34" charset="0"/>
              </a:rPr>
              <a:t>useva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24765" lvl="0" indent="-342900">
              <a:lnSpc>
                <a:spcPct val="150000"/>
              </a:lnSpc>
              <a:buFont typeface="Calibri" panose="020F0502020204030204" pitchFamily="34" charset="0"/>
              <a:buChar char="•"/>
              <a:tabLst>
                <a:tab pos="164465" algn="l"/>
              </a:tabLst>
            </a:pPr>
            <a:r>
              <a:rPr lang="sr-Latn-CS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Smanjenje sabijanja </a:t>
            </a:r>
            <a:r>
              <a:rPr lang="sr-Latn-CS" b="1" dirty="0">
                <a:latin typeface="Calibri" panose="020F0502020204030204" pitchFamily="34" charset="0"/>
                <a:ea typeface="Calibri" panose="020F0502020204030204" pitchFamily="34" charset="0"/>
              </a:rPr>
              <a:t>i </a:t>
            </a:r>
            <a:r>
              <a:rPr lang="sr-Latn-CS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održavanje sistema </a:t>
            </a:r>
            <a:r>
              <a:rPr lang="sr-Latn-CS" b="1" dirty="0">
                <a:latin typeface="Calibri" panose="020F0502020204030204" pitchFamily="34" charset="0"/>
                <a:ea typeface="Calibri" panose="020F0502020204030204" pitchFamily="34" charset="0"/>
              </a:rPr>
              <a:t>veštačke drenaže </a:t>
            </a:r>
            <a:endParaRPr lang="en-US" b="1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24765" lvl="0" indent="-342900">
              <a:lnSpc>
                <a:spcPct val="150000"/>
              </a:lnSpc>
              <a:buFont typeface="Calibri" panose="020F0502020204030204" pitchFamily="34" charset="0"/>
              <a:buChar char="•"/>
              <a:tabLst>
                <a:tab pos="164465" algn="l"/>
              </a:tabLst>
            </a:pPr>
            <a:r>
              <a:rPr lang="sr-Latn-CS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Izbegavanje formiranja grudvast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e</a:t>
            </a:r>
            <a:r>
              <a:rPr lang="sr-Latn-CS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strukture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sr-Latn-CS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i </a:t>
            </a:r>
            <a:r>
              <a:rPr lang="sr-Latn-CS" b="1" dirty="0">
                <a:latin typeface="Calibri" panose="020F0502020204030204" pitchFamily="34" charset="0"/>
                <a:ea typeface="Calibri" panose="020F0502020204030204" pitchFamily="34" charset="0"/>
              </a:rPr>
              <a:t>sabijanje ispod površine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24765" lvl="0" indent="-342900">
              <a:lnSpc>
                <a:spcPct val="150000"/>
              </a:lnSpc>
              <a:buFont typeface="Calibri" panose="020F0502020204030204" pitchFamily="34" charset="0"/>
              <a:buChar char="•"/>
              <a:tabLst>
                <a:tab pos="164465" algn="l"/>
              </a:tabLst>
            </a:pPr>
            <a:r>
              <a:rPr lang="sr-Latn-CS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Minimiziranje </a:t>
            </a:r>
            <a:r>
              <a:rPr lang="sr-Latn-CS" b="1" dirty="0">
                <a:latin typeface="Calibri" panose="020F0502020204030204" pitchFamily="34" charset="0"/>
                <a:ea typeface="Calibri" panose="020F0502020204030204" pitchFamily="34" charset="0"/>
              </a:rPr>
              <a:t>broj operacija obrade tla i </a:t>
            </a:r>
            <a:r>
              <a:rPr lang="sr-Latn-CS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grupisanje operacija </a:t>
            </a:r>
            <a:r>
              <a:rPr lang="sr-Latn-CS" b="1" dirty="0">
                <a:latin typeface="Calibri" panose="020F0502020204030204" pitchFamily="34" charset="0"/>
                <a:ea typeface="Calibri" panose="020F0502020204030204" pitchFamily="34" charset="0"/>
              </a:rPr>
              <a:t>zajedno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24765" lvl="0" indent="-342900">
              <a:lnSpc>
                <a:spcPct val="150000"/>
              </a:lnSpc>
              <a:buFont typeface="Calibri" panose="020F0502020204030204" pitchFamily="34" charset="0"/>
              <a:buChar char="•"/>
              <a:tabLst>
                <a:tab pos="164465" algn="l"/>
              </a:tabLst>
            </a:pPr>
            <a:r>
              <a:rPr lang="sr-Latn-CS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Održavanje optimalnih nivoa pH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3412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6"/>
          <p:cNvSpPr>
            <a:spLocks noGrp="1"/>
          </p:cNvSpPr>
          <p:nvPr>
            <p:ph type="title"/>
          </p:nvPr>
        </p:nvSpPr>
        <p:spPr>
          <a:xfrm>
            <a:off x="493718" y="516639"/>
            <a:ext cx="4245641" cy="446802"/>
          </a:xfrm>
        </p:spPr>
        <p:txBody>
          <a:bodyPr>
            <a:normAutofit fontScale="90000"/>
          </a:bodyPr>
          <a:lstStyle/>
          <a:p>
            <a:r>
              <a:rPr lang="sr-Latn-RS" b="1" dirty="0" smtClean="0"/>
              <a:t>Ciklus kruženja </a:t>
            </a:r>
            <a:r>
              <a:rPr lang="en-US" b="1" dirty="0" smtClean="0"/>
              <a:t>CH</a:t>
            </a:r>
            <a:r>
              <a:rPr lang="en-US" b="1" baseline="-25000" dirty="0" smtClean="0"/>
              <a:t>4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077" y="0"/>
            <a:ext cx="6723529" cy="67414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36165" y="6596390"/>
            <a:ext cx="15969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100" dirty="0" smtClean="0"/>
              <a:t>Izvor: Dreamtime.com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6450143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6"/>
          <p:cNvSpPr>
            <a:spLocks noGrp="1"/>
          </p:cNvSpPr>
          <p:nvPr>
            <p:ph type="title"/>
          </p:nvPr>
        </p:nvSpPr>
        <p:spPr>
          <a:xfrm>
            <a:off x="730777" y="750889"/>
            <a:ext cx="5694086" cy="44680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Minimiziranje</a:t>
            </a:r>
            <a:r>
              <a:rPr lang="en-US" b="1" dirty="0" smtClean="0"/>
              <a:t> CH</a:t>
            </a:r>
            <a:r>
              <a:rPr lang="en-US" b="1" baseline="-25000" dirty="0" smtClean="0"/>
              <a:t>4</a:t>
            </a:r>
            <a:r>
              <a:rPr lang="en-US" b="1" dirty="0" smtClean="0"/>
              <a:t> </a:t>
            </a:r>
            <a:r>
              <a:rPr lang="en-US" b="1" dirty="0" err="1" smtClean="0"/>
              <a:t>emisija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30777" y="2076144"/>
            <a:ext cx="9040544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 dirty="0" err="1" smtClean="0"/>
              <a:t>Optimalno</a:t>
            </a:r>
            <a:r>
              <a:rPr lang="en-US" b="1" dirty="0" smtClean="0"/>
              <a:t> </a:t>
            </a:r>
            <a:r>
              <a:rPr lang="sr-Latn-CS" b="1" dirty="0" smtClean="0"/>
              <a:t>vreme </a:t>
            </a:r>
            <a:r>
              <a:rPr lang="sr-Latn-CS" b="1" dirty="0"/>
              <a:t>za primenu đubriva i </a:t>
            </a:r>
            <a:r>
              <a:rPr lang="sr-Latn-CS" b="1" dirty="0" smtClean="0"/>
              <a:t>stajnjaka</a:t>
            </a:r>
            <a:endParaRPr lang="en-US" b="1" dirty="0" smtClean="0"/>
          </a:p>
          <a:p>
            <a:pPr lvl="0"/>
            <a:r>
              <a:rPr lang="sr-Latn-CS" b="1" dirty="0" smtClean="0"/>
              <a:t> </a:t>
            </a:r>
            <a:endParaRPr lang="en-US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r-Latn-CS" b="1" dirty="0"/>
              <a:t> Održavanje drenaže na terenu </a:t>
            </a:r>
            <a:endParaRPr lang="en-US" b="1" dirty="0"/>
          </a:p>
          <a:p>
            <a:pPr lvl="0"/>
            <a:r>
              <a:rPr lang="sr-Latn-CS" b="1" dirty="0"/>
              <a:t> </a:t>
            </a:r>
            <a:endParaRPr lang="en-US" b="1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r-Latn-CS" b="1" dirty="0" smtClean="0"/>
              <a:t>Smanjenje </a:t>
            </a:r>
            <a:r>
              <a:rPr lang="sr-Latn-CS" b="1" dirty="0"/>
              <a:t>gustine naseljenosti životinja da bi se smanjio gubitak izlučevina i gaženja od strane životinja</a:t>
            </a:r>
            <a:endParaRPr lang="en-US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r-Latn-CS" b="1" dirty="0" smtClean="0"/>
              <a:t>Optimizacija </a:t>
            </a:r>
            <a:r>
              <a:rPr lang="sr-Latn-CS" b="1" dirty="0"/>
              <a:t>zdravlja zemljišta primenom praksi bez obrade ako su uslovi odgovarajući</a:t>
            </a:r>
            <a:endParaRPr lang="en-US" b="1" dirty="0"/>
          </a:p>
          <a:p>
            <a:pPr marL="342900" marR="24765" lvl="0" indent="-342900">
              <a:lnSpc>
                <a:spcPct val="150000"/>
              </a:lnSpc>
              <a:buFont typeface="Calibri" panose="020F0502020204030204" pitchFamily="34" charset="0"/>
              <a:buChar char="•"/>
              <a:tabLst>
                <a:tab pos="164465" algn="l"/>
              </a:tabLst>
            </a:pPr>
            <a:endParaRPr lang="en-US" b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197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05205" y="186470"/>
            <a:ext cx="7348981" cy="446802"/>
          </a:xfrm>
        </p:spPr>
        <p:txBody>
          <a:bodyPr>
            <a:normAutofit fontScale="90000"/>
          </a:bodyPr>
          <a:lstStyle/>
          <a:p>
            <a:r>
              <a:rPr lang="sr-Latn-RS" b="1" dirty="0" smtClean="0"/>
              <a:t>Ciklus ugljenika – kruženje CO</a:t>
            </a:r>
            <a:r>
              <a:rPr lang="sr-Latn-RS" b="1" baseline="-25000" dirty="0" smtClean="0"/>
              <a:t>2</a:t>
            </a:r>
            <a:endParaRPr lang="en-US" b="1" baseline="-25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898" y="899279"/>
            <a:ext cx="7164552" cy="30378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3476" y="6524002"/>
            <a:ext cx="43749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100" dirty="0" smtClean="0"/>
              <a:t>Izvor: IPCC report: </a:t>
            </a:r>
            <a:r>
              <a:rPr lang="en-US" sz="1100" dirty="0"/>
              <a:t>Land Use, Land-Use Change and </a:t>
            </a:r>
            <a:r>
              <a:rPr lang="en-US" sz="1100" dirty="0" smtClean="0"/>
              <a:t>Forestry</a:t>
            </a:r>
            <a:r>
              <a:rPr lang="sr-Latn-RS" sz="1100" dirty="0" smtClean="0"/>
              <a:t>, 2000</a:t>
            </a:r>
            <a:endParaRPr lang="en-US" sz="11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05205" y="4263656"/>
            <a:ext cx="10515600" cy="217513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Latn-RS" sz="1400" b="1" dirty="0" smtClean="0"/>
              <a:t>GPP</a:t>
            </a:r>
            <a:r>
              <a:rPr lang="sr-Latn-RS" sz="1400" dirty="0" smtClean="0"/>
              <a:t> - </a:t>
            </a:r>
            <a:r>
              <a:rPr lang="en-US" sz="1400" b="1" dirty="0" err="1" smtClean="0"/>
              <a:t>Bruto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primarna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proizvodnja</a:t>
            </a:r>
            <a:r>
              <a:rPr lang="en-US" sz="1400" b="1" dirty="0" smtClean="0"/>
              <a:t> </a:t>
            </a:r>
            <a:r>
              <a:rPr lang="en-US" sz="1400" dirty="0" err="1" smtClean="0"/>
              <a:t>označava</a:t>
            </a:r>
            <a:r>
              <a:rPr lang="en-US" sz="1400" dirty="0" smtClean="0"/>
              <a:t> </a:t>
            </a:r>
            <a:r>
              <a:rPr lang="en-US" sz="1400" dirty="0" err="1" smtClean="0"/>
              <a:t>ukupnu</a:t>
            </a:r>
            <a:r>
              <a:rPr lang="en-US" sz="1400" dirty="0" smtClean="0"/>
              <a:t> </a:t>
            </a:r>
            <a:r>
              <a:rPr lang="en-US" sz="1400" dirty="0" err="1" smtClean="0"/>
              <a:t>količinu</a:t>
            </a:r>
            <a:r>
              <a:rPr lang="en-US" sz="1400" dirty="0" smtClean="0"/>
              <a:t> </a:t>
            </a:r>
            <a:r>
              <a:rPr lang="en-US" sz="1400" dirty="0" err="1" smtClean="0"/>
              <a:t>ugljenika</a:t>
            </a:r>
            <a:r>
              <a:rPr lang="en-US" sz="1400" dirty="0" smtClean="0"/>
              <a:t> </a:t>
            </a:r>
            <a:r>
              <a:rPr lang="en-US" sz="1400" dirty="0" err="1" smtClean="0"/>
              <a:t>fiksiranog</a:t>
            </a:r>
            <a:r>
              <a:rPr lang="en-US" sz="1400" dirty="0" smtClean="0"/>
              <a:t> u </a:t>
            </a:r>
            <a:r>
              <a:rPr lang="en-US" sz="1400" dirty="0" err="1" smtClean="0"/>
              <a:t>procesu</a:t>
            </a:r>
            <a:r>
              <a:rPr lang="en-US" sz="1400" dirty="0" smtClean="0"/>
              <a:t> </a:t>
            </a:r>
            <a:r>
              <a:rPr lang="en-US" sz="1400" dirty="0" err="1" smtClean="0"/>
              <a:t>fotosinteze</a:t>
            </a:r>
            <a:r>
              <a:rPr lang="en-US" sz="1400" dirty="0" smtClean="0"/>
              <a:t> </a:t>
            </a:r>
            <a:r>
              <a:rPr lang="en-US" sz="1400" dirty="0" err="1" smtClean="0"/>
              <a:t>biljaka</a:t>
            </a:r>
            <a:r>
              <a:rPr lang="en-US" sz="1400" dirty="0" smtClean="0"/>
              <a:t> u </a:t>
            </a:r>
            <a:r>
              <a:rPr lang="en-US" sz="1400" dirty="0" err="1" smtClean="0"/>
              <a:t>ekosistemu</a:t>
            </a:r>
            <a:r>
              <a:rPr lang="en-US" sz="1400" dirty="0" smtClean="0"/>
              <a:t>, </a:t>
            </a:r>
            <a:r>
              <a:rPr lang="en-US" sz="1400" dirty="0" err="1" smtClean="0"/>
              <a:t>kao</a:t>
            </a:r>
            <a:r>
              <a:rPr lang="en-US" sz="1400" dirty="0" smtClean="0"/>
              <a:t> </a:t>
            </a:r>
            <a:r>
              <a:rPr lang="en-US" sz="1400" dirty="0" err="1" smtClean="0"/>
              <a:t>što</a:t>
            </a:r>
            <a:r>
              <a:rPr lang="en-US" sz="1400" dirty="0" smtClean="0"/>
              <a:t> je </a:t>
            </a:r>
            <a:r>
              <a:rPr lang="en-US" sz="1400" dirty="0" err="1" smtClean="0"/>
              <a:t>sast</a:t>
            </a:r>
            <a:r>
              <a:rPr lang="sr-Latn-RS" sz="1400" dirty="0" smtClean="0"/>
              <a:t>av</a:t>
            </a:r>
            <a:r>
              <a:rPr lang="en-US" sz="1400" dirty="0" smtClean="0"/>
              <a:t> </a:t>
            </a:r>
            <a:r>
              <a:rPr lang="en-US" sz="1400" dirty="0" err="1" smtClean="0"/>
              <a:t>drveća</a:t>
            </a:r>
            <a:r>
              <a:rPr lang="en-US" sz="1400" dirty="0" smtClean="0"/>
              <a:t>. GPP se </a:t>
            </a:r>
            <a:r>
              <a:rPr lang="en-US" sz="1400" dirty="0" err="1" smtClean="0"/>
              <a:t>meri</a:t>
            </a:r>
            <a:r>
              <a:rPr lang="en-US" sz="1400" dirty="0" smtClean="0"/>
              <a:t> </a:t>
            </a:r>
            <a:r>
              <a:rPr lang="en-US" sz="1400" dirty="0" err="1" smtClean="0"/>
              <a:t>na</a:t>
            </a:r>
            <a:r>
              <a:rPr lang="en-US" sz="1400" dirty="0" smtClean="0"/>
              <a:t> </a:t>
            </a:r>
            <a:r>
              <a:rPr lang="en-US" sz="1400" dirty="0" err="1" smtClean="0"/>
              <a:t>fotosintetskim</a:t>
            </a:r>
            <a:r>
              <a:rPr lang="en-US" sz="1400" dirty="0" smtClean="0"/>
              <a:t> </a:t>
            </a:r>
            <a:r>
              <a:rPr lang="en-US" sz="1400" dirty="0" err="1" smtClean="0"/>
              <a:t>tkivima</a:t>
            </a:r>
            <a:r>
              <a:rPr lang="en-US" sz="1400" dirty="0" smtClean="0"/>
              <a:t>, </a:t>
            </a:r>
            <a:r>
              <a:rPr lang="en-US" sz="1400" dirty="0" err="1" smtClean="0"/>
              <a:t>uglavnom</a:t>
            </a:r>
            <a:r>
              <a:rPr lang="en-US" sz="1400" dirty="0" smtClean="0"/>
              <a:t> </a:t>
            </a:r>
            <a:r>
              <a:rPr lang="en-US" sz="1400" dirty="0" err="1" smtClean="0"/>
              <a:t>listovima</a:t>
            </a:r>
            <a:r>
              <a:rPr lang="en-US" sz="1400" dirty="0" smtClean="0"/>
              <a:t>.</a:t>
            </a:r>
            <a:endParaRPr lang="sr-Latn-RS" sz="1400" dirty="0" smtClean="0"/>
          </a:p>
          <a:p>
            <a:r>
              <a:rPr lang="en-US" sz="1400" dirty="0" smtClean="0"/>
              <a:t> </a:t>
            </a:r>
            <a:r>
              <a:rPr lang="sr-Latn-RS" sz="1400" b="1" dirty="0" smtClean="0"/>
              <a:t>NPP</a:t>
            </a:r>
            <a:r>
              <a:rPr lang="sr-Latn-RS" sz="1400" dirty="0" smtClean="0"/>
              <a:t> - </a:t>
            </a:r>
            <a:r>
              <a:rPr lang="en-US" sz="1400" b="1" dirty="0" err="1" smtClean="0"/>
              <a:t>Neto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primarna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proizvodnja</a:t>
            </a:r>
            <a:r>
              <a:rPr lang="en-US" sz="1400" dirty="0" smtClean="0"/>
              <a:t> </a:t>
            </a:r>
            <a:r>
              <a:rPr lang="en-US" sz="1400" dirty="0" err="1" smtClean="0"/>
              <a:t>označava</a:t>
            </a:r>
            <a:r>
              <a:rPr lang="en-US" sz="1400" dirty="0" smtClean="0"/>
              <a:t> </a:t>
            </a:r>
            <a:r>
              <a:rPr lang="en-US" sz="1400" dirty="0" err="1" smtClean="0"/>
              <a:t>neto</a:t>
            </a:r>
            <a:r>
              <a:rPr lang="en-US" sz="1400" dirty="0" smtClean="0"/>
              <a:t> </a:t>
            </a:r>
            <a:r>
              <a:rPr lang="en-US" sz="1400" dirty="0" err="1" smtClean="0"/>
              <a:t>proizvodnju</a:t>
            </a:r>
            <a:r>
              <a:rPr lang="en-US" sz="1400" dirty="0" smtClean="0"/>
              <a:t> </a:t>
            </a:r>
            <a:r>
              <a:rPr lang="en-US" sz="1400" dirty="0" err="1" smtClean="0"/>
              <a:t>organske</a:t>
            </a:r>
            <a:r>
              <a:rPr lang="en-US" sz="1400" dirty="0" smtClean="0"/>
              <a:t> </a:t>
            </a:r>
            <a:r>
              <a:rPr lang="en-US" sz="1400" dirty="0" err="1" smtClean="0"/>
              <a:t>materije</a:t>
            </a:r>
            <a:r>
              <a:rPr lang="en-US" sz="1400" dirty="0" smtClean="0"/>
              <a:t> od </a:t>
            </a:r>
            <a:r>
              <a:rPr lang="en-US" sz="1400" dirty="0" err="1" smtClean="0"/>
              <a:t>strane</a:t>
            </a:r>
            <a:r>
              <a:rPr lang="en-US" sz="1400" dirty="0" smtClean="0"/>
              <a:t> </a:t>
            </a:r>
            <a:r>
              <a:rPr lang="en-US" sz="1400" dirty="0" err="1" smtClean="0"/>
              <a:t>biljaka</a:t>
            </a:r>
            <a:r>
              <a:rPr lang="en-US" sz="1400" dirty="0" smtClean="0"/>
              <a:t> u </a:t>
            </a:r>
            <a:r>
              <a:rPr lang="en-US" sz="1400" dirty="0" err="1" smtClean="0"/>
              <a:t>ekosistemu</a:t>
            </a:r>
            <a:r>
              <a:rPr lang="en-US" sz="1400" dirty="0" smtClean="0"/>
              <a:t> – to jest, GPP </a:t>
            </a:r>
            <a:r>
              <a:rPr lang="en-US" sz="1400" dirty="0" err="1" smtClean="0"/>
              <a:t>umanjen</a:t>
            </a:r>
            <a:r>
              <a:rPr lang="en-US" sz="1400" dirty="0" smtClean="0"/>
              <a:t> </a:t>
            </a:r>
            <a:r>
              <a:rPr lang="en-US" sz="1400" dirty="0" err="1" smtClean="0"/>
              <a:t>za</a:t>
            </a:r>
            <a:r>
              <a:rPr lang="en-US" sz="1400" dirty="0" smtClean="0"/>
              <a:t> </a:t>
            </a:r>
            <a:r>
              <a:rPr lang="en-US" sz="1400" dirty="0" err="1" smtClean="0"/>
              <a:t>gubitke</a:t>
            </a:r>
            <a:r>
              <a:rPr lang="en-US" sz="1400" dirty="0" smtClean="0"/>
              <a:t> </a:t>
            </a:r>
            <a:r>
              <a:rPr lang="en-US" sz="1400" dirty="0" err="1" smtClean="0"/>
              <a:t>koji</a:t>
            </a:r>
            <a:r>
              <a:rPr lang="en-US" sz="1400" dirty="0" smtClean="0"/>
              <a:t> </a:t>
            </a:r>
            <a:r>
              <a:rPr lang="en-US" sz="1400" dirty="0" err="1" smtClean="0"/>
              <a:t>nastaju</a:t>
            </a:r>
            <a:r>
              <a:rPr lang="en-US" sz="1400" dirty="0" smtClean="0"/>
              <a:t> </a:t>
            </a:r>
            <a:r>
              <a:rPr lang="en-US" sz="1400" dirty="0" err="1" smtClean="0"/>
              <a:t>usled</a:t>
            </a:r>
            <a:r>
              <a:rPr lang="en-US" sz="1400" dirty="0" smtClean="0"/>
              <a:t> </a:t>
            </a:r>
            <a:r>
              <a:rPr lang="en-US" sz="1400" dirty="0" err="1" smtClean="0"/>
              <a:t>disanja</a:t>
            </a:r>
            <a:r>
              <a:rPr lang="en-US" sz="1400" dirty="0" smtClean="0"/>
              <a:t> </a:t>
            </a:r>
            <a:r>
              <a:rPr lang="en-US" sz="1400" dirty="0" err="1" smtClean="0"/>
              <a:t>biljaka</a:t>
            </a:r>
            <a:r>
              <a:rPr lang="en-US" sz="1400" dirty="0" smtClean="0"/>
              <a:t> (</a:t>
            </a:r>
            <a:r>
              <a:rPr lang="en-US" sz="1400" dirty="0" err="1" smtClean="0"/>
              <a:t>autotrofno</a:t>
            </a:r>
            <a:r>
              <a:rPr lang="en-US" sz="1400" dirty="0" smtClean="0"/>
              <a:t> </a:t>
            </a:r>
            <a:r>
              <a:rPr lang="en-US" sz="1400" dirty="0" err="1" smtClean="0"/>
              <a:t>disanje</a:t>
            </a:r>
            <a:r>
              <a:rPr lang="en-US" sz="1400" dirty="0" smtClean="0"/>
              <a:t>). </a:t>
            </a:r>
            <a:endParaRPr lang="sr-Latn-RS" sz="1400" dirty="0" smtClean="0"/>
          </a:p>
          <a:p>
            <a:r>
              <a:rPr lang="sr-Latn-RS" sz="1400" b="1" dirty="0" smtClean="0"/>
              <a:t>NEP</a:t>
            </a:r>
            <a:r>
              <a:rPr lang="sr-Latn-RS" sz="1400" dirty="0" smtClean="0"/>
              <a:t> - </a:t>
            </a:r>
            <a:r>
              <a:rPr lang="en-US" sz="1400" b="1" dirty="0" err="1" smtClean="0"/>
              <a:t>Neto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proizvodnja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ekosistema</a:t>
            </a:r>
            <a:r>
              <a:rPr lang="en-US" sz="1400" dirty="0" smtClean="0"/>
              <a:t> </a:t>
            </a:r>
            <a:r>
              <a:rPr lang="en-US" sz="1400" dirty="0" err="1" smtClean="0"/>
              <a:t>označava</a:t>
            </a:r>
            <a:r>
              <a:rPr lang="en-US" sz="1400" dirty="0" smtClean="0"/>
              <a:t> </a:t>
            </a:r>
            <a:r>
              <a:rPr lang="en-US" sz="1400" dirty="0" err="1" smtClean="0"/>
              <a:t>neto</a:t>
            </a:r>
            <a:r>
              <a:rPr lang="en-US" sz="1400" dirty="0" smtClean="0"/>
              <a:t> </a:t>
            </a:r>
            <a:r>
              <a:rPr lang="en-US" sz="1400" dirty="0" err="1" smtClean="0"/>
              <a:t>akumulaciju</a:t>
            </a:r>
            <a:r>
              <a:rPr lang="en-US" sz="1400" dirty="0" smtClean="0"/>
              <a:t> </a:t>
            </a:r>
            <a:r>
              <a:rPr lang="en-US" sz="1400" dirty="0" err="1" smtClean="0"/>
              <a:t>organske</a:t>
            </a:r>
            <a:r>
              <a:rPr lang="en-US" sz="1400" dirty="0" smtClean="0"/>
              <a:t> </a:t>
            </a:r>
            <a:r>
              <a:rPr lang="en-US" sz="1400" dirty="0" err="1" smtClean="0"/>
              <a:t>materije</a:t>
            </a:r>
            <a:r>
              <a:rPr lang="en-US" sz="1400" dirty="0" smtClean="0"/>
              <a:t> </a:t>
            </a:r>
            <a:r>
              <a:rPr lang="en-US" sz="1400" dirty="0" err="1" smtClean="0"/>
              <a:t>ili</a:t>
            </a:r>
            <a:r>
              <a:rPr lang="en-US" sz="1400" dirty="0" smtClean="0"/>
              <a:t> </a:t>
            </a:r>
            <a:r>
              <a:rPr lang="en-US" sz="1400" dirty="0" err="1" smtClean="0"/>
              <a:t>ugljenika</a:t>
            </a:r>
            <a:r>
              <a:rPr lang="en-US" sz="1400" dirty="0" smtClean="0"/>
              <a:t> od </a:t>
            </a:r>
            <a:r>
              <a:rPr lang="en-US" sz="1400" dirty="0" err="1" smtClean="0"/>
              <a:t>strane</a:t>
            </a:r>
            <a:r>
              <a:rPr lang="en-US" sz="1400" dirty="0" smtClean="0"/>
              <a:t> </a:t>
            </a:r>
            <a:r>
              <a:rPr lang="en-US" sz="1400" dirty="0" err="1" smtClean="0"/>
              <a:t>ekosistema</a:t>
            </a:r>
            <a:r>
              <a:rPr lang="en-US" sz="1400" dirty="0" smtClean="0"/>
              <a:t>; NEP je </a:t>
            </a:r>
            <a:r>
              <a:rPr lang="en-US" sz="1400" dirty="0" err="1" smtClean="0"/>
              <a:t>razlika</a:t>
            </a:r>
            <a:r>
              <a:rPr lang="en-US" sz="1400" dirty="0" smtClean="0"/>
              <a:t> </a:t>
            </a:r>
            <a:r>
              <a:rPr lang="en-US" sz="1400" dirty="0" err="1" smtClean="0"/>
              <a:t>između</a:t>
            </a:r>
            <a:r>
              <a:rPr lang="en-US" sz="1400" dirty="0" smtClean="0"/>
              <a:t> </a:t>
            </a:r>
            <a:r>
              <a:rPr lang="en-US" sz="1400" dirty="0" err="1" smtClean="0"/>
              <a:t>brzine</a:t>
            </a:r>
            <a:r>
              <a:rPr lang="en-US" sz="1400" dirty="0" smtClean="0"/>
              <a:t> </a:t>
            </a:r>
            <a:r>
              <a:rPr lang="en-US" sz="1400" dirty="0" err="1" smtClean="0"/>
              <a:t>proizvodnje</a:t>
            </a:r>
            <a:r>
              <a:rPr lang="en-US" sz="1400" dirty="0" smtClean="0"/>
              <a:t> </a:t>
            </a:r>
            <a:r>
              <a:rPr lang="en-US" sz="1400" dirty="0" err="1" smtClean="0"/>
              <a:t>žive</a:t>
            </a:r>
            <a:r>
              <a:rPr lang="en-US" sz="1400" dirty="0" smtClean="0"/>
              <a:t> </a:t>
            </a:r>
            <a:r>
              <a:rPr lang="en-US" sz="1400" dirty="0" err="1" smtClean="0"/>
              <a:t>organske</a:t>
            </a:r>
            <a:r>
              <a:rPr lang="en-US" sz="1400" dirty="0" smtClean="0"/>
              <a:t> </a:t>
            </a:r>
            <a:r>
              <a:rPr lang="en-US" sz="1400" dirty="0" err="1" smtClean="0"/>
              <a:t>materije</a:t>
            </a:r>
            <a:r>
              <a:rPr lang="en-US" sz="1400" dirty="0" smtClean="0"/>
              <a:t> (NPP) </a:t>
            </a:r>
            <a:r>
              <a:rPr lang="en-US" sz="1400" dirty="0" err="1" smtClean="0"/>
              <a:t>i</a:t>
            </a:r>
            <a:r>
              <a:rPr lang="en-US" sz="1400" dirty="0" smtClean="0"/>
              <a:t> </a:t>
            </a:r>
            <a:r>
              <a:rPr lang="en-US" sz="1400" dirty="0" err="1" smtClean="0"/>
              <a:t>brzine</a:t>
            </a:r>
            <a:r>
              <a:rPr lang="en-US" sz="1400" dirty="0" smtClean="0"/>
              <a:t> </a:t>
            </a:r>
            <a:r>
              <a:rPr lang="en-US" sz="1400" dirty="0" err="1" smtClean="0"/>
              <a:t>razlaganja</a:t>
            </a:r>
            <a:r>
              <a:rPr lang="en-US" sz="1400" dirty="0" smtClean="0"/>
              <a:t> </a:t>
            </a:r>
            <a:r>
              <a:rPr lang="en-US" sz="1400" dirty="0" err="1" smtClean="0"/>
              <a:t>mrtve</a:t>
            </a:r>
            <a:r>
              <a:rPr lang="en-US" sz="1400" dirty="0" smtClean="0"/>
              <a:t> </a:t>
            </a:r>
            <a:r>
              <a:rPr lang="en-US" sz="1400" dirty="0" err="1" smtClean="0"/>
              <a:t>organske</a:t>
            </a:r>
            <a:r>
              <a:rPr lang="en-US" sz="1400" dirty="0" smtClean="0"/>
              <a:t> </a:t>
            </a:r>
            <a:r>
              <a:rPr lang="en-US" sz="1400" dirty="0" err="1" smtClean="0"/>
              <a:t>materije</a:t>
            </a:r>
            <a:r>
              <a:rPr lang="en-US" sz="1400" dirty="0" smtClean="0"/>
              <a:t> (</a:t>
            </a:r>
            <a:r>
              <a:rPr lang="en-US" sz="1400" dirty="0" err="1" smtClean="0"/>
              <a:t>heterotrofno</a:t>
            </a:r>
            <a:r>
              <a:rPr lang="en-US" sz="1400" dirty="0" smtClean="0"/>
              <a:t> </a:t>
            </a:r>
            <a:r>
              <a:rPr lang="en-US" sz="1400" dirty="0" err="1" smtClean="0"/>
              <a:t>disanje</a:t>
            </a:r>
            <a:r>
              <a:rPr lang="en-US" sz="1400" dirty="0" smtClean="0"/>
              <a:t>). </a:t>
            </a:r>
            <a:r>
              <a:rPr lang="en-US" sz="1400" dirty="0" err="1" smtClean="0"/>
              <a:t>Heterotrofno</a:t>
            </a:r>
            <a:r>
              <a:rPr lang="en-US" sz="1400" dirty="0" smtClean="0"/>
              <a:t> </a:t>
            </a:r>
            <a:r>
              <a:rPr lang="en-US" sz="1400" dirty="0" err="1" smtClean="0"/>
              <a:t>disanje</a:t>
            </a:r>
            <a:r>
              <a:rPr lang="en-US" sz="1400" dirty="0" smtClean="0"/>
              <a:t> </a:t>
            </a:r>
            <a:r>
              <a:rPr lang="en-US" sz="1400" dirty="0" err="1" smtClean="0"/>
              <a:t>uključuje</a:t>
            </a:r>
            <a:r>
              <a:rPr lang="en-US" sz="1400" dirty="0" smtClean="0"/>
              <a:t> </a:t>
            </a:r>
            <a:r>
              <a:rPr lang="en-US" sz="1400" dirty="0" err="1" smtClean="0"/>
              <a:t>gubitke</a:t>
            </a:r>
            <a:r>
              <a:rPr lang="en-US" sz="1400" dirty="0" smtClean="0"/>
              <a:t> </a:t>
            </a:r>
            <a:r>
              <a:rPr lang="sr-Latn-RS" sz="1400" dirty="0" smtClean="0"/>
              <a:t>zbog </a:t>
            </a:r>
            <a:r>
              <a:rPr lang="en-US" sz="1400" dirty="0" err="1" smtClean="0"/>
              <a:t>biljojeda</a:t>
            </a:r>
            <a:r>
              <a:rPr lang="en-US" sz="1400" dirty="0" smtClean="0"/>
              <a:t> </a:t>
            </a:r>
            <a:r>
              <a:rPr lang="en-US" sz="1400" dirty="0" err="1" smtClean="0"/>
              <a:t>i</a:t>
            </a:r>
            <a:r>
              <a:rPr lang="en-US" sz="1400" dirty="0" smtClean="0"/>
              <a:t> </a:t>
            </a:r>
            <a:r>
              <a:rPr lang="en-US" sz="1400" dirty="0" err="1" smtClean="0"/>
              <a:t>razlaganje</a:t>
            </a:r>
            <a:r>
              <a:rPr lang="en-US" sz="1400" dirty="0" smtClean="0"/>
              <a:t> </a:t>
            </a:r>
            <a:r>
              <a:rPr lang="en-US" sz="1400" dirty="0" err="1" smtClean="0"/>
              <a:t>organskih</a:t>
            </a:r>
            <a:r>
              <a:rPr lang="en-US" sz="1400" dirty="0" smtClean="0"/>
              <a:t> </a:t>
            </a:r>
            <a:r>
              <a:rPr lang="en-US" sz="1400" dirty="0" err="1" smtClean="0"/>
              <a:t>ostataka</a:t>
            </a:r>
            <a:r>
              <a:rPr lang="en-US" sz="1400" dirty="0" smtClean="0"/>
              <a:t> od </a:t>
            </a:r>
            <a:r>
              <a:rPr lang="en-US" sz="1400" dirty="0" err="1" smtClean="0"/>
              <a:t>strane</a:t>
            </a:r>
            <a:r>
              <a:rPr lang="en-US" sz="1400" dirty="0" smtClean="0"/>
              <a:t> </a:t>
            </a:r>
            <a:r>
              <a:rPr lang="en-US" sz="1400" dirty="0" err="1" smtClean="0"/>
              <a:t>biote</a:t>
            </a:r>
            <a:r>
              <a:rPr lang="en-US" sz="1400" dirty="0" smtClean="0"/>
              <a:t> </a:t>
            </a:r>
            <a:r>
              <a:rPr lang="en-US" sz="1400" dirty="0" err="1" smtClean="0"/>
              <a:t>zemljišta</a:t>
            </a:r>
            <a:r>
              <a:rPr lang="en-US" sz="1400" dirty="0" smtClean="0"/>
              <a:t>. </a:t>
            </a:r>
            <a:endParaRPr lang="sr-Latn-RS" sz="1400" dirty="0" smtClean="0"/>
          </a:p>
          <a:p>
            <a:r>
              <a:rPr lang="sr-Latn-RS" sz="1400" b="1" dirty="0" smtClean="0"/>
              <a:t>NPB</a:t>
            </a:r>
            <a:r>
              <a:rPr lang="sr-Latn-RS" sz="1400" dirty="0" smtClean="0"/>
              <a:t> - </a:t>
            </a:r>
            <a:r>
              <a:rPr lang="en-US" sz="1400" b="1" dirty="0" err="1" smtClean="0"/>
              <a:t>Neto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proizvodnja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bioma</a:t>
            </a:r>
            <a:r>
              <a:rPr lang="en-US" sz="1400" b="1" dirty="0" smtClean="0"/>
              <a:t> </a:t>
            </a:r>
            <a:r>
              <a:rPr lang="en-US" sz="1400" dirty="0" err="1" smtClean="0"/>
              <a:t>označava</a:t>
            </a:r>
            <a:r>
              <a:rPr lang="en-US" sz="1400" dirty="0" smtClean="0"/>
              <a:t> </a:t>
            </a:r>
            <a:r>
              <a:rPr lang="en-US" sz="1400" dirty="0" err="1" smtClean="0"/>
              <a:t>neto</a:t>
            </a:r>
            <a:r>
              <a:rPr lang="en-US" sz="1400" dirty="0" smtClean="0"/>
              <a:t> </a:t>
            </a:r>
            <a:r>
              <a:rPr lang="en-US" sz="1400" dirty="0" err="1" smtClean="0"/>
              <a:t>proizvodnju</a:t>
            </a:r>
            <a:r>
              <a:rPr lang="en-US" sz="1400" dirty="0" smtClean="0"/>
              <a:t> </a:t>
            </a:r>
            <a:r>
              <a:rPr lang="en-US" sz="1400" dirty="0" err="1" smtClean="0"/>
              <a:t>organske</a:t>
            </a:r>
            <a:r>
              <a:rPr lang="en-US" sz="1400" dirty="0" smtClean="0"/>
              <a:t> </a:t>
            </a:r>
            <a:r>
              <a:rPr lang="en-US" sz="1400" dirty="0" err="1" smtClean="0"/>
              <a:t>materije</a:t>
            </a:r>
            <a:r>
              <a:rPr lang="en-US" sz="1400" dirty="0" smtClean="0"/>
              <a:t> u </a:t>
            </a:r>
            <a:r>
              <a:rPr lang="en-US" sz="1400" dirty="0" err="1" smtClean="0"/>
              <a:t>regionu</a:t>
            </a:r>
            <a:r>
              <a:rPr lang="en-US" sz="1400" dirty="0" smtClean="0"/>
              <a:t> </a:t>
            </a:r>
            <a:r>
              <a:rPr lang="en-US" sz="1400" dirty="0" err="1" smtClean="0"/>
              <a:t>koji</a:t>
            </a:r>
            <a:r>
              <a:rPr lang="en-US" sz="1400" dirty="0" smtClean="0"/>
              <a:t> </a:t>
            </a:r>
            <a:r>
              <a:rPr lang="en-US" sz="1400" dirty="0" err="1" smtClean="0"/>
              <a:t>sadrži</a:t>
            </a:r>
            <a:r>
              <a:rPr lang="en-US" sz="1400" dirty="0" smtClean="0"/>
              <a:t> </a:t>
            </a:r>
            <a:r>
              <a:rPr lang="en-US" sz="1400" dirty="0" err="1" smtClean="0"/>
              <a:t>niz</a:t>
            </a:r>
            <a:r>
              <a:rPr lang="en-US" sz="1400" dirty="0" smtClean="0"/>
              <a:t> </a:t>
            </a:r>
            <a:r>
              <a:rPr lang="en-US" sz="1400" dirty="0" err="1" smtClean="0"/>
              <a:t>ekosistema</a:t>
            </a:r>
            <a:r>
              <a:rPr lang="en-US" sz="1400" dirty="0" smtClean="0"/>
              <a:t> (</a:t>
            </a:r>
            <a:r>
              <a:rPr lang="en-US" sz="1400" dirty="0" err="1" smtClean="0"/>
              <a:t>biom</a:t>
            </a:r>
            <a:r>
              <a:rPr lang="en-US" sz="1400" dirty="0" smtClean="0"/>
              <a:t>) </a:t>
            </a:r>
            <a:r>
              <a:rPr lang="en-US" sz="1400" dirty="0" err="1" smtClean="0"/>
              <a:t>i</a:t>
            </a:r>
            <a:r>
              <a:rPr lang="en-US" sz="1400" dirty="0" smtClean="0"/>
              <a:t> </a:t>
            </a:r>
            <a:r>
              <a:rPr lang="en-US" sz="1400" dirty="0" err="1" smtClean="0"/>
              <a:t>uključuje</a:t>
            </a:r>
            <a:r>
              <a:rPr lang="en-US" sz="1400" dirty="0" smtClean="0"/>
              <a:t>, pored </a:t>
            </a:r>
            <a:r>
              <a:rPr lang="en-US" sz="1400" dirty="0" err="1" smtClean="0"/>
              <a:t>heterotrofnog</a:t>
            </a:r>
            <a:r>
              <a:rPr lang="en-US" sz="1400" dirty="0" smtClean="0"/>
              <a:t> </a:t>
            </a:r>
            <a:r>
              <a:rPr lang="en-US" sz="1400" dirty="0" err="1" smtClean="0"/>
              <a:t>disanja</a:t>
            </a:r>
            <a:r>
              <a:rPr lang="en-US" sz="1400" dirty="0" smtClean="0"/>
              <a:t>, </a:t>
            </a:r>
            <a:r>
              <a:rPr lang="en-US" sz="1400" dirty="0" err="1" smtClean="0"/>
              <a:t>druge</a:t>
            </a:r>
            <a:r>
              <a:rPr lang="en-US" sz="1400" dirty="0" smtClean="0"/>
              <a:t> </a:t>
            </a:r>
            <a:r>
              <a:rPr lang="en-US" sz="1400" dirty="0" err="1" smtClean="0"/>
              <a:t>procese</a:t>
            </a:r>
            <a:r>
              <a:rPr lang="en-US" sz="1400" dirty="0" smtClean="0"/>
              <a:t> </a:t>
            </a:r>
            <a:r>
              <a:rPr lang="en-US" sz="1400" dirty="0" err="1" smtClean="0"/>
              <a:t>koji</a:t>
            </a:r>
            <a:r>
              <a:rPr lang="en-US" sz="1400" dirty="0" smtClean="0"/>
              <a:t> </a:t>
            </a:r>
            <a:r>
              <a:rPr lang="en-US" sz="1400" dirty="0" err="1" smtClean="0"/>
              <a:t>dovode</a:t>
            </a:r>
            <a:r>
              <a:rPr lang="en-US" sz="1400" dirty="0" smtClean="0"/>
              <a:t> do </a:t>
            </a:r>
            <a:r>
              <a:rPr lang="en-US" sz="1400" dirty="0" err="1" smtClean="0"/>
              <a:t>gubitka</a:t>
            </a:r>
            <a:r>
              <a:rPr lang="en-US" sz="1400" dirty="0" smtClean="0"/>
              <a:t> </a:t>
            </a:r>
            <a:r>
              <a:rPr lang="en-US" sz="1400" dirty="0" err="1" smtClean="0"/>
              <a:t>žive</a:t>
            </a:r>
            <a:r>
              <a:rPr lang="en-US" sz="1400" dirty="0" smtClean="0"/>
              <a:t> </a:t>
            </a:r>
            <a:r>
              <a:rPr lang="en-US" sz="1400" dirty="0" err="1" smtClean="0"/>
              <a:t>i</a:t>
            </a:r>
            <a:r>
              <a:rPr lang="en-US" sz="1400" dirty="0" smtClean="0"/>
              <a:t> </a:t>
            </a:r>
            <a:r>
              <a:rPr lang="en-US" sz="1400" dirty="0" err="1" smtClean="0"/>
              <a:t>mrtve</a:t>
            </a:r>
            <a:r>
              <a:rPr lang="en-US" sz="1400" dirty="0" smtClean="0"/>
              <a:t> </a:t>
            </a:r>
            <a:r>
              <a:rPr lang="en-US" sz="1400" dirty="0" err="1" smtClean="0"/>
              <a:t>organske</a:t>
            </a:r>
            <a:r>
              <a:rPr lang="en-US" sz="1400" dirty="0" smtClean="0"/>
              <a:t> </a:t>
            </a:r>
            <a:r>
              <a:rPr lang="en-US" sz="1400" dirty="0" err="1" smtClean="0"/>
              <a:t>materije</a:t>
            </a:r>
            <a:r>
              <a:rPr lang="en-US" sz="1400" dirty="0" smtClean="0"/>
              <a:t> (</a:t>
            </a:r>
            <a:r>
              <a:rPr lang="en-US" sz="1400" dirty="0" err="1" smtClean="0"/>
              <a:t>žetva</a:t>
            </a:r>
            <a:r>
              <a:rPr lang="en-US" sz="1400" dirty="0" smtClean="0"/>
              <a:t>, </a:t>
            </a:r>
            <a:r>
              <a:rPr lang="en-US" sz="1400" dirty="0" err="1" smtClean="0"/>
              <a:t>krčenje</a:t>
            </a:r>
            <a:r>
              <a:rPr lang="en-US" sz="1400" dirty="0" smtClean="0"/>
              <a:t> </a:t>
            </a:r>
            <a:r>
              <a:rPr lang="en-US" sz="1400" dirty="0" err="1" smtClean="0"/>
              <a:t>šuma</a:t>
            </a:r>
            <a:r>
              <a:rPr lang="en-US" sz="1400" dirty="0" smtClean="0"/>
              <a:t> </a:t>
            </a:r>
            <a:r>
              <a:rPr lang="en-US" sz="1400" dirty="0" err="1" smtClean="0"/>
              <a:t>i</a:t>
            </a:r>
            <a:r>
              <a:rPr lang="en-US" sz="1400" dirty="0" smtClean="0"/>
              <a:t> </a:t>
            </a:r>
            <a:r>
              <a:rPr lang="en-US" sz="1400" dirty="0" err="1" smtClean="0"/>
              <a:t>požar</a:t>
            </a:r>
            <a:r>
              <a:rPr lang="en-US" sz="1400" dirty="0" smtClean="0"/>
              <a:t> , </a:t>
            </a:r>
            <a:r>
              <a:rPr lang="en-US" sz="1400" dirty="0" err="1" smtClean="0"/>
              <a:t>itd</a:t>
            </a:r>
            <a:r>
              <a:rPr lang="en-US" sz="1400" dirty="0" smtClean="0"/>
              <a:t>.)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648879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6"/>
          <p:cNvSpPr>
            <a:spLocks noGrp="1"/>
          </p:cNvSpPr>
          <p:nvPr>
            <p:ph type="title"/>
          </p:nvPr>
        </p:nvSpPr>
        <p:spPr>
          <a:xfrm>
            <a:off x="730777" y="750889"/>
            <a:ext cx="8356662" cy="446802"/>
          </a:xfrm>
        </p:spPr>
        <p:txBody>
          <a:bodyPr>
            <a:normAutofit fontScale="90000"/>
          </a:bodyPr>
          <a:lstStyle/>
          <a:p>
            <a:r>
              <a:rPr lang="en-US" b="1" smtClean="0"/>
              <a:t>Minimiziranje gubitka C iz zemljišta</a:t>
            </a:r>
            <a:endParaRPr lang="en-US" b="1"/>
          </a:p>
        </p:txBody>
      </p:sp>
      <p:sp>
        <p:nvSpPr>
          <p:cNvPr id="5" name="Rectangle 4"/>
          <p:cNvSpPr/>
          <p:nvPr/>
        </p:nvSpPr>
        <p:spPr>
          <a:xfrm>
            <a:off x="730777" y="2076144"/>
            <a:ext cx="10060954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r-Latn-CS" b="1" dirty="0"/>
              <a:t>Redukovna obrada i no-till praksa smanjuju </a:t>
            </a:r>
            <a:r>
              <a:rPr lang="sr-Latn-CS" b="1" dirty="0" smtClean="0"/>
              <a:t>narušavanje</a:t>
            </a:r>
            <a:endParaRPr lang="en-US" b="1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r-Latn-CS" b="1" dirty="0"/>
              <a:t>Uzgajanje pokrovnih useva </a:t>
            </a:r>
            <a:r>
              <a:rPr lang="sr-Latn-CS" b="1" dirty="0" smtClean="0"/>
              <a:t>i </a:t>
            </a:r>
            <a:r>
              <a:rPr lang="sr-Latn-CS" b="1" dirty="0"/>
              <a:t>održavanje grube površine na nagnutom zemljištu će minimizirati eroziju </a:t>
            </a:r>
            <a:r>
              <a:rPr lang="sr-Latn-CS" b="1" dirty="0" smtClean="0"/>
              <a:t>zemljišta</a:t>
            </a:r>
            <a:endParaRPr lang="en-US" b="1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r-Latn-CS" b="1" dirty="0"/>
              <a:t>Upravljanje hranljivim materijama korišćenjem dugotrajne primene </a:t>
            </a:r>
            <a:r>
              <a:rPr lang="sr-Latn-CS" b="1" dirty="0" smtClean="0"/>
              <a:t>stajnjaka</a:t>
            </a:r>
            <a:endParaRPr lang="en-US" b="1" dirty="0" smtClean="0"/>
          </a:p>
          <a:p>
            <a:pPr lvl="0"/>
            <a:r>
              <a:rPr lang="sr-Latn-CS" b="1" dirty="0" smtClean="0"/>
              <a:t> </a:t>
            </a:r>
            <a:endParaRPr lang="en-US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r-Latn-CS" b="1" dirty="0"/>
              <a:t>Tamo gde je slama potrebna </a:t>
            </a:r>
            <a:r>
              <a:rPr lang="sr-Latn-CS" b="1" dirty="0" smtClean="0"/>
              <a:t>kao </a:t>
            </a:r>
            <a:r>
              <a:rPr lang="sr-Latn-CS" b="1" dirty="0"/>
              <a:t>prostirka za životinje, vraćanje u obliku </a:t>
            </a:r>
            <a:r>
              <a:rPr lang="sr-Latn-CS" b="1" dirty="0" smtClean="0"/>
              <a:t>stajnjaka</a:t>
            </a:r>
            <a:endParaRPr lang="en-US" b="1" dirty="0" smtClean="0"/>
          </a:p>
          <a:p>
            <a:pPr lvl="0"/>
            <a:r>
              <a:rPr lang="sr-Latn-CS" b="1" dirty="0" smtClean="0"/>
              <a:t> </a:t>
            </a:r>
            <a:endParaRPr lang="en-US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r-Latn-CS" b="1" dirty="0"/>
              <a:t>Unošenje ostataka useva nakon </a:t>
            </a:r>
            <a:r>
              <a:rPr lang="sr-Latn-CS" b="1" dirty="0" smtClean="0"/>
              <a:t>žetve</a:t>
            </a:r>
            <a:endParaRPr lang="en-US" b="1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r-Latn-CS" b="1" dirty="0"/>
              <a:t>Plodoredi koji uključuju travu i </a:t>
            </a:r>
            <a:r>
              <a:rPr lang="sr-Latn-CS" b="1" dirty="0" smtClean="0"/>
              <a:t>detelinu</a:t>
            </a:r>
            <a:endParaRPr lang="en-US" b="1" dirty="0" smtClean="0"/>
          </a:p>
          <a:p>
            <a:pPr lvl="0"/>
            <a:r>
              <a:rPr lang="sr-Latn-CS" b="1" dirty="0" smtClean="0"/>
              <a:t> </a:t>
            </a:r>
            <a:endParaRPr lang="en-US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r-Latn-CS" b="1" dirty="0"/>
              <a:t>Pošumljavanje visoko degradiranih ili marginalnih </a:t>
            </a:r>
            <a:r>
              <a:rPr lang="sr-Latn-CS" b="1" dirty="0" smtClean="0"/>
              <a:t>zemljišta</a:t>
            </a:r>
            <a:endParaRPr lang="en-US" b="1" dirty="0"/>
          </a:p>
          <a:p>
            <a:pPr marL="285750" marR="24765" lvl="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64465" algn="l"/>
              </a:tabLst>
            </a:pPr>
            <a:endParaRPr lang="en-US" b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725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B6F7CA54-67B2-B490-8F6B-A36D60D7AF94}"/>
              </a:ext>
            </a:extLst>
          </p:cNvPr>
          <p:cNvSpPr txBox="1">
            <a:spLocks/>
          </p:cNvSpPr>
          <p:nvPr/>
        </p:nvSpPr>
        <p:spPr>
          <a:xfrm>
            <a:off x="922939" y="1182308"/>
            <a:ext cx="5184724" cy="52376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sz="3600" b="1" dirty="0" smtClean="0">
                <a:latin typeface="Titillium Web"/>
              </a:rPr>
              <a:t>Sadržaj prezentacije</a:t>
            </a:r>
            <a:endParaRPr lang="en-GB" sz="3600" b="1" dirty="0">
              <a:latin typeface="Titillium Web"/>
              <a:ea typeface="+mn-ea"/>
              <a:cs typeface="+mn-cs"/>
            </a:endParaRPr>
          </a:p>
        </p:txBody>
      </p:sp>
      <p:sp>
        <p:nvSpPr>
          <p:cNvPr id="5" name="pole tekstowe 13">
            <a:extLst>
              <a:ext uri="{FF2B5EF4-FFF2-40B4-BE49-F238E27FC236}">
                <a16:creationId xmlns:a16="http://schemas.microsoft.com/office/drawing/2014/main" xmlns="" id="{4455655C-2BC2-D09E-A775-E917D2F46991}"/>
              </a:ext>
            </a:extLst>
          </p:cNvPr>
          <p:cNvSpPr txBox="1"/>
          <p:nvPr/>
        </p:nvSpPr>
        <p:spPr>
          <a:xfrm>
            <a:off x="647132" y="2163112"/>
            <a:ext cx="7330940" cy="173380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971550" lvl="1" indent="-285750"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sr-Latn-RS" dirty="0" smtClean="0">
                <a:solidFill>
                  <a:srgbClr val="FF0000"/>
                </a:solidFill>
                <a:latin typeface="Titillium"/>
                <a:cs typeface="Arial"/>
              </a:rPr>
              <a:t>Emisije GHG i klimatske promene</a:t>
            </a:r>
          </a:p>
          <a:p>
            <a:pPr marL="971550" lvl="1" indent="-285750"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sr-Latn-RS" dirty="0" smtClean="0">
                <a:latin typeface="Titillium"/>
                <a:cs typeface="Arial"/>
              </a:rPr>
              <a:t>Izvori GHG u poljoprivredi</a:t>
            </a:r>
          </a:p>
          <a:p>
            <a:pPr marL="971550" lvl="1" indent="-285750"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sr-Latn-RS" dirty="0" smtClean="0">
                <a:latin typeface="Titillium"/>
                <a:cs typeface="Arial"/>
              </a:rPr>
              <a:t>RegAgri i vezivanje ugljenika</a:t>
            </a:r>
          </a:p>
          <a:p>
            <a:pPr marL="971550" lvl="1" indent="-285750"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sr-Latn-RS" dirty="0">
                <a:latin typeface="Titillium"/>
                <a:cs typeface="Arial"/>
              </a:rPr>
              <a:t>RegAgri prakse i emisije GHG</a:t>
            </a:r>
          </a:p>
          <a:p>
            <a:pPr marL="971550" lvl="1" indent="-285750"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sr-Latn-RS" dirty="0" smtClean="0">
                <a:latin typeface="Titillium"/>
                <a:cs typeface="Arial"/>
              </a:rPr>
              <a:t>RegAgri i karbonski krediti</a:t>
            </a:r>
            <a:endParaRPr lang="es-ES" sz="1800" dirty="0">
              <a:latin typeface="Titillium Web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316637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6"/>
          <p:cNvSpPr>
            <a:spLocks noGrp="1"/>
          </p:cNvSpPr>
          <p:nvPr>
            <p:ph type="title"/>
          </p:nvPr>
        </p:nvSpPr>
        <p:spPr>
          <a:xfrm>
            <a:off x="730776" y="750889"/>
            <a:ext cx="7979591" cy="446802"/>
          </a:xfrm>
        </p:spPr>
        <p:txBody>
          <a:bodyPr>
            <a:normAutofit fontScale="90000"/>
          </a:bodyPr>
          <a:lstStyle/>
          <a:p>
            <a:r>
              <a:rPr lang="en-US" b="1" smtClean="0"/>
              <a:t>Primer CFT – proizvodnja suncokreta</a:t>
            </a:r>
            <a:endParaRPr lang="en-US" b="1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89" y="1911945"/>
            <a:ext cx="3949931" cy="46709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911946"/>
            <a:ext cx="4397641" cy="462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881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6"/>
          <p:cNvSpPr>
            <a:spLocks noGrp="1"/>
          </p:cNvSpPr>
          <p:nvPr>
            <p:ph type="title"/>
          </p:nvPr>
        </p:nvSpPr>
        <p:spPr>
          <a:xfrm>
            <a:off x="766990" y="496754"/>
            <a:ext cx="7764268" cy="446802"/>
          </a:xfrm>
        </p:spPr>
        <p:txBody>
          <a:bodyPr>
            <a:normAutofit fontScale="90000"/>
          </a:bodyPr>
          <a:lstStyle/>
          <a:p>
            <a:r>
              <a:rPr lang="en-US" b="1" smtClean="0"/>
              <a:t>Upravljanje žetvenim  ostacima</a:t>
            </a:r>
            <a:endParaRPr lang="en-US" b="1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312" y="1221503"/>
            <a:ext cx="6876844" cy="247090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313" y="3970351"/>
            <a:ext cx="6876844" cy="2515197"/>
          </a:xfrm>
          <a:prstGeom prst="rect">
            <a:avLst/>
          </a:prstGeom>
          <a:ln>
            <a:solidFill>
              <a:srgbClr val="579DD6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008744" y="2833715"/>
            <a:ext cx="1946713" cy="27327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08491" y="1530940"/>
            <a:ext cx="949170" cy="27327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08491" y="4226578"/>
            <a:ext cx="949170" cy="27327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60237" y="5535868"/>
            <a:ext cx="1895220" cy="27327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9476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6"/>
          <p:cNvSpPr>
            <a:spLocks noGrp="1"/>
          </p:cNvSpPr>
          <p:nvPr>
            <p:ph type="title"/>
          </p:nvPr>
        </p:nvSpPr>
        <p:spPr>
          <a:xfrm>
            <a:off x="766990" y="496754"/>
            <a:ext cx="7792548" cy="446802"/>
          </a:xfrm>
        </p:spPr>
        <p:txBody>
          <a:bodyPr>
            <a:normAutofit fontScale="90000"/>
          </a:bodyPr>
          <a:lstStyle/>
          <a:p>
            <a:r>
              <a:rPr lang="en-US" b="1" smtClean="0"/>
              <a:t>Obabir vrste sintetičkog đubriva</a:t>
            </a:r>
            <a:endParaRPr lang="en-US" b="1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131" y="1221503"/>
            <a:ext cx="6644913" cy="2458101"/>
          </a:xfrm>
          <a:prstGeom prst="rect">
            <a:avLst/>
          </a:prstGeom>
          <a:ln w="19050">
            <a:solidFill>
              <a:srgbClr val="579DD6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131" y="3755016"/>
            <a:ext cx="6650786" cy="2473768"/>
          </a:xfrm>
          <a:prstGeom prst="rect">
            <a:avLst/>
          </a:prstGeom>
          <a:ln w="19050">
            <a:solidFill>
              <a:srgbClr val="579DD6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2418808" y="1486696"/>
            <a:ext cx="3421553" cy="27327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18807" y="4009734"/>
            <a:ext cx="3421553" cy="30662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222329" y="1535856"/>
            <a:ext cx="874219" cy="27327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251825" y="4113886"/>
            <a:ext cx="874219" cy="27327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7434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6"/>
          <p:cNvSpPr>
            <a:spLocks noGrp="1"/>
          </p:cNvSpPr>
          <p:nvPr>
            <p:ph type="title"/>
          </p:nvPr>
        </p:nvSpPr>
        <p:spPr>
          <a:xfrm>
            <a:off x="766990" y="496754"/>
            <a:ext cx="7886816" cy="446802"/>
          </a:xfrm>
        </p:spPr>
        <p:txBody>
          <a:bodyPr>
            <a:normAutofit fontScale="90000"/>
          </a:bodyPr>
          <a:lstStyle/>
          <a:p>
            <a:r>
              <a:rPr lang="en-US" b="1" smtClean="0"/>
              <a:t>Upotreba inhibitora nitrifikacije</a:t>
            </a:r>
            <a:endParaRPr lang="en-US" b="1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248" y="1133787"/>
            <a:ext cx="6650786" cy="2473768"/>
          </a:xfrm>
          <a:prstGeom prst="rect">
            <a:avLst/>
          </a:prstGeom>
          <a:ln w="19050">
            <a:solidFill>
              <a:srgbClr val="579DD6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7248" y="3797785"/>
            <a:ext cx="6679905" cy="2449105"/>
          </a:xfrm>
          <a:prstGeom prst="rect">
            <a:avLst/>
          </a:prstGeom>
          <a:ln w="19050">
            <a:solidFill>
              <a:srgbClr val="579DD6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2654783" y="5842386"/>
            <a:ext cx="1160133" cy="20445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251825" y="1471947"/>
            <a:ext cx="1160133" cy="20445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251825" y="4141405"/>
            <a:ext cx="1160133" cy="20445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5079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2" y="-3584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462114" y="274227"/>
            <a:ext cx="8256162" cy="446802"/>
          </a:xfrm>
        </p:spPr>
        <p:txBody>
          <a:bodyPr>
            <a:normAutofit fontScale="90000"/>
          </a:bodyPr>
          <a:lstStyle/>
          <a:p>
            <a:pPr algn="ctr"/>
            <a:r>
              <a:rPr lang="sr-Latn-RS" b="1" dirty="0" smtClean="0"/>
              <a:t>Primeri efekta RegAgri na GHG emisije</a:t>
            </a:r>
            <a:endParaRPr lang="en-US" b="1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21"/>
          <a:stretch/>
        </p:blipFill>
        <p:spPr>
          <a:xfrm>
            <a:off x="6094967" y="1055689"/>
            <a:ext cx="2294969" cy="2608994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6"/>
          <a:stretch/>
        </p:blipFill>
        <p:spPr>
          <a:xfrm>
            <a:off x="3687087" y="1055689"/>
            <a:ext cx="2307522" cy="26014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6418" y="3879696"/>
            <a:ext cx="4739087" cy="26486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53722" y="6592806"/>
            <a:ext cx="22910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100" dirty="0" smtClean="0"/>
              <a:t>Izvor</a:t>
            </a:r>
            <a:r>
              <a:rPr lang="sr-Latn-RS" sz="1100" dirty="0"/>
              <a:t>: https://</a:t>
            </a:r>
            <a:r>
              <a:rPr lang="sr-Latn-RS" sz="1100" dirty="0" smtClean="0"/>
              <a:t>kisstheground.com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636604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-84840" y="295551"/>
            <a:ext cx="12184162" cy="446802"/>
          </a:xfrm>
        </p:spPr>
        <p:txBody>
          <a:bodyPr>
            <a:noAutofit/>
          </a:bodyPr>
          <a:lstStyle/>
          <a:p>
            <a:pPr algn="ctr"/>
            <a:r>
              <a:rPr lang="sr-Latn-RS" sz="3200" b="1" dirty="0" smtClean="0"/>
              <a:t>Primeri efekta RegAgri na GHG emisije – promena obrade zemljišta</a:t>
            </a:r>
            <a:endParaRPr lang="en-US" sz="3200" b="1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21"/>
          <a:stretch/>
        </p:blipFill>
        <p:spPr>
          <a:xfrm>
            <a:off x="722302" y="4735977"/>
            <a:ext cx="1233583" cy="1402377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6"/>
          <a:stretch/>
        </p:blipFill>
        <p:spPr>
          <a:xfrm>
            <a:off x="816068" y="1478333"/>
            <a:ext cx="1243908" cy="14023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0348" y="742353"/>
            <a:ext cx="6135944" cy="31053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0347" y="4219606"/>
            <a:ext cx="6253827" cy="254484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10347" y="3224547"/>
            <a:ext cx="2764589" cy="30107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886159" y="1575641"/>
            <a:ext cx="1160133" cy="20445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919774" y="6229999"/>
            <a:ext cx="2764589" cy="30107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980429" y="4524532"/>
            <a:ext cx="1160133" cy="20445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037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53962" y="393874"/>
            <a:ext cx="11838038" cy="446802"/>
          </a:xfrm>
        </p:spPr>
        <p:txBody>
          <a:bodyPr>
            <a:noAutofit/>
          </a:bodyPr>
          <a:lstStyle/>
          <a:p>
            <a:pPr algn="ctr"/>
            <a:r>
              <a:rPr lang="sr-Latn-RS" sz="3200" b="1" dirty="0" smtClean="0"/>
              <a:t>Primeri efekta RegAgri na GHG emisije – pokrovni usev</a:t>
            </a:r>
            <a:endParaRPr 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50818"/>
          <a:stretch/>
        </p:blipFill>
        <p:spPr>
          <a:xfrm>
            <a:off x="804840" y="1594933"/>
            <a:ext cx="1278692" cy="14530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0945"/>
          <a:stretch/>
        </p:blipFill>
        <p:spPr>
          <a:xfrm>
            <a:off x="804840" y="4725270"/>
            <a:ext cx="1241300" cy="14142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1354" y="840676"/>
            <a:ext cx="6135944" cy="31053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1354" y="4087874"/>
            <a:ext cx="6135944" cy="25111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25504" y="3620477"/>
            <a:ext cx="2764589" cy="30107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886159" y="1669911"/>
            <a:ext cx="1160133" cy="20445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25504" y="6297928"/>
            <a:ext cx="2764589" cy="30107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886159" y="4347362"/>
            <a:ext cx="1160133" cy="20445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749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B6F7CA54-67B2-B490-8F6B-A36D60D7AF94}"/>
              </a:ext>
            </a:extLst>
          </p:cNvPr>
          <p:cNvSpPr txBox="1">
            <a:spLocks/>
          </p:cNvSpPr>
          <p:nvPr/>
        </p:nvSpPr>
        <p:spPr>
          <a:xfrm>
            <a:off x="922939" y="1182308"/>
            <a:ext cx="5184724" cy="52376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sz="3600" b="1" dirty="0" smtClean="0">
                <a:latin typeface="Titillium Web"/>
              </a:rPr>
              <a:t>Sadržaj prezentacije</a:t>
            </a:r>
            <a:endParaRPr lang="en-GB" sz="3600" b="1" dirty="0">
              <a:latin typeface="Titillium Web"/>
              <a:ea typeface="+mn-ea"/>
              <a:cs typeface="+mn-cs"/>
            </a:endParaRPr>
          </a:p>
        </p:txBody>
      </p:sp>
      <p:sp>
        <p:nvSpPr>
          <p:cNvPr id="5" name="pole tekstowe 13">
            <a:extLst>
              <a:ext uri="{FF2B5EF4-FFF2-40B4-BE49-F238E27FC236}">
                <a16:creationId xmlns:a16="http://schemas.microsoft.com/office/drawing/2014/main" xmlns="" id="{4455655C-2BC2-D09E-A775-E917D2F46991}"/>
              </a:ext>
            </a:extLst>
          </p:cNvPr>
          <p:cNvSpPr txBox="1"/>
          <p:nvPr/>
        </p:nvSpPr>
        <p:spPr>
          <a:xfrm>
            <a:off x="647132" y="2163112"/>
            <a:ext cx="7330940" cy="173380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971550" lvl="1" indent="-285750"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sr-Latn-RS" dirty="0" smtClean="0">
                <a:latin typeface="Titillium"/>
                <a:cs typeface="Arial"/>
              </a:rPr>
              <a:t>Emisije GHG i klimatske promene</a:t>
            </a:r>
          </a:p>
          <a:p>
            <a:pPr marL="971550" lvl="1" indent="-285750"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sr-Latn-RS" dirty="0" smtClean="0">
                <a:latin typeface="Titillium"/>
                <a:cs typeface="Arial"/>
              </a:rPr>
              <a:t>Izvori GHG u poljoprivredi</a:t>
            </a:r>
          </a:p>
          <a:p>
            <a:pPr marL="971550" lvl="1" indent="-285750"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sr-Latn-RS" dirty="0" smtClean="0">
                <a:latin typeface="Titillium"/>
                <a:cs typeface="Arial"/>
              </a:rPr>
              <a:t>RegAgri i vezivanje ugljenika</a:t>
            </a:r>
          </a:p>
          <a:p>
            <a:pPr marL="971550" lvl="1" indent="-285750"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sr-Latn-RS" dirty="0">
                <a:latin typeface="Titillium"/>
                <a:cs typeface="Arial"/>
              </a:rPr>
              <a:t>RegAgri prakse i emisije GHG</a:t>
            </a:r>
          </a:p>
          <a:p>
            <a:pPr marL="971550" lvl="1" indent="-285750"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sr-Latn-RS" dirty="0" smtClean="0">
                <a:solidFill>
                  <a:srgbClr val="FF0000"/>
                </a:solidFill>
                <a:latin typeface="Titillium"/>
                <a:cs typeface="Arial"/>
              </a:rPr>
              <a:t>RegAgri i karbonski krediti</a:t>
            </a:r>
            <a:endParaRPr lang="es-ES" sz="1800" dirty="0">
              <a:solidFill>
                <a:srgbClr val="FF0000"/>
              </a:solidFill>
              <a:latin typeface="Titillium Web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919587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30776" y="652566"/>
            <a:ext cx="5694086" cy="446802"/>
          </a:xfrm>
        </p:spPr>
        <p:txBody>
          <a:bodyPr>
            <a:normAutofit fontScale="90000"/>
          </a:bodyPr>
          <a:lstStyle/>
          <a:p>
            <a:r>
              <a:rPr lang="sr-Latn-RS" b="1" dirty="0" smtClean="0"/>
              <a:t>RegAgri i  karbonski krediti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308847" y="2411506"/>
            <a:ext cx="893225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sr-Latn-RS" sz="2400" dirty="0" smtClean="0"/>
              <a:t>Šta su ugljenični – karbon krediti?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r-Latn-RS" sz="2400" dirty="0" smtClean="0"/>
              <a:t>Kako funkcionišu karbon krediti na farmi?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r-Latn-RS" sz="2400" dirty="0" smtClean="0"/>
              <a:t>Zašto su karbonski krediti u poljoprivredi važni?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err="1"/>
              <a:t>Karbonski</a:t>
            </a:r>
            <a:r>
              <a:rPr lang="en-US" sz="2400" dirty="0"/>
              <a:t> </a:t>
            </a:r>
            <a:r>
              <a:rPr lang="en-US" sz="2400" dirty="0" err="1"/>
              <a:t>krediti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poljoprivreda</a:t>
            </a:r>
            <a:r>
              <a:rPr lang="en-US" sz="2400" dirty="0"/>
              <a:t>: </a:t>
            </a:r>
            <a:r>
              <a:rPr lang="en-US" sz="2400" dirty="0" err="1"/>
              <a:t>šta</a:t>
            </a:r>
            <a:r>
              <a:rPr lang="en-US" sz="2400" dirty="0"/>
              <a:t> </a:t>
            </a:r>
            <a:r>
              <a:rPr lang="en-US" sz="2400" dirty="0" err="1"/>
              <a:t>treba</a:t>
            </a:r>
            <a:r>
              <a:rPr lang="en-US" sz="2400" dirty="0"/>
              <a:t> </a:t>
            </a:r>
            <a:r>
              <a:rPr lang="en-US" sz="2400" dirty="0" err="1" smtClean="0"/>
              <a:t>uzmet</a:t>
            </a:r>
            <a:r>
              <a:rPr lang="sr-Latn-RS" sz="2400" dirty="0" smtClean="0"/>
              <a:t>i</a:t>
            </a:r>
            <a:r>
              <a:rPr lang="en-US" sz="2400" dirty="0" smtClean="0"/>
              <a:t> </a:t>
            </a:r>
            <a:r>
              <a:rPr lang="en-US" sz="2400" dirty="0"/>
              <a:t>u </a:t>
            </a:r>
            <a:r>
              <a:rPr lang="en-US" sz="2400" dirty="0" err="1" smtClean="0"/>
              <a:t>obzir</a:t>
            </a:r>
            <a:r>
              <a:rPr lang="sr-Latn-RS" sz="2400" dirty="0" smtClean="0"/>
              <a:t>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err="1"/>
              <a:t>Poljoprivreda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karbonski</a:t>
            </a:r>
            <a:r>
              <a:rPr lang="en-US" sz="2400" dirty="0"/>
              <a:t> </a:t>
            </a:r>
            <a:r>
              <a:rPr lang="en-US" sz="2400" dirty="0" err="1"/>
              <a:t>krediti</a:t>
            </a:r>
            <a:r>
              <a:rPr lang="en-US" sz="2400" dirty="0"/>
              <a:t>: </a:t>
            </a:r>
            <a:r>
              <a:rPr lang="sr-Latn-RS" sz="2400" dirty="0" smtClean="0"/>
              <a:t>k</a:t>
            </a:r>
            <a:r>
              <a:rPr lang="en-US" sz="2400" dirty="0" err="1" smtClean="0"/>
              <a:t>ako</a:t>
            </a:r>
            <a:r>
              <a:rPr lang="en-US" sz="2400" dirty="0" smtClean="0"/>
              <a:t> </a:t>
            </a:r>
            <a:r>
              <a:rPr lang="en-US" sz="2400" dirty="0" err="1" smtClean="0"/>
              <a:t>počet</a:t>
            </a:r>
            <a:r>
              <a:rPr lang="sr-Latn-RS" sz="2400" dirty="0" smtClean="0"/>
              <a:t>i?</a:t>
            </a:r>
          </a:p>
          <a:p>
            <a:endParaRPr lang="sr-Latn-RS" sz="2400" dirty="0" smtClean="0"/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173910" y="6592947"/>
            <a:ext cx="57983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100" dirty="0" smtClean="0"/>
              <a:t>Izvor: </a:t>
            </a:r>
            <a:r>
              <a:rPr lang="sr-Latn-RS" sz="1100" dirty="0"/>
              <a:t>https://carboncredits.com/carbon-credits-farming-everything-you-need-to-know/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7264597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30776" y="652566"/>
            <a:ext cx="5694086" cy="446802"/>
          </a:xfrm>
        </p:spPr>
        <p:txBody>
          <a:bodyPr>
            <a:normAutofit fontScale="90000"/>
          </a:bodyPr>
          <a:lstStyle/>
          <a:p>
            <a:r>
              <a:rPr lang="sr-Latn-RS" b="1" dirty="0" smtClean="0"/>
              <a:t>RegAgri i  karbonski krediti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808" y="1297784"/>
            <a:ext cx="7895004" cy="49808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53722" y="6592806"/>
            <a:ext cx="24961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100" dirty="0" smtClean="0"/>
              <a:t>Izvor: California </a:t>
            </a:r>
            <a:r>
              <a:rPr lang="sr-Latn-RS" sz="1100" dirty="0"/>
              <a:t>Air Resources Board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672739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68483" y="491374"/>
            <a:ext cx="8516919" cy="446802"/>
          </a:xfrm>
        </p:spPr>
        <p:txBody>
          <a:bodyPr>
            <a:normAutofit fontScale="90000"/>
          </a:bodyPr>
          <a:lstStyle/>
          <a:p>
            <a:r>
              <a:rPr lang="sr-Latn-RS" dirty="0" smtClean="0"/>
              <a:t>Emisije GHG i klimatske promene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639" y="2070241"/>
            <a:ext cx="9571550" cy="46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328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30776" y="652566"/>
            <a:ext cx="5694086" cy="446802"/>
          </a:xfrm>
        </p:spPr>
        <p:txBody>
          <a:bodyPr>
            <a:normAutofit fontScale="90000"/>
          </a:bodyPr>
          <a:lstStyle/>
          <a:p>
            <a:r>
              <a:rPr lang="sr-Latn-RS" b="1" dirty="0" smtClean="0"/>
              <a:t>RegAgri i  karbonski krediti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253722" y="6592806"/>
            <a:ext cx="25827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100" dirty="0"/>
              <a:t>Izvor: https://agledx.ccafs.cgiar.org/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979" y="1337365"/>
            <a:ext cx="6413548" cy="50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679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30776" y="652566"/>
            <a:ext cx="5694086" cy="446802"/>
          </a:xfrm>
        </p:spPr>
        <p:txBody>
          <a:bodyPr>
            <a:normAutofit fontScale="90000"/>
          </a:bodyPr>
          <a:lstStyle/>
          <a:p>
            <a:r>
              <a:rPr lang="sr-Latn-RS" b="1" dirty="0" smtClean="0"/>
              <a:t>RegAgri i  karbonski krediti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253722" y="6592806"/>
            <a:ext cx="27606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100" dirty="0"/>
              <a:t>Izvor: https://www.climatefarmers.org/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84" y="1324964"/>
            <a:ext cx="9449619" cy="458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865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30776" y="652566"/>
            <a:ext cx="5694086" cy="446802"/>
          </a:xfrm>
        </p:spPr>
        <p:txBody>
          <a:bodyPr>
            <a:normAutofit fontScale="90000"/>
          </a:bodyPr>
          <a:lstStyle/>
          <a:p>
            <a:r>
              <a:rPr lang="sr-Latn-RS" b="1" dirty="0" smtClean="0"/>
              <a:t>RegAgri i  karbonski krediti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257" y="2411506"/>
            <a:ext cx="4032521" cy="267932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59376" y="2912344"/>
            <a:ext cx="5694086" cy="21784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34EA2"/>
                </a:solidFill>
                <a:latin typeface="Titillium" pitchFamily="2" charset="77"/>
                <a:ea typeface="+mj-ea"/>
                <a:cs typeface="+mj-cs"/>
              </a:defRPr>
            </a:lvl1pPr>
          </a:lstStyle>
          <a:p>
            <a:r>
              <a:rPr lang="sr-Latn-RS" sz="1800" dirty="0" smtClean="0"/>
              <a:t>Šta je greenwashig?</a:t>
            </a:r>
          </a:p>
          <a:p>
            <a:endParaRPr lang="sr-Latn-RS" sz="1800" dirty="0"/>
          </a:p>
          <a:p>
            <a:r>
              <a:rPr lang="sr-Latn-RS" sz="1800" dirty="0" smtClean="0"/>
              <a:t>Kako funkcioniše greenwashing?</a:t>
            </a:r>
          </a:p>
          <a:p>
            <a:endParaRPr lang="sr-Latn-RS" sz="1800" dirty="0" smtClean="0"/>
          </a:p>
          <a:p>
            <a:r>
              <a:rPr lang="sr-Latn-RS" sz="1800" dirty="0" smtClean="0"/>
              <a:t>Primeri greenwashing-a.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643609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30777" y="750889"/>
            <a:ext cx="5694086" cy="446802"/>
          </a:xfrm>
        </p:spPr>
        <p:txBody>
          <a:bodyPr>
            <a:normAutofit fontScale="90000"/>
          </a:bodyPr>
          <a:lstStyle/>
          <a:p>
            <a:r>
              <a:rPr lang="sr-Latn-RS" b="1" dirty="0" smtClean="0"/>
              <a:t>Umesto zaključka</a:t>
            </a:r>
            <a:endParaRPr lang="en-US" b="1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838352" y="2088778"/>
            <a:ext cx="10071695" cy="779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Latn-RS" sz="2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RegAgr PROFIT = </a:t>
            </a:r>
            <a:r>
              <a:rPr lang="en-US" sz="2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Subvencije </a:t>
            </a:r>
            <a:r>
              <a:rPr lang="sr-Latn-RS" sz="2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sz="2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arbonski kredit</a:t>
            </a:r>
            <a:r>
              <a:rPr lang="sr-Latn-RS" sz="2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sr-Latn-RS" sz="2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enefiti</a:t>
            </a:r>
          </a:p>
          <a:p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0672" y="3286469"/>
            <a:ext cx="4730656" cy="314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3646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202" y="920208"/>
            <a:ext cx="7501020" cy="4991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367448" y="1712296"/>
            <a:ext cx="7371574" cy="12277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34EA2"/>
                </a:solidFill>
                <a:latin typeface="Titillium" pitchFamily="2" charset="77"/>
                <a:ea typeface="+mj-ea"/>
                <a:cs typeface="+mj-cs"/>
              </a:defRPr>
            </a:lvl1pPr>
          </a:lstStyle>
          <a:p>
            <a:pPr algn="r"/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HVALA NA PAŽNJI!</a:t>
            </a:r>
            <a:b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dragan.zikic@uns.ac.rs</a:t>
            </a:r>
            <a:endParaRPr lang="sr-Latn-R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084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717748" y="174336"/>
            <a:ext cx="10756503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dirty="0" err="1" smtClean="0"/>
              <a:t>Klimatske</a:t>
            </a:r>
            <a:r>
              <a:rPr lang="en-US" sz="2000" dirty="0" smtClean="0"/>
              <a:t> </a:t>
            </a:r>
            <a:r>
              <a:rPr lang="en-US" sz="2000" dirty="0" err="1" smtClean="0"/>
              <a:t>promene</a:t>
            </a:r>
            <a:r>
              <a:rPr lang="en-US" sz="2000" dirty="0" smtClean="0"/>
              <a:t> </a:t>
            </a:r>
            <a:r>
              <a:rPr lang="en-US" sz="2000" dirty="0" err="1" smtClean="0"/>
              <a:t>su</a:t>
            </a:r>
            <a:r>
              <a:rPr lang="en-US" sz="2000" dirty="0" smtClean="0"/>
              <a:t> </a:t>
            </a:r>
            <a:r>
              <a:rPr lang="en-US" sz="2000" dirty="0" err="1" smtClean="0"/>
              <a:t>stvarne</a:t>
            </a:r>
            <a:r>
              <a:rPr lang="en-US" sz="2000" dirty="0" smtClean="0"/>
              <a:t> </a:t>
            </a:r>
            <a:r>
              <a:rPr lang="en-US" sz="2000" dirty="0" err="1" smtClean="0"/>
              <a:t>i</a:t>
            </a:r>
            <a:r>
              <a:rPr lang="en-US" sz="2000" dirty="0" smtClean="0"/>
              <a:t> </a:t>
            </a:r>
            <a:r>
              <a:rPr lang="en-US" sz="2000" dirty="0" err="1" smtClean="0"/>
              <a:t>dešavaju</a:t>
            </a:r>
            <a:r>
              <a:rPr lang="en-US" sz="2000" dirty="0" smtClean="0"/>
              <a:t> se </a:t>
            </a:r>
            <a:r>
              <a:rPr lang="en-US" sz="2000" dirty="0" err="1" smtClean="0"/>
              <a:t>sada</a:t>
            </a:r>
            <a:r>
              <a:rPr lang="en-US" sz="2000" dirty="0" smtClean="0"/>
              <a:t>. </a:t>
            </a:r>
            <a:endParaRPr lang="sr-Latn-RS" sz="2000" dirty="0" smtClean="0"/>
          </a:p>
          <a:p>
            <a:pPr algn="just"/>
            <a:endParaRPr lang="sr-Latn-RS" sz="2000" dirty="0" smtClean="0"/>
          </a:p>
          <a:p>
            <a:pPr algn="just"/>
            <a:r>
              <a:rPr lang="en-US" sz="2000" dirty="0" err="1" smtClean="0"/>
              <a:t>Nivoi</a:t>
            </a:r>
            <a:r>
              <a:rPr lang="en-US" sz="2000" dirty="0" smtClean="0"/>
              <a:t> </a:t>
            </a:r>
            <a:r>
              <a:rPr lang="en-US" sz="2000" dirty="0" err="1" smtClean="0"/>
              <a:t>ugljen-dioksida</a:t>
            </a:r>
            <a:r>
              <a:rPr lang="en-US" sz="2000" dirty="0" smtClean="0"/>
              <a:t> u </a:t>
            </a:r>
            <a:r>
              <a:rPr lang="en-US" sz="2000" dirty="0" err="1" smtClean="0"/>
              <a:t>atmosferi</a:t>
            </a:r>
            <a:r>
              <a:rPr lang="en-US" sz="2000" dirty="0" smtClean="0"/>
              <a:t> </a:t>
            </a:r>
            <a:r>
              <a:rPr lang="en-US" sz="2000" dirty="0" err="1" smtClean="0"/>
              <a:t>su</a:t>
            </a:r>
            <a:r>
              <a:rPr lang="en-US" sz="2000" dirty="0" smtClean="0"/>
              <a:t> </a:t>
            </a:r>
            <a:r>
              <a:rPr lang="en-US" sz="2000" dirty="0" err="1" smtClean="0"/>
              <a:t>najviši</a:t>
            </a:r>
            <a:r>
              <a:rPr lang="en-US" sz="2000" dirty="0" smtClean="0"/>
              <a:t> u </a:t>
            </a:r>
            <a:r>
              <a:rPr lang="en-US" sz="2000" dirty="0" err="1" smtClean="0"/>
              <a:t>poslednjih</a:t>
            </a:r>
            <a:r>
              <a:rPr lang="en-US" sz="2000" dirty="0" smtClean="0"/>
              <a:t> 800.000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/>
              <a:t>godina</a:t>
            </a:r>
            <a:r>
              <a:rPr lang="en-US" sz="2000" dirty="0" smtClean="0"/>
              <a:t>. </a:t>
            </a:r>
            <a:endParaRPr lang="sr-Latn-RS" sz="2000" dirty="0" smtClean="0"/>
          </a:p>
          <a:p>
            <a:pPr algn="just"/>
            <a:r>
              <a:rPr lang="en-US" sz="2000" dirty="0" err="1" smtClean="0"/>
              <a:t>Globalna</a:t>
            </a:r>
            <a:r>
              <a:rPr lang="en-US" sz="2000" dirty="0" smtClean="0"/>
              <a:t> </a:t>
            </a:r>
            <a:r>
              <a:rPr lang="en-US" sz="2000" dirty="0" err="1" smtClean="0"/>
              <a:t>godišnja</a:t>
            </a:r>
            <a:r>
              <a:rPr lang="en-US" sz="2000" dirty="0" smtClean="0"/>
              <a:t> </a:t>
            </a:r>
            <a:r>
              <a:rPr lang="en-US" sz="2000" dirty="0" err="1" smtClean="0"/>
              <a:t>temperatura</a:t>
            </a:r>
            <a:r>
              <a:rPr lang="en-US" sz="2000" dirty="0" smtClean="0"/>
              <a:t> </a:t>
            </a:r>
            <a:r>
              <a:rPr lang="en-US" sz="2000" dirty="0" err="1" smtClean="0"/>
              <a:t>porasla</a:t>
            </a:r>
            <a:r>
              <a:rPr lang="en-US" sz="2000" dirty="0" smtClean="0"/>
              <a:t> je </a:t>
            </a:r>
            <a:r>
              <a:rPr lang="en-US" sz="2000" dirty="0" err="1" smtClean="0"/>
              <a:t>prosečnom</a:t>
            </a:r>
            <a:r>
              <a:rPr lang="en-US" sz="2000" dirty="0" smtClean="0"/>
              <a:t> </a:t>
            </a:r>
            <a:r>
              <a:rPr lang="en-US" sz="2000" dirty="0" err="1" smtClean="0"/>
              <a:t>stopom</a:t>
            </a:r>
            <a:r>
              <a:rPr lang="en-US" sz="2000" dirty="0" smtClean="0"/>
              <a:t> od 0,07°C </a:t>
            </a:r>
            <a:r>
              <a:rPr lang="en-US" sz="2000" dirty="0" err="1" smtClean="0"/>
              <a:t>po</a:t>
            </a:r>
            <a:r>
              <a:rPr lang="en-US" sz="2000" dirty="0" smtClean="0"/>
              <a:t> </a:t>
            </a:r>
            <a:r>
              <a:rPr lang="en-US" sz="2000" dirty="0" err="1" smtClean="0"/>
              <a:t>deceniji</a:t>
            </a:r>
            <a:r>
              <a:rPr lang="en-US" sz="2000" dirty="0" smtClean="0"/>
              <a:t> od 1880. </a:t>
            </a:r>
            <a:r>
              <a:rPr lang="en-US" sz="2000" dirty="0" err="1" smtClean="0"/>
              <a:t>godine</a:t>
            </a:r>
            <a:r>
              <a:rPr lang="en-US" sz="2000" dirty="0" smtClean="0"/>
              <a:t> </a:t>
            </a:r>
            <a:r>
              <a:rPr lang="en-US" sz="2000" dirty="0" err="1" smtClean="0"/>
              <a:t>i</a:t>
            </a:r>
            <a:r>
              <a:rPr lang="en-US" sz="2000" dirty="0" smtClean="0"/>
              <a:t> </a:t>
            </a:r>
            <a:r>
              <a:rPr lang="en-US" sz="2000" dirty="0" err="1" smtClean="0"/>
              <a:t>duplo</a:t>
            </a:r>
            <a:r>
              <a:rPr lang="en-US" sz="2000" dirty="0" smtClean="0"/>
              <a:t> </a:t>
            </a:r>
            <a:r>
              <a:rPr lang="en-US" sz="2000" dirty="0" err="1" smtClean="0"/>
              <a:t>više</a:t>
            </a:r>
            <a:r>
              <a:rPr lang="en-US" sz="2000" dirty="0" smtClean="0"/>
              <a:t> (+0,18°C) od 1981. </a:t>
            </a:r>
            <a:r>
              <a:rPr lang="en-US" sz="2000" dirty="0" err="1" smtClean="0"/>
              <a:t>godine</a:t>
            </a:r>
            <a:r>
              <a:rPr lang="en-US" sz="2000" dirty="0" smtClean="0"/>
              <a:t>. </a:t>
            </a:r>
            <a:endParaRPr lang="sr-Latn-RS" sz="20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224" y="2152984"/>
            <a:ext cx="5188156" cy="44434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4819" y="6616045"/>
            <a:ext cx="72380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1100" dirty="0" smtClean="0"/>
              <a:t>Izvor: </a:t>
            </a:r>
            <a:r>
              <a:rPr lang="en-US" sz="1100" dirty="0" smtClean="0"/>
              <a:t>https</a:t>
            </a:r>
            <a:r>
              <a:rPr lang="en-US" sz="1100" dirty="0"/>
              <a:t>://www.climate.gov/news-features/understanding-climate/climate-change-global-temperature</a:t>
            </a:r>
          </a:p>
        </p:txBody>
      </p:sp>
    </p:spTree>
    <p:extLst>
      <p:ext uri="{BB962C8B-B14F-4D97-AF65-F5344CB8AC3E}">
        <p14:creationId xmlns:p14="http://schemas.microsoft.com/office/powerpoint/2010/main" val="2352421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554819" y="59279"/>
            <a:ext cx="11394199" cy="192851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 smtClean="0"/>
              <a:t> </a:t>
            </a:r>
            <a:r>
              <a:rPr lang="en-US" sz="2000" dirty="0" err="1" smtClean="0"/>
              <a:t>Značajno</a:t>
            </a:r>
            <a:r>
              <a:rPr lang="en-US" sz="2000" dirty="0" smtClean="0"/>
              <a:t> </a:t>
            </a:r>
            <a:r>
              <a:rPr lang="en-US" sz="2000" dirty="0" err="1" smtClean="0"/>
              <a:t>povećanje</a:t>
            </a:r>
            <a:r>
              <a:rPr lang="en-US" sz="2000" dirty="0" smtClean="0"/>
              <a:t> </a:t>
            </a:r>
            <a:r>
              <a:rPr lang="en-US" sz="2000" dirty="0" err="1" smtClean="0"/>
              <a:t>akumulirane</a:t>
            </a:r>
            <a:r>
              <a:rPr lang="en-US" sz="2000" dirty="0" smtClean="0"/>
              <a:t> </a:t>
            </a:r>
            <a:r>
              <a:rPr lang="en-US" sz="2000" dirty="0" err="1" smtClean="0"/>
              <a:t>toplote</a:t>
            </a:r>
            <a:r>
              <a:rPr lang="en-US" sz="2000" dirty="0" smtClean="0"/>
              <a:t> </a:t>
            </a:r>
            <a:r>
              <a:rPr lang="en-US" sz="2000" dirty="0" err="1" smtClean="0"/>
              <a:t>pokreće</a:t>
            </a:r>
            <a:r>
              <a:rPr lang="en-US" sz="2000" dirty="0" smtClean="0"/>
              <a:t> </a:t>
            </a:r>
            <a:r>
              <a:rPr lang="en-US" sz="2000" dirty="0" err="1" smtClean="0"/>
              <a:t>regionalne</a:t>
            </a:r>
            <a:r>
              <a:rPr lang="en-US" sz="2000" dirty="0" smtClean="0"/>
              <a:t> </a:t>
            </a:r>
            <a:r>
              <a:rPr lang="en-US" sz="2000" dirty="0" err="1" smtClean="0"/>
              <a:t>i</a:t>
            </a:r>
            <a:r>
              <a:rPr lang="en-US" sz="2000" dirty="0" smtClean="0"/>
              <a:t> </a:t>
            </a:r>
            <a:r>
              <a:rPr lang="en-US" sz="2000" dirty="0" err="1" smtClean="0"/>
              <a:t>sezonsk</a:t>
            </a:r>
            <a:r>
              <a:rPr lang="sr-Latn-RS" sz="2000" dirty="0" smtClean="0"/>
              <a:t>e</a:t>
            </a:r>
            <a:r>
              <a:rPr lang="en-US" sz="2000" dirty="0" smtClean="0"/>
              <a:t> </a:t>
            </a:r>
            <a:r>
              <a:rPr lang="en-US" sz="2000" dirty="0" err="1" smtClean="0"/>
              <a:t>temperaturn</a:t>
            </a:r>
            <a:r>
              <a:rPr lang="sr-Latn-RS" sz="2000" dirty="0" smtClean="0"/>
              <a:t>e</a:t>
            </a:r>
            <a:r>
              <a:rPr lang="en-US" sz="2000" dirty="0" smtClean="0"/>
              <a:t> </a:t>
            </a:r>
            <a:r>
              <a:rPr lang="en-US" sz="2000" dirty="0" err="1" smtClean="0"/>
              <a:t>ekstrem</a:t>
            </a:r>
            <a:r>
              <a:rPr lang="sr-Latn-RS" sz="2000" dirty="0" smtClean="0"/>
              <a:t>e</a:t>
            </a:r>
            <a:r>
              <a:rPr lang="en-US" sz="2000" dirty="0" smtClean="0"/>
              <a:t>, </a:t>
            </a:r>
            <a:r>
              <a:rPr lang="en-US" sz="2000" dirty="0" err="1" smtClean="0"/>
              <a:t>smanjenje</a:t>
            </a:r>
            <a:r>
              <a:rPr lang="en-US" sz="2000" dirty="0" smtClean="0"/>
              <a:t> </a:t>
            </a:r>
            <a:r>
              <a:rPr lang="en-US" sz="2000" dirty="0" err="1" smtClean="0"/>
              <a:t>snežnog</a:t>
            </a:r>
            <a:r>
              <a:rPr lang="en-US" sz="2000" dirty="0" smtClean="0"/>
              <a:t> </a:t>
            </a:r>
            <a:r>
              <a:rPr lang="en-US" sz="2000" dirty="0" err="1" smtClean="0"/>
              <a:t>pokrivača</a:t>
            </a:r>
            <a:r>
              <a:rPr lang="en-US" sz="2000" dirty="0" smtClean="0"/>
              <a:t> </a:t>
            </a:r>
            <a:r>
              <a:rPr lang="en-US" sz="2000" dirty="0" err="1" smtClean="0"/>
              <a:t>i</a:t>
            </a:r>
            <a:r>
              <a:rPr lang="en-US" sz="2000" dirty="0" smtClean="0"/>
              <a:t> </a:t>
            </a:r>
            <a:r>
              <a:rPr lang="en-US" sz="2000" dirty="0" err="1" smtClean="0"/>
              <a:t>morskog</a:t>
            </a:r>
            <a:r>
              <a:rPr lang="en-US" sz="2000" dirty="0" smtClean="0"/>
              <a:t> </a:t>
            </a:r>
            <a:r>
              <a:rPr lang="en-US" sz="2000" dirty="0" err="1" smtClean="0"/>
              <a:t>leda</a:t>
            </a:r>
            <a:r>
              <a:rPr lang="en-US" sz="2000" dirty="0" smtClean="0"/>
              <a:t>, </a:t>
            </a:r>
            <a:r>
              <a:rPr lang="en-US" sz="2000" dirty="0" err="1" smtClean="0"/>
              <a:t>intenzivira</a:t>
            </a:r>
            <a:r>
              <a:rPr lang="en-US" sz="2000" dirty="0" smtClean="0"/>
              <a:t> </a:t>
            </a:r>
            <a:r>
              <a:rPr lang="en-US" sz="2000" dirty="0" err="1" smtClean="0"/>
              <a:t>obiln</a:t>
            </a:r>
            <a:r>
              <a:rPr lang="sr-Latn-RS" sz="2000" dirty="0" smtClean="0"/>
              <a:t>e</a:t>
            </a:r>
            <a:r>
              <a:rPr lang="en-US" sz="2000" dirty="0" smtClean="0"/>
              <a:t> </a:t>
            </a:r>
            <a:r>
              <a:rPr lang="en-US" sz="2000" dirty="0" err="1" smtClean="0"/>
              <a:t>padavin</a:t>
            </a:r>
            <a:r>
              <a:rPr lang="sr-Latn-RS" sz="2000" dirty="0" smtClean="0"/>
              <a:t>e</a:t>
            </a:r>
            <a:r>
              <a:rPr lang="en-US" sz="2000" dirty="0" smtClean="0"/>
              <a:t> </a:t>
            </a:r>
            <a:r>
              <a:rPr lang="en-US" sz="2000" dirty="0" err="1" smtClean="0"/>
              <a:t>i</a:t>
            </a:r>
            <a:r>
              <a:rPr lang="en-US" sz="2000" dirty="0" smtClean="0"/>
              <a:t> </a:t>
            </a:r>
            <a:r>
              <a:rPr lang="sr-Latn-RS" sz="2000" dirty="0" smtClean="0"/>
              <a:t>menja</a:t>
            </a:r>
            <a:r>
              <a:rPr lang="en-US" sz="2000" dirty="0" smtClean="0"/>
              <a:t> </a:t>
            </a:r>
            <a:r>
              <a:rPr lang="en-US" sz="2000" dirty="0" err="1" smtClean="0"/>
              <a:t>staništa</a:t>
            </a:r>
            <a:r>
              <a:rPr lang="en-US" sz="2000" dirty="0" smtClean="0"/>
              <a:t> </a:t>
            </a:r>
            <a:r>
              <a:rPr lang="en-US" sz="2000" dirty="0" err="1" smtClean="0"/>
              <a:t>biljaka</a:t>
            </a:r>
            <a:r>
              <a:rPr lang="en-US" sz="2000" dirty="0" smtClean="0"/>
              <a:t> </a:t>
            </a:r>
            <a:r>
              <a:rPr lang="en-US" sz="2000" dirty="0" err="1" smtClean="0"/>
              <a:t>i</a:t>
            </a:r>
            <a:r>
              <a:rPr lang="en-US" sz="2000" dirty="0" smtClean="0"/>
              <a:t> </a:t>
            </a:r>
            <a:r>
              <a:rPr lang="en-US" sz="2000" dirty="0" err="1" smtClean="0"/>
              <a:t>životinja</a:t>
            </a:r>
            <a:r>
              <a:rPr lang="en-US" sz="2000" dirty="0" smtClean="0"/>
              <a:t>.</a:t>
            </a:r>
            <a:endParaRPr lang="sr-Latn-RS" sz="2000" dirty="0" smtClean="0"/>
          </a:p>
          <a:p>
            <a:pPr algn="just"/>
            <a:r>
              <a:rPr lang="en-US" sz="2000" dirty="0" err="1" smtClean="0"/>
              <a:t>Prosečan</a:t>
            </a:r>
            <a:r>
              <a:rPr lang="en-US" sz="2000" dirty="0" smtClean="0"/>
              <a:t> </a:t>
            </a:r>
            <a:r>
              <a:rPr lang="en-US" sz="2000" dirty="0" err="1" smtClean="0"/>
              <a:t>nivo</a:t>
            </a:r>
            <a:r>
              <a:rPr lang="en-US" sz="2000" dirty="0" smtClean="0"/>
              <a:t> </a:t>
            </a:r>
            <a:r>
              <a:rPr lang="en-US" sz="2000" dirty="0" err="1" smtClean="0"/>
              <a:t>mora</a:t>
            </a:r>
            <a:r>
              <a:rPr lang="en-US" sz="2000" dirty="0" smtClean="0"/>
              <a:t> </a:t>
            </a:r>
            <a:r>
              <a:rPr lang="en-US" sz="2000" dirty="0" err="1" smtClean="0"/>
              <a:t>porastao</a:t>
            </a:r>
            <a:r>
              <a:rPr lang="en-US" sz="2000" dirty="0" smtClean="0"/>
              <a:t> je </a:t>
            </a:r>
            <a:r>
              <a:rPr lang="en-US" sz="2000" dirty="0" err="1" smtClean="0"/>
              <a:t>za</a:t>
            </a:r>
            <a:r>
              <a:rPr lang="en-US" sz="2000" dirty="0" smtClean="0"/>
              <a:t> </a:t>
            </a:r>
            <a:r>
              <a:rPr lang="en-US" sz="2000" dirty="0" err="1" smtClean="0"/>
              <a:t>oko</a:t>
            </a:r>
            <a:r>
              <a:rPr lang="en-US" sz="2000" dirty="0" smtClean="0"/>
              <a:t> 23 cm od 1880. </a:t>
            </a:r>
            <a:r>
              <a:rPr lang="en-US" sz="2000" dirty="0" err="1" smtClean="0"/>
              <a:t>godine</a:t>
            </a:r>
            <a:r>
              <a:rPr lang="en-US" sz="2000" dirty="0" smtClean="0"/>
              <a:t>,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oko</a:t>
            </a:r>
            <a:r>
              <a:rPr lang="en-US" sz="2000" dirty="0" smtClean="0"/>
              <a:t> 8 cm od toga u </a:t>
            </a:r>
            <a:r>
              <a:rPr lang="en-US" sz="2000" dirty="0" err="1" smtClean="0"/>
              <a:t>poslednjih</a:t>
            </a:r>
            <a:r>
              <a:rPr lang="en-US" sz="2000" dirty="0" smtClean="0"/>
              <a:t> 25 </a:t>
            </a:r>
            <a:r>
              <a:rPr lang="en-US" sz="2000" dirty="0" err="1" smtClean="0"/>
              <a:t>godina</a:t>
            </a:r>
            <a:r>
              <a:rPr lang="en-US" sz="2000" dirty="0" smtClean="0"/>
              <a:t>. </a:t>
            </a:r>
            <a:r>
              <a:rPr lang="en-US" sz="2000" dirty="0" err="1" smtClean="0"/>
              <a:t>Svake</a:t>
            </a:r>
            <a:r>
              <a:rPr lang="en-US" sz="2000" dirty="0" smtClean="0"/>
              <a:t> </a:t>
            </a:r>
            <a:r>
              <a:rPr lang="en-US" sz="2000" dirty="0" err="1" smtClean="0"/>
              <a:t>godine</a:t>
            </a:r>
            <a:r>
              <a:rPr lang="en-US" sz="2000" dirty="0" smtClean="0"/>
              <a:t> more </a:t>
            </a:r>
            <a:r>
              <a:rPr lang="en-US" sz="2000" dirty="0" err="1" smtClean="0"/>
              <a:t>poraste</a:t>
            </a:r>
            <a:r>
              <a:rPr lang="en-US" sz="2000" dirty="0" smtClean="0"/>
              <a:t> </a:t>
            </a:r>
            <a:r>
              <a:rPr lang="en-US" sz="2000" err="1" smtClean="0"/>
              <a:t>još</a:t>
            </a:r>
            <a:r>
              <a:rPr lang="en-US" sz="2000" smtClean="0"/>
              <a:t> 3.2 </a:t>
            </a:r>
            <a:r>
              <a:rPr lang="en-US" sz="2000" dirty="0" smtClean="0"/>
              <a:t>mm</a:t>
            </a:r>
            <a:r>
              <a:rPr lang="sr-Latn-RS" sz="2000" dirty="0" smtClean="0"/>
              <a:t>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6" y="2344437"/>
            <a:ext cx="4315877" cy="3696341"/>
          </a:xfrm>
          <a:prstGeom prst="rect">
            <a:avLst/>
          </a:prstGeom>
        </p:spPr>
      </p:pic>
      <p:pic>
        <p:nvPicPr>
          <p:cNvPr id="6" name="Picture 2" descr="Infographic showing melt streams on Greenland Ice Sheet with summary text in lower right corner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007" y="2344437"/>
            <a:ext cx="5419863" cy="360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54819" y="6616045"/>
            <a:ext cx="72380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1100" dirty="0" smtClean="0"/>
              <a:t>Izvor: </a:t>
            </a:r>
            <a:r>
              <a:rPr lang="en-US" sz="1100" dirty="0" smtClean="0"/>
              <a:t>https</a:t>
            </a:r>
            <a:r>
              <a:rPr lang="en-US" sz="1100" dirty="0"/>
              <a:t>://www.climate.gov/news-features/understanding-climate/climate-change-global-temperature</a:t>
            </a:r>
          </a:p>
        </p:txBody>
      </p:sp>
    </p:spTree>
    <p:extLst>
      <p:ext uri="{BB962C8B-B14F-4D97-AF65-F5344CB8AC3E}">
        <p14:creationId xmlns:p14="http://schemas.microsoft.com/office/powerpoint/2010/main" val="2315917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244366" y="1952002"/>
            <a:ext cx="4887310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Latn-RS" sz="2400" smtClean="0"/>
              <a:t>PRIRODNI</a:t>
            </a:r>
          </a:p>
          <a:p>
            <a:pPr lvl="1"/>
            <a:r>
              <a:rPr lang="sr-Latn-RS" smtClean="0"/>
              <a:t>Ugljen dioksid (CO</a:t>
            </a:r>
            <a:r>
              <a:rPr lang="sr-Latn-RS" baseline="-25000" smtClean="0"/>
              <a:t>2</a:t>
            </a:r>
            <a:r>
              <a:rPr lang="sr-Latn-RS" smtClean="0"/>
              <a:t>)</a:t>
            </a:r>
          </a:p>
          <a:p>
            <a:pPr lvl="1"/>
            <a:r>
              <a:rPr lang="sr-Latn-RS" smtClean="0"/>
              <a:t>Metan (CH</a:t>
            </a:r>
            <a:r>
              <a:rPr lang="sr-Latn-RS" baseline="-25000" smtClean="0"/>
              <a:t>4</a:t>
            </a:r>
            <a:r>
              <a:rPr lang="sr-Latn-RS" smtClean="0"/>
              <a:t>)</a:t>
            </a:r>
          </a:p>
          <a:p>
            <a:pPr lvl="1"/>
            <a:r>
              <a:rPr lang="sr-Latn-RS" smtClean="0"/>
              <a:t>Azot suboksid (N</a:t>
            </a:r>
            <a:r>
              <a:rPr lang="sr-Latn-RS" baseline="-25000" smtClean="0"/>
              <a:t>2</a:t>
            </a:r>
            <a:r>
              <a:rPr lang="sr-Latn-RS" smtClean="0"/>
              <a:t>O)</a:t>
            </a:r>
          </a:p>
          <a:p>
            <a:r>
              <a:rPr lang="sr-Latn-RS" sz="2400" smtClean="0"/>
              <a:t>SINTETIČKI</a:t>
            </a:r>
          </a:p>
          <a:p>
            <a:pPr lvl="1"/>
            <a:r>
              <a:rPr lang="sr-Latn-RS" smtClean="0"/>
              <a:t>S</a:t>
            </a:r>
            <a:r>
              <a:rPr lang="en-US" smtClean="0"/>
              <a:t>umpor </a:t>
            </a:r>
            <a:r>
              <a:rPr lang="sr-Latn-RS" smtClean="0"/>
              <a:t>h</a:t>
            </a:r>
            <a:r>
              <a:rPr lang="en-US" smtClean="0"/>
              <a:t>eksafluorid</a:t>
            </a:r>
            <a:r>
              <a:rPr lang="sr-Latn-RS" smtClean="0"/>
              <a:t> (SF</a:t>
            </a:r>
            <a:r>
              <a:rPr lang="sr-Latn-RS" baseline="-25000" smtClean="0"/>
              <a:t>6</a:t>
            </a:r>
            <a:r>
              <a:rPr lang="sr-Latn-RS" smtClean="0"/>
              <a:t>)</a:t>
            </a:r>
          </a:p>
          <a:p>
            <a:pPr lvl="1"/>
            <a:r>
              <a:rPr lang="sr-Latn-RS" smtClean="0"/>
              <a:t>P</a:t>
            </a:r>
            <a:r>
              <a:rPr lang="en-US" smtClean="0"/>
              <a:t>erfluorohemikalije </a:t>
            </a:r>
            <a:r>
              <a:rPr lang="sr-Latn-RS" smtClean="0"/>
              <a:t>(PFCs)</a:t>
            </a:r>
          </a:p>
          <a:p>
            <a:pPr lvl="1"/>
            <a:r>
              <a:rPr lang="sr-Latn-RS" smtClean="0"/>
              <a:t>Hidrofluorokarbonati (HFCs)</a:t>
            </a:r>
          </a:p>
          <a:p>
            <a:pPr lvl="1"/>
            <a:r>
              <a:rPr lang="sr-Latn-RS" smtClean="0"/>
              <a:t>Azot trifluorid (NF</a:t>
            </a:r>
            <a:r>
              <a:rPr lang="sr-Latn-RS" baseline="-25000" smtClean="0"/>
              <a:t>3</a:t>
            </a:r>
            <a:r>
              <a:rPr lang="sr-Latn-RS" smtClean="0"/>
              <a:t>)</a:t>
            </a:r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6930"/>
          <a:stretch/>
        </p:blipFill>
        <p:spPr>
          <a:xfrm>
            <a:off x="5376042" y="751350"/>
            <a:ext cx="6482939" cy="562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37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741" y="954609"/>
            <a:ext cx="7658817" cy="536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64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49096" y="72136"/>
            <a:ext cx="11663197" cy="73215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sr-Latn-RS" b="1" dirty="0" smtClean="0"/>
              <a:t>Potencijal globalnog zagrevanja (GWP 100) i izvori gasova</a:t>
            </a:r>
            <a:endParaRPr lang="en-US" b="1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8576111"/>
              </p:ext>
            </p:extLst>
          </p:nvPr>
        </p:nvGraphicFramePr>
        <p:xfrm>
          <a:off x="858209" y="1073933"/>
          <a:ext cx="9089623" cy="561286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1000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41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4852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8089">
                <a:tc>
                  <a:txBody>
                    <a:bodyPr/>
                    <a:lstStyle/>
                    <a:p>
                      <a:r>
                        <a:rPr lang="sr-Latn-RS" sz="1800" dirty="0" smtClean="0"/>
                        <a:t>GAS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RS" sz="1800" dirty="0" smtClean="0"/>
                        <a:t>Ocenjen</a:t>
                      </a:r>
                      <a:r>
                        <a:rPr lang="sr-Latn-RS" sz="1800" baseline="0" dirty="0" smtClean="0"/>
                        <a:t> GWP u odnosu na CO2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RS" sz="1800" dirty="0" smtClean="0"/>
                        <a:t>Glavni izvor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0589">
                <a:tc>
                  <a:txBody>
                    <a:bodyPr/>
                    <a:lstStyle/>
                    <a:p>
                      <a:pPr marL="0" lvl="1" indent="0"/>
                      <a:r>
                        <a:rPr lang="sr-Latn-RS" sz="1800" dirty="0" smtClean="0"/>
                        <a:t>Ugljen dioksid (CO</a:t>
                      </a:r>
                      <a:r>
                        <a:rPr lang="sr-Latn-RS" sz="1800" baseline="-25000" dirty="0" smtClean="0"/>
                        <a:t>2</a:t>
                      </a:r>
                      <a:r>
                        <a:rPr lang="sr-Latn-RS" sz="1800" dirty="0" smtClean="0"/>
                        <a:t>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RS" sz="1800" dirty="0" smtClean="0"/>
                        <a:t>1x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RS" sz="1800" dirty="0" smtClean="0"/>
                        <a:t>Sagorevanje fosilnih goriva, transport, grejanje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0589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800" dirty="0" smtClean="0"/>
                        <a:t>Metan (CH</a:t>
                      </a:r>
                      <a:r>
                        <a:rPr lang="sr-Latn-RS" sz="1800" baseline="-25000" dirty="0" smtClean="0"/>
                        <a:t>4</a:t>
                      </a:r>
                      <a:r>
                        <a:rPr lang="sr-Latn-RS" sz="1800" dirty="0" smtClean="0"/>
                        <a:t>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RS" sz="1800" dirty="0" smtClean="0"/>
                        <a:t>27.9x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RS" sz="1800" dirty="0" smtClean="0"/>
                        <a:t>Fermentacija,</a:t>
                      </a:r>
                      <a:r>
                        <a:rPr lang="sr-Latn-RS" sz="1800" baseline="0" dirty="0" smtClean="0"/>
                        <a:t> razlaganje otpada, naftna industrija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0589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800" dirty="0" smtClean="0"/>
                        <a:t>Azot suboksid (N</a:t>
                      </a:r>
                      <a:r>
                        <a:rPr lang="sr-Latn-RS" sz="1800" baseline="-25000" dirty="0" smtClean="0"/>
                        <a:t>2</a:t>
                      </a:r>
                      <a:r>
                        <a:rPr lang="sr-Latn-RS" sz="1800" dirty="0" smtClean="0"/>
                        <a:t>O)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RS" sz="1800" dirty="0" smtClean="0"/>
                        <a:t>273x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RS" sz="1800" dirty="0" smtClean="0"/>
                        <a:t>Poljoprivreda,</a:t>
                      </a:r>
                      <a:r>
                        <a:rPr lang="sr-Latn-RS" sz="1800" baseline="0" dirty="0" smtClean="0"/>
                        <a:t> sagorevanje fosilnih goriva, industrija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00589">
                <a:tc>
                  <a:txBody>
                    <a:bodyPr/>
                    <a:lstStyle/>
                    <a:p>
                      <a:pPr marL="0" lvl="1" indent="0"/>
                      <a:r>
                        <a:rPr lang="sr-Latn-RS" sz="1800" dirty="0" smtClean="0"/>
                        <a:t>S</a:t>
                      </a:r>
                      <a:r>
                        <a:rPr lang="en-US" sz="1800" dirty="0" err="1" smtClean="0"/>
                        <a:t>umpor</a:t>
                      </a:r>
                      <a:r>
                        <a:rPr lang="en-US" sz="1800" dirty="0" smtClean="0"/>
                        <a:t> </a:t>
                      </a:r>
                      <a:r>
                        <a:rPr lang="sr-Latn-RS" sz="1800" dirty="0" smtClean="0"/>
                        <a:t>h</a:t>
                      </a:r>
                      <a:r>
                        <a:rPr lang="en-US" sz="1800" dirty="0" err="1" smtClean="0"/>
                        <a:t>eksafluorid</a:t>
                      </a:r>
                      <a:r>
                        <a:rPr lang="sr-Latn-RS" sz="1800" dirty="0" smtClean="0"/>
                        <a:t> (SF</a:t>
                      </a:r>
                      <a:r>
                        <a:rPr lang="sr-Latn-RS" sz="1800" baseline="-25000" dirty="0" smtClean="0"/>
                        <a:t>6</a:t>
                      </a:r>
                      <a:r>
                        <a:rPr lang="sr-Latn-RS" sz="1800" dirty="0" smtClean="0"/>
                        <a:t>)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RS" sz="1800" dirty="0" smtClean="0"/>
                        <a:t>22500x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RS" sz="1800" dirty="0" smtClean="0"/>
                        <a:t>Izolacija</a:t>
                      </a:r>
                      <a:r>
                        <a:rPr lang="sr-Latn-RS" sz="1800" baseline="0" dirty="0" smtClean="0"/>
                        <a:t> provodnika, medicinska upotreba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57984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800" dirty="0" smtClean="0"/>
                        <a:t>P</a:t>
                      </a:r>
                      <a:r>
                        <a:rPr lang="en-US" sz="1800" dirty="0" err="1" smtClean="0"/>
                        <a:t>erfluorohemikalije</a:t>
                      </a:r>
                      <a:r>
                        <a:rPr lang="en-US" sz="1800" dirty="0" smtClean="0"/>
                        <a:t> </a:t>
                      </a:r>
                      <a:r>
                        <a:rPr lang="sr-Latn-RS" sz="1800" dirty="0" smtClean="0"/>
                        <a:t>(PFCs)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RS" sz="1800" dirty="0" smtClean="0"/>
                        <a:t>6630x do 17400x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RS" sz="1800" dirty="0" smtClean="0"/>
                        <a:t>Proizvodnja elektronskih</a:t>
                      </a:r>
                      <a:r>
                        <a:rPr lang="sr-Latn-RS" sz="1800" baseline="0" dirty="0" smtClean="0"/>
                        <a:t> komponenti, rashladni uređaji, medicinska upotreba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00589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800" dirty="0" smtClean="0"/>
                        <a:t>Hidrofluorokarbonati (HFCs)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RS" sz="1800" dirty="0" smtClean="0"/>
                        <a:t>4x do 8050x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RS" sz="1800" dirty="0" smtClean="0"/>
                        <a:t>Rashladni urađaji, izolatori,</a:t>
                      </a:r>
                      <a:r>
                        <a:rPr lang="sr-Latn-RS" sz="1800" baseline="0" dirty="0" smtClean="0"/>
                        <a:t> gašenje požara 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57984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800" dirty="0" smtClean="0"/>
                        <a:t>Azot trifluorid (NF</a:t>
                      </a:r>
                      <a:r>
                        <a:rPr lang="sr-Latn-RS" sz="1800" baseline="-25000" dirty="0" smtClean="0"/>
                        <a:t>3</a:t>
                      </a:r>
                      <a:r>
                        <a:rPr lang="sr-Latn-RS" sz="1800" dirty="0" smtClean="0"/>
                        <a:t>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RS" sz="1800" dirty="0" smtClean="0"/>
                        <a:t>17400x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RS" sz="1800" dirty="0" smtClean="0"/>
                        <a:t>Elektronska industrija</a:t>
                      </a:r>
                      <a:r>
                        <a:rPr lang="sr-Latn-RS" sz="1800" baseline="0" dirty="0" smtClean="0"/>
                        <a:t> (čipovi, LCD paneli, poluprovodnici), industrija lasera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950992" y="6219026"/>
            <a:ext cx="1861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/>
              <a:t>Izvor: IPCC,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1595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9.1.5104"/>
  <p:tag name="SLIDO_PRESENTATION_ID" val="00000000-0000-0000-0000-000000000000"/>
  <p:tag name="SLIDO_EVENT_UUID" val="0d443aa0-4fef-4c59-a5b0-fe379758dcc6"/>
  <p:tag name="SLIDO_EVENT_SECTION_UUID" val="ff18a8ee-d857-441f-95bc-c48f96de8cff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9b24b12-d7e5-4e46-9c82-4aaab35e0d6e">
      <Terms xmlns="http://schemas.microsoft.com/office/infopath/2007/PartnerControls"/>
    </lcf76f155ced4ddcb4097134ff3c332f>
    <TaxCatchAll xmlns="3989381d-8515-4919-a331-87c58876b42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5BDFC38CAB204A81EF7F1CD8A60BE2" ma:contentTypeVersion="18" ma:contentTypeDescription="Create a new document." ma:contentTypeScope="" ma:versionID="d10e8ffec4c3dd66cb11b81a4c640a10">
  <xsd:schema xmlns:xsd="http://www.w3.org/2001/XMLSchema" xmlns:xs="http://www.w3.org/2001/XMLSchema" xmlns:p="http://schemas.microsoft.com/office/2006/metadata/properties" xmlns:ns2="f9b24b12-d7e5-4e46-9c82-4aaab35e0d6e" xmlns:ns3="3989381d-8515-4919-a331-87c58876b42f" targetNamespace="http://schemas.microsoft.com/office/2006/metadata/properties" ma:root="true" ma:fieldsID="1396a3fb72e31452bddf900074c18300" ns2:_="" ns3:_="">
    <xsd:import namespace="f9b24b12-d7e5-4e46-9c82-4aaab35e0d6e"/>
    <xsd:import namespace="3989381d-8515-4919-a331-87c58876b4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b24b12-d7e5-4e46-9c82-4aaab35e0d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ebb0a5-c57d-4c3a-bec7-8a38252dd0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89381d-8515-4919-a331-87c58876b42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cf32f57-2ef6-442f-891f-30c7a1aa59f3}" ma:internalName="TaxCatchAll" ma:showField="CatchAllData" ma:web="3989381d-8515-4919-a331-87c58876b4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53EA7C1-7D31-4ECC-95EC-5884F376B27C}">
  <ds:schemaRefs>
    <ds:schemaRef ds:uri="http://purl.org/dc/dcmitype/"/>
    <ds:schemaRef ds:uri="http://schemas.openxmlformats.org/package/2006/metadata/core-properties"/>
    <ds:schemaRef ds:uri="3989381d-8515-4919-a331-87c58876b42f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f9b24b12-d7e5-4e46-9c82-4aaab35e0d6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E095605-2321-4AF1-8C59-7DCFE9A7EC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B911E0E-8083-4C1C-81E3-55F00E979E24}">
  <ds:schemaRefs>
    <ds:schemaRef ds:uri="3989381d-8515-4919-a331-87c58876b42f"/>
    <ds:schemaRef ds:uri="f9b24b12-d7e5-4e46-9c82-4aaab35e0d6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2085</Words>
  <Application>Microsoft Office PowerPoint</Application>
  <PresentationFormat>Custom</PresentationFormat>
  <Paragraphs>282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PowerPoint Presentation</vt:lpstr>
      <vt:lpstr>PowerPoint Presentation</vt:lpstr>
      <vt:lpstr>Emisije GHG i klimatske promene</vt:lpstr>
      <vt:lpstr>PowerPoint Presentation</vt:lpstr>
      <vt:lpstr>PowerPoint Presentation</vt:lpstr>
      <vt:lpstr>PowerPoint Presentation</vt:lpstr>
      <vt:lpstr>PowerPoint Presentation</vt:lpstr>
      <vt:lpstr>Potencijal globalnog zagrevanja (GWP 100) i izvori gasova</vt:lpstr>
      <vt:lpstr>PowerPoint Presentation</vt:lpstr>
      <vt:lpstr>Šta je 1t CO2 ?</vt:lpstr>
      <vt:lpstr>PowerPoint Presentation</vt:lpstr>
      <vt:lpstr>Izvori GHG iz poljoprivrede</vt:lpstr>
      <vt:lpstr>Izvori GHG iz poljoprivrede</vt:lpstr>
      <vt:lpstr>Izvori GHG iz poljoprivrede</vt:lpstr>
      <vt:lpstr>PowerPoint Presentation</vt:lpstr>
      <vt:lpstr>Skladišta ugljenika</vt:lpstr>
      <vt:lpstr>RegAgr i vezivanje ugljenika</vt:lpstr>
      <vt:lpstr>RegAgri i vezivanje ugljenika</vt:lpstr>
      <vt:lpstr>RegAgri i vezivanje ugljenika</vt:lpstr>
      <vt:lpstr>PowerPoint Presentation</vt:lpstr>
      <vt:lpstr>PowerPoint Presentation</vt:lpstr>
      <vt:lpstr>Ciklus kruženja N2O</vt:lpstr>
      <vt:lpstr>Primer  Emisija kultivacije uljane repice  ISCC metodologija</vt:lpstr>
      <vt:lpstr>Minimiziranje N2O emisija</vt:lpstr>
      <vt:lpstr>Ciklus kruženja CH4</vt:lpstr>
      <vt:lpstr>Minimiziranje CH4 emisija</vt:lpstr>
      <vt:lpstr>Ciklus ugljenika – kruženje CO2</vt:lpstr>
      <vt:lpstr>Minimiziranje gubitka C iz zemljišta</vt:lpstr>
      <vt:lpstr>Primer CFT – proizvodnja suncokreta</vt:lpstr>
      <vt:lpstr>Upravljanje žetvenim  ostacima</vt:lpstr>
      <vt:lpstr>Obabir vrste sintetičkog đubriva</vt:lpstr>
      <vt:lpstr>Upotreba inhibitora nitrifikacije</vt:lpstr>
      <vt:lpstr>Primeri efekta RegAgri na GHG emisije</vt:lpstr>
      <vt:lpstr>Primeri efekta RegAgri na GHG emisije – promena obrade zemljišta</vt:lpstr>
      <vt:lpstr>Primeri efekta RegAgri na GHG emisije – pokrovni usev</vt:lpstr>
      <vt:lpstr>PowerPoint Presentation</vt:lpstr>
      <vt:lpstr>RegAgri i  karbonski krediti</vt:lpstr>
      <vt:lpstr>RegAgri i  karbonski krediti</vt:lpstr>
      <vt:lpstr>RegAgri i  karbonski krediti</vt:lpstr>
      <vt:lpstr>RegAgri i  karbonski krediti</vt:lpstr>
      <vt:lpstr>RegAgri i  karbonski krediti</vt:lpstr>
      <vt:lpstr>Umesto zaključka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Jelena</dc:creator>
  <cp:lastModifiedBy>Korisnik</cp:lastModifiedBy>
  <cp:revision>14</cp:revision>
  <cp:lastPrinted>2024-03-21T10:56:55Z</cp:lastPrinted>
  <dcterms:created xsi:type="dcterms:W3CDTF">2021-12-07T18:51:11Z</dcterms:created>
  <dcterms:modified xsi:type="dcterms:W3CDTF">2024-04-10T08:34:29Z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0x010100E95BDFC38CAB204A81EF7F1CD8A60BE2</vt:lpwstr>
  </property>
  <property fmtid="{D5CDD505-2E9C-101B-9397-08002B2CF9AE}" pid="3" name="MediaServiceImageTags">
    <vt:lpwstr/>
  </property>
  <property fmtid="{D5CDD505-2E9C-101B-9397-08002B2CF9AE}" pid="4" name="SlidoAppVersion">
    <vt:lpwstr>1.9.1.5104</vt:lpwstr>
  </property>
</Properties>
</file>