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1"/>
    <p:sldMasterId id="2147483912" r:id="rId2"/>
  </p:sldMasterIdLst>
  <p:sldIdLst>
    <p:sldId id="293" r:id="rId3"/>
    <p:sldId id="256" r:id="rId4"/>
    <p:sldId id="257" r:id="rId5"/>
    <p:sldId id="279" r:id="rId6"/>
    <p:sldId id="258" r:id="rId7"/>
    <p:sldId id="272" r:id="rId8"/>
    <p:sldId id="271" r:id="rId9"/>
    <p:sldId id="259" r:id="rId10"/>
    <p:sldId id="263" r:id="rId11"/>
    <p:sldId id="262" r:id="rId12"/>
    <p:sldId id="261" r:id="rId13"/>
    <p:sldId id="273" r:id="rId14"/>
    <p:sldId id="264" r:id="rId15"/>
    <p:sldId id="295" r:id="rId16"/>
    <p:sldId id="285" r:id="rId17"/>
    <p:sldId id="282" r:id="rId18"/>
    <p:sldId id="283" r:id="rId19"/>
    <p:sldId id="288" r:id="rId20"/>
    <p:sldId id="287" r:id="rId21"/>
    <p:sldId id="298" r:id="rId22"/>
    <p:sldId id="300" r:id="rId23"/>
    <p:sldId id="297" r:id="rId24"/>
    <p:sldId id="292" r:id="rId25"/>
    <p:sldId id="302" r:id="rId26"/>
    <p:sldId id="291" r:id="rId27"/>
    <p:sldId id="294" r:id="rId28"/>
    <p:sldId id="29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30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0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8956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78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0765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29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70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21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5243B3-D822-485E-A6A9-A7710DD102A5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23413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87C1-18E2-478E-A5EC-49862D15D4A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464DA-25A4-4A11-9383-491329AF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39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87C1-18E2-478E-A5EC-49862D15D4A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464DA-25A4-4A11-9383-491329AF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76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3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87C1-18E2-478E-A5EC-49862D15D4A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464DA-25A4-4A11-9383-491329AF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8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87C1-18E2-478E-A5EC-49862D15D4A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464DA-25A4-4A11-9383-491329AF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31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87C1-18E2-478E-A5EC-49862D15D4A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464DA-25A4-4A11-9383-491329AF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75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87C1-18E2-478E-A5EC-49862D15D4A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464DA-25A4-4A11-9383-491329AF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72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87C1-18E2-478E-A5EC-49862D15D4A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464DA-25A4-4A11-9383-491329AF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37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87C1-18E2-478E-A5EC-49862D15D4A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464DA-25A4-4A11-9383-491329AF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178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87C1-18E2-478E-A5EC-49862D15D4A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464DA-25A4-4A11-9383-491329AF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03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87C1-18E2-478E-A5EC-49862D15D4A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464DA-25A4-4A11-9383-491329AF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417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87C1-18E2-478E-A5EC-49862D15D4A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464DA-25A4-4A11-9383-491329AF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72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47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66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6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85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6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97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79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9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987C1-18E2-478E-A5EC-49862D15D4A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464DA-25A4-4A11-9383-491329AF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1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hyperlink" Target="http://www.primetrinity.com/" TargetMode="External"/><Relationship Id="rId4" Type="http://schemas.openxmlformats.org/officeDocument/2006/relationships/hyperlink" Target="mailto:branimir@primetrinity.co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f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0" y="28194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3200" b="1" dirty="0">
                <a:solidFill>
                  <a:srgbClr val="1C7649"/>
                </a:solidFill>
                <a:latin typeface="Calibri" panose="020F0502020204030204"/>
              </a:rPr>
              <a:t>“</a:t>
            </a:r>
            <a:r>
              <a:rPr lang="en-GB" sz="3200" b="1" dirty="0" err="1">
                <a:solidFill>
                  <a:srgbClr val="1C7649"/>
                </a:solidFill>
                <a:latin typeface="Calibri" panose="020F0502020204030204"/>
              </a:rPr>
              <a:t>Uvodne</a:t>
            </a:r>
            <a:r>
              <a:rPr lang="en-GB" sz="3200" b="1" dirty="0">
                <a:solidFill>
                  <a:srgbClr val="1C7649"/>
                </a:solidFill>
                <a:latin typeface="Calibri" panose="020F0502020204030204"/>
              </a:rPr>
              <a:t> </a:t>
            </a:r>
            <a:r>
              <a:rPr lang="en-GB" sz="3200" b="1" dirty="0" err="1">
                <a:solidFill>
                  <a:srgbClr val="1C7649"/>
                </a:solidFill>
                <a:latin typeface="Calibri" panose="020F0502020204030204"/>
              </a:rPr>
              <a:t>napomene</a:t>
            </a:r>
            <a:r>
              <a:rPr lang="en-GB" sz="3200" b="1" dirty="0">
                <a:solidFill>
                  <a:srgbClr val="1C7649"/>
                </a:solidFill>
                <a:latin typeface="Calibri" panose="020F0502020204030204"/>
              </a:rPr>
              <a:t> o </a:t>
            </a:r>
            <a:r>
              <a:rPr lang="en-GB" sz="3200" b="1" dirty="0" err="1">
                <a:solidFill>
                  <a:srgbClr val="1C7649"/>
                </a:solidFill>
                <a:latin typeface="Calibri" panose="020F0502020204030204"/>
              </a:rPr>
              <a:t>regenerativnoj</a:t>
            </a:r>
            <a:r>
              <a:rPr lang="en-GB" sz="3200" b="1" dirty="0">
                <a:solidFill>
                  <a:srgbClr val="1C7649"/>
                </a:solidFill>
                <a:latin typeface="Calibri" panose="020F0502020204030204"/>
              </a:rPr>
              <a:t> </a:t>
            </a:r>
            <a:r>
              <a:rPr lang="en-GB" sz="3200" b="1" dirty="0" err="1">
                <a:solidFill>
                  <a:srgbClr val="1C7649"/>
                </a:solidFill>
                <a:latin typeface="Calibri" panose="020F0502020204030204"/>
              </a:rPr>
              <a:t>poljoprivredi</a:t>
            </a:r>
            <a:r>
              <a:rPr lang="en-GB" sz="3200" b="1" dirty="0">
                <a:solidFill>
                  <a:srgbClr val="1C7649"/>
                </a:solidFill>
                <a:latin typeface="Calibri" panose="020F0502020204030204"/>
              </a:rPr>
              <a:t> </a:t>
            </a:r>
            <a:r>
              <a:rPr lang="en-GB" sz="3200" b="1" dirty="0" err="1">
                <a:solidFill>
                  <a:srgbClr val="1C7649"/>
                </a:solidFill>
                <a:latin typeface="Calibri" panose="020F0502020204030204"/>
              </a:rPr>
              <a:t>i</a:t>
            </a:r>
            <a:r>
              <a:rPr lang="en-GB" sz="3200" b="1" dirty="0">
                <a:solidFill>
                  <a:srgbClr val="1C7649"/>
                </a:solidFill>
                <a:latin typeface="Calibri" panose="020F0502020204030204"/>
              </a:rPr>
              <a:t> </a:t>
            </a:r>
            <a:r>
              <a:rPr lang="en-GB" sz="3200" b="1" dirty="0" err="1">
                <a:solidFill>
                  <a:srgbClr val="1C7649"/>
                </a:solidFill>
                <a:latin typeface="Calibri" panose="020F0502020204030204"/>
              </a:rPr>
              <a:t>mašinama</a:t>
            </a:r>
            <a:r>
              <a:rPr lang="en-GB" sz="3200" b="1" dirty="0">
                <a:solidFill>
                  <a:srgbClr val="1C7649"/>
                </a:solidFill>
                <a:latin typeface="Calibri" panose="020F0502020204030204"/>
              </a:rPr>
              <a:t> za </a:t>
            </a:r>
            <a:r>
              <a:rPr lang="en-GB" sz="3200" b="1" dirty="0" err="1">
                <a:solidFill>
                  <a:srgbClr val="1C7649"/>
                </a:solidFill>
                <a:latin typeface="Calibri" panose="020F0502020204030204"/>
              </a:rPr>
              <a:t>uspešnu</a:t>
            </a:r>
            <a:r>
              <a:rPr lang="en-GB" sz="3200" b="1" dirty="0">
                <a:solidFill>
                  <a:srgbClr val="1C7649"/>
                </a:solidFill>
                <a:latin typeface="Calibri" panose="020F0502020204030204"/>
              </a:rPr>
              <a:t> </a:t>
            </a:r>
            <a:r>
              <a:rPr lang="en-GB" sz="3200" b="1" dirty="0" err="1">
                <a:solidFill>
                  <a:srgbClr val="1C7649"/>
                </a:solidFill>
                <a:latin typeface="Calibri" panose="020F0502020204030204"/>
              </a:rPr>
              <a:t>implementaciju</a:t>
            </a:r>
            <a:r>
              <a:rPr lang="en-GB" sz="3200" b="1" dirty="0">
                <a:solidFill>
                  <a:srgbClr val="1C7649"/>
                </a:solidFill>
                <a:latin typeface="Calibri" panose="020F0502020204030204"/>
              </a:rPr>
              <a:t> regen </a:t>
            </a:r>
            <a:r>
              <a:rPr lang="en-GB" sz="3200" b="1" dirty="0" err="1">
                <a:solidFill>
                  <a:srgbClr val="1C7649"/>
                </a:solidFill>
                <a:latin typeface="Calibri" panose="020F0502020204030204"/>
              </a:rPr>
              <a:t>poljoprivrede</a:t>
            </a:r>
            <a:r>
              <a:rPr lang="en-GB" sz="3200" b="1" dirty="0">
                <a:solidFill>
                  <a:srgbClr val="1C7649"/>
                </a:solidFill>
                <a:latin typeface="Calibri" panose="020F0502020204030204"/>
              </a:rPr>
              <a:t>”</a:t>
            </a:r>
            <a:endParaRPr lang="sr-Cyrl-RS" sz="3200" b="1" dirty="0">
              <a:solidFill>
                <a:srgbClr val="1C7649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24000"/>
            <a:ext cx="4177269" cy="11804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AC38ED5-4165-BE6C-257B-1B89E314993E}"/>
              </a:ext>
            </a:extLst>
          </p:cNvPr>
          <p:cNvSpPr txBox="1"/>
          <p:nvPr/>
        </p:nvSpPr>
        <p:spPr>
          <a:xfrm>
            <a:off x="3505200" y="4956052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Dipl.Ing.Branimir</a:t>
            </a:r>
            <a:r>
              <a:rPr lang="en-GB" sz="2000" b="1" dirty="0"/>
              <a:t> Popov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1FC11E-28D7-133B-F136-C6FA65BE4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24" y="4682949"/>
            <a:ext cx="2712955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94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3900" y="1219200"/>
            <a:ext cx="83058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Strip till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koncept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nema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svojih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nedostataka.Međutim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postoje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rizici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koji prate strip till a koji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imaju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svoj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uzrok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isključivo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ljudskom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faktoru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Rizik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paljenja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parcela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od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strane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komšija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indent="-457200">
              <a:buAutoNum type="arabicPeriod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Rizik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ispaše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domaćih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životinja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zimskom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periodu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parcelama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pod strip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tilom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indent="-457200">
              <a:buAutoNum type="arabicPeriod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Rizik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komšije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seljaci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koriste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strip till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parcele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prečice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svoje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kuće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namerno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prelaženje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preko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strip till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parcela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indent="-457200">
              <a:buAutoNum type="arabicPeriod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Rizik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da u bez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stručnog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nadzora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iskusnih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konsultanata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farmeri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pogrešno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započnu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implementaciju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strip-till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sistema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obrade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može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rezultirati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nižim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prinosom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indent="-457200">
              <a:buAutoNum type="arabicPeriod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Nedostatak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strpljenja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požurivanje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da se strip till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uradi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brzo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nekvalitetno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pomeranje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strip till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obrade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duboku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vlažnu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jesen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proleće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povećava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rizik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od pada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prinosa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indent="-457200">
              <a:buAutoNum type="arabicPeriod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6D4931F-7CB9-430D-E31E-8A28076661AE}"/>
              </a:ext>
            </a:extLst>
          </p:cNvPr>
          <p:cNvSpPr txBox="1"/>
          <p:nvPr/>
        </p:nvSpPr>
        <p:spPr>
          <a:xfrm>
            <a:off x="1828800" y="193706"/>
            <a:ext cx="6858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/>
              <a:t>KOJI SU RIZICI STRIP TILL KONCEPTA?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xmlns="" id="{0A7DED83-1E4F-4904-E91C-76FA08A7FD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558098"/>
              </p:ext>
            </p:extLst>
          </p:nvPr>
        </p:nvGraphicFramePr>
        <p:xfrm>
          <a:off x="1524000" y="4311593"/>
          <a:ext cx="6705600" cy="2114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5200">
                  <a:extLst>
                    <a:ext uri="{9D8B030D-6E8A-4147-A177-3AD203B41FA5}">
                      <a16:colId xmlns:a16="http://schemas.microsoft.com/office/drawing/2014/main" xmlns="" val="3619664394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xmlns="" val="3180377854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xmlns="" val="339921857"/>
                    </a:ext>
                  </a:extLst>
                </a:gridCol>
              </a:tblGrid>
              <a:tr h="422813">
                <a:tc>
                  <a:txBody>
                    <a:bodyPr/>
                    <a:lstStyle/>
                    <a:p>
                      <a:r>
                        <a:rPr lang="en-GB" dirty="0" err="1"/>
                        <a:t>Vrsta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obrade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Fizički</a:t>
                      </a:r>
                      <a:r>
                        <a:rPr lang="en-GB" dirty="0"/>
                        <a:t> 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Intelektualni</a:t>
                      </a:r>
                      <a:r>
                        <a:rPr lang="en-GB" dirty="0"/>
                        <a:t> rad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8828334"/>
                  </a:ext>
                </a:extLst>
              </a:tr>
              <a:tr h="422813">
                <a:tc>
                  <a:txBody>
                    <a:bodyPr/>
                    <a:lstStyle/>
                    <a:p>
                      <a:r>
                        <a:rPr lang="en-GB" dirty="0"/>
                        <a:t>Plug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2236462"/>
                  </a:ext>
                </a:extLst>
              </a:tr>
              <a:tr h="422813">
                <a:tc>
                  <a:txBody>
                    <a:bodyPr/>
                    <a:lstStyle/>
                    <a:p>
                      <a:r>
                        <a:rPr lang="en-GB" dirty="0" err="1"/>
                        <a:t>Redukovana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29591846"/>
                  </a:ext>
                </a:extLst>
              </a:tr>
              <a:tr h="422813">
                <a:tc>
                  <a:txBody>
                    <a:bodyPr/>
                    <a:lstStyle/>
                    <a:p>
                      <a:r>
                        <a:rPr lang="en-GB" dirty="0"/>
                        <a:t>Strip till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6114949"/>
                  </a:ext>
                </a:extLst>
              </a:tr>
              <a:tr h="422813">
                <a:tc>
                  <a:txBody>
                    <a:bodyPr/>
                    <a:lstStyle/>
                    <a:p>
                      <a:r>
                        <a:rPr lang="en-GB" dirty="0"/>
                        <a:t>No till/CC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50965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259C671B-1B22-4141-A9C0-2E7941FDA7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xmlns="" id="{7B2F5A4B-FA0F-4625-82F7-1D3F11281B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xmlns="" id="{9ACB0BAE-722F-4C91-8C2A-44EF768E83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xmlns="" id="{C3AC4D9F-59AC-421A-9FF3-C936CEC439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xmlns="" id="{797BCE03-677D-4D65-A4D1-1FD721DD5D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xmlns="" id="{D007E5D0-0B4E-4094-988C-9917146C2D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xmlns="" id="{024DB804-C06B-4A0A-AC43-6BCCB7D760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xmlns="" id="{B51DC17A-305E-486E-A527-5E8068E9EF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xmlns="" id="{B6CCA716-6D46-4523-BF96-FF1B0C5464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xmlns="" id="{E632B09A-D30C-4268-B28B-ACD6127630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xmlns="" id="{5FC839A4-228B-4EC0-8AF4-D8E38ECE67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xmlns="" id="{A8FFB1A1-5BB5-4551-87CD-F3365E6FE9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xmlns="" id="{D05AF173-8E70-41FA-9254-DF9AC3DDA2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D56A4CE-A3F4-4CFF-9A65-C029AC17B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xmlns="" id="{DF669161-0B30-4C76-96BF-962027487D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xmlns="" id="{A5232353-CF7C-44DD-8BEE-1C8FF54CDD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xmlns="" id="{AEA6CAE2-8741-4E88-A632-69C2B2EC58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xmlns="" id="{014AC37D-4388-4AE6-9D4D-CCD99A608C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xmlns="" id="{7FE084B0-333E-4F7C-83F1-F7D132527D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xmlns="" id="{FDCFCB98-2E3A-4227-823C-80489BB284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xmlns="" id="{252F94DE-A6A3-4463-BE05-34281F1C87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xmlns="" id="{16EA21FA-886F-43CF-9D44-C1342F3055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xmlns="" id="{88C821A5-BCF7-47FE-894F-0ADC5FDB28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xmlns="" id="{F8337ECE-206A-472E-AFC4-0F230C91E8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37">
              <a:extLst>
                <a:ext uri="{FF2B5EF4-FFF2-40B4-BE49-F238E27FC236}">
                  <a16:creationId xmlns:a16="http://schemas.microsoft.com/office/drawing/2014/main" xmlns="" id="{90BB2EC4-D043-4B43-87E7-723A787EE8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38">
              <a:extLst>
                <a:ext uri="{FF2B5EF4-FFF2-40B4-BE49-F238E27FC236}">
                  <a16:creationId xmlns:a16="http://schemas.microsoft.com/office/drawing/2014/main" xmlns="" id="{04013015-AF71-47BC-BE4D-ED9EFA24FF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71B30B18-D920-4E3E-B931-1F310244C1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5" name="Freeform 11">
            <a:extLst>
              <a:ext uri="{FF2B5EF4-FFF2-40B4-BE49-F238E27FC236}">
                <a16:creationId xmlns:a16="http://schemas.microsoft.com/office/drawing/2014/main" xmlns="" id="{C70EF50A-66E6-460A-8AF9-47A10D0D99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01520B72-94C4-4ABB-AC64-A3382705B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B5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9A64CBFD-D6E8-4E6A-8F66-1948BED331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WhatsApp Video 2022-10-25 at 20.50.19" descr="A tractor in a field&#10;&#10;Description automatically generated with medium confidence">
            <a:hlinkClick r:id="" action="ppaction://media"/>
            <a:extLst>
              <a:ext uri="{FF2B5EF4-FFF2-40B4-BE49-F238E27FC236}">
                <a16:creationId xmlns:a16="http://schemas.microsoft.com/office/drawing/2014/main" xmlns="" id="{FDA90822-FBCF-7EB7-4244-04F39785E8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715" y="1823738"/>
            <a:ext cx="8178799" cy="4498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96FBFE1-B961-EA80-CA36-9977361FD3BF}"/>
              </a:ext>
            </a:extLst>
          </p:cNvPr>
          <p:cNvSpPr txBox="1"/>
          <p:nvPr/>
        </p:nvSpPr>
        <p:spPr>
          <a:xfrm>
            <a:off x="3581400" y="657975"/>
            <a:ext cx="30673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/>
              <a:t>Strip Till u </a:t>
            </a:r>
            <a:r>
              <a:rPr lang="en-GB" sz="2500" b="1" dirty="0" err="1"/>
              <a:t>radu</a:t>
            </a:r>
            <a:endParaRPr lang="en-GB" sz="25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F01E7660-30BE-4AD1-939C-8ABBC66EC7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xmlns="" id="{AF2339E5-4CFB-46BA-A1E6-1F2F592978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xmlns="" id="{A714EACA-E00A-47F4-9617-48EF86FCA8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Freeform 13">
              <a:extLst>
                <a:ext uri="{FF2B5EF4-FFF2-40B4-BE49-F238E27FC236}">
                  <a16:creationId xmlns:a16="http://schemas.microsoft.com/office/drawing/2014/main" xmlns="" id="{3D643816-3096-4530-BAC2-B7799760D5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Freeform 14">
              <a:extLst>
                <a:ext uri="{FF2B5EF4-FFF2-40B4-BE49-F238E27FC236}">
                  <a16:creationId xmlns:a16="http://schemas.microsoft.com/office/drawing/2014/main" xmlns="" id="{4481B6B9-DFCC-4B58-B517-C90F77008C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Freeform 15">
              <a:extLst>
                <a:ext uri="{FF2B5EF4-FFF2-40B4-BE49-F238E27FC236}">
                  <a16:creationId xmlns:a16="http://schemas.microsoft.com/office/drawing/2014/main" xmlns="" id="{C3AD10B5-BAA3-43BF-AB59-8B0E610B5E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xmlns="" id="{A8CBC7E8-2093-422A-B1DF-548212F5E9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Freeform 17">
              <a:extLst>
                <a:ext uri="{FF2B5EF4-FFF2-40B4-BE49-F238E27FC236}">
                  <a16:creationId xmlns:a16="http://schemas.microsoft.com/office/drawing/2014/main" xmlns="" id="{DACD4C1E-0C60-49F4-9940-2EC2B35127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Freeform 18">
              <a:extLst>
                <a:ext uri="{FF2B5EF4-FFF2-40B4-BE49-F238E27FC236}">
                  <a16:creationId xmlns:a16="http://schemas.microsoft.com/office/drawing/2014/main" xmlns="" id="{D4EBDC8A-E0EA-4C61-9A07-F87965F308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Freeform 19">
              <a:extLst>
                <a:ext uri="{FF2B5EF4-FFF2-40B4-BE49-F238E27FC236}">
                  <a16:creationId xmlns:a16="http://schemas.microsoft.com/office/drawing/2014/main" xmlns="" id="{56AB17E4-FFC1-40A6-8716-4DA6E7E2E0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Freeform 20">
              <a:extLst>
                <a:ext uri="{FF2B5EF4-FFF2-40B4-BE49-F238E27FC236}">
                  <a16:creationId xmlns:a16="http://schemas.microsoft.com/office/drawing/2014/main" xmlns="" id="{18B82752-3697-40F0-A707-455553AE39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" name="Freeform 21">
              <a:extLst>
                <a:ext uri="{FF2B5EF4-FFF2-40B4-BE49-F238E27FC236}">
                  <a16:creationId xmlns:a16="http://schemas.microsoft.com/office/drawing/2014/main" xmlns="" id="{46E341FE-2212-45E9-9AC6-689D6A7A0B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Freeform 22">
              <a:extLst>
                <a:ext uri="{FF2B5EF4-FFF2-40B4-BE49-F238E27FC236}">
                  <a16:creationId xmlns:a16="http://schemas.microsoft.com/office/drawing/2014/main" xmlns="" id="{60DDF26F-4245-4642-8C13-878C6ABE4A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E2F0A64F-6E97-407F-905F-CFB60C876A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110" name="Freeform 27">
              <a:extLst>
                <a:ext uri="{FF2B5EF4-FFF2-40B4-BE49-F238E27FC236}">
                  <a16:creationId xmlns:a16="http://schemas.microsoft.com/office/drawing/2014/main" xmlns="" id="{6B2CD8E6-069E-402A-B6AC-FF0051404F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Freeform 28">
              <a:extLst>
                <a:ext uri="{FF2B5EF4-FFF2-40B4-BE49-F238E27FC236}">
                  <a16:creationId xmlns:a16="http://schemas.microsoft.com/office/drawing/2014/main" xmlns="" id="{A6CA6D01-96EA-411D-B14A-86F2AFDBDC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Freeform 29">
              <a:extLst>
                <a:ext uri="{FF2B5EF4-FFF2-40B4-BE49-F238E27FC236}">
                  <a16:creationId xmlns:a16="http://schemas.microsoft.com/office/drawing/2014/main" xmlns="" id="{69CFD19D-A122-4CB2-866A-479CA3A52F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Freeform 30">
              <a:extLst>
                <a:ext uri="{FF2B5EF4-FFF2-40B4-BE49-F238E27FC236}">
                  <a16:creationId xmlns:a16="http://schemas.microsoft.com/office/drawing/2014/main" xmlns="" id="{C9F6C159-EFEF-4092-B1F1-7AB7F5A44F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Freeform 31">
              <a:extLst>
                <a:ext uri="{FF2B5EF4-FFF2-40B4-BE49-F238E27FC236}">
                  <a16:creationId xmlns:a16="http://schemas.microsoft.com/office/drawing/2014/main" xmlns="" id="{3A1E13BE-E59A-46EA-8C13-190FCBC3B6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Freeform 32">
              <a:extLst>
                <a:ext uri="{FF2B5EF4-FFF2-40B4-BE49-F238E27FC236}">
                  <a16:creationId xmlns:a16="http://schemas.microsoft.com/office/drawing/2014/main" xmlns="" id="{4872D65B-9C5F-405F-BCCD-D61CB85656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Freeform 33">
              <a:extLst>
                <a:ext uri="{FF2B5EF4-FFF2-40B4-BE49-F238E27FC236}">
                  <a16:creationId xmlns:a16="http://schemas.microsoft.com/office/drawing/2014/main" xmlns="" id="{F6590D24-F49D-498F-A9A5-9CF6B09517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7" name="Freeform 34">
              <a:extLst>
                <a:ext uri="{FF2B5EF4-FFF2-40B4-BE49-F238E27FC236}">
                  <a16:creationId xmlns:a16="http://schemas.microsoft.com/office/drawing/2014/main" xmlns="" id="{F7AFD90D-3869-4EB4-A43D-A59A0583F6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8" name="Freeform 35">
              <a:extLst>
                <a:ext uri="{FF2B5EF4-FFF2-40B4-BE49-F238E27FC236}">
                  <a16:creationId xmlns:a16="http://schemas.microsoft.com/office/drawing/2014/main" xmlns="" id="{226A884C-1C5B-4789-8BED-CA2815F2BE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9" name="Freeform 36">
              <a:extLst>
                <a:ext uri="{FF2B5EF4-FFF2-40B4-BE49-F238E27FC236}">
                  <a16:creationId xmlns:a16="http://schemas.microsoft.com/office/drawing/2014/main" xmlns="" id="{54FC0D3F-819F-41B1-BFC2-FA3443FB46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0" name="Freeform 37">
              <a:extLst>
                <a:ext uri="{FF2B5EF4-FFF2-40B4-BE49-F238E27FC236}">
                  <a16:creationId xmlns:a16="http://schemas.microsoft.com/office/drawing/2014/main" xmlns="" id="{839E654C-F067-4053-881C-7D53C2E60B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1" name="Freeform 38">
              <a:extLst>
                <a:ext uri="{FF2B5EF4-FFF2-40B4-BE49-F238E27FC236}">
                  <a16:creationId xmlns:a16="http://schemas.microsoft.com/office/drawing/2014/main" xmlns="" id="{F44A0F15-BA31-4A9E-A48B-2F1D0E2CE5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3" name="Rectangle 122">
            <a:extLst>
              <a:ext uri="{FF2B5EF4-FFF2-40B4-BE49-F238E27FC236}">
                <a16:creationId xmlns:a16="http://schemas.microsoft.com/office/drawing/2014/main" xmlns="" id="{62631CC7-E8DA-4782-ADDD-F97B25E404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25" name="Freeform 11">
            <a:extLst>
              <a:ext uri="{FF2B5EF4-FFF2-40B4-BE49-F238E27FC236}">
                <a16:creationId xmlns:a16="http://schemas.microsoft.com/office/drawing/2014/main" xmlns="" id="{5D16879A-58B6-4F6B-8688-42B28FE10D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 useBgFill="1">
        <p:nvSpPr>
          <p:cNvPr id="127" name="Rectangle 126">
            <a:extLst>
              <a:ext uri="{FF2B5EF4-FFF2-40B4-BE49-F238E27FC236}">
                <a16:creationId xmlns:a16="http://schemas.microsoft.com/office/drawing/2014/main" xmlns="" id="{51C6D932-DFF5-4EAB-9FB1-5073B33058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11430" y="3962"/>
            <a:ext cx="9143999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WhatsApp Video 2022-10-25 at 20.47.36">
            <a:hlinkClick r:id="" action="ppaction://media"/>
            <a:extLst>
              <a:ext uri="{FF2B5EF4-FFF2-40B4-BE49-F238E27FC236}">
                <a16:creationId xmlns:a16="http://schemas.microsoft.com/office/drawing/2014/main" xmlns="" id="{8DD7D3A8-541B-8E7E-479A-62B569D99F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430" y="1277482"/>
            <a:ext cx="4571999" cy="4571999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pic>
        <p:nvPicPr>
          <p:cNvPr id="4" name="WhatsApp Video 2022-10-25 at 20.46.43">
            <a:hlinkClick r:id="" action="ppaction://media"/>
            <a:extLst>
              <a:ext uri="{FF2B5EF4-FFF2-40B4-BE49-F238E27FC236}">
                <a16:creationId xmlns:a16="http://schemas.microsoft.com/office/drawing/2014/main" xmlns="" id="{61DF1B7C-E3A5-08C9-F309-46A9CC3B956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15628" y="1287880"/>
            <a:ext cx="4619689" cy="4619689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209642-D6C7-D17B-6614-C8F88C95061D}"/>
              </a:ext>
            </a:extLst>
          </p:cNvPr>
          <p:cNvSpPr txBox="1"/>
          <p:nvPr/>
        </p:nvSpPr>
        <p:spPr>
          <a:xfrm>
            <a:off x="3299614" y="223575"/>
            <a:ext cx="28496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/>
              <a:t>Strip </a:t>
            </a:r>
            <a:r>
              <a:rPr lang="en-GB" sz="2500" b="1" dirty="0" err="1"/>
              <a:t>Tlll</a:t>
            </a:r>
            <a:r>
              <a:rPr lang="en-GB" sz="2500" b="1" dirty="0"/>
              <a:t> u </a:t>
            </a:r>
            <a:r>
              <a:rPr lang="en-GB" sz="2500" b="1" dirty="0" err="1"/>
              <a:t>radu</a:t>
            </a:r>
            <a:endParaRPr lang="en-GB" sz="2500" b="1" dirty="0"/>
          </a:p>
        </p:txBody>
      </p:sp>
    </p:spTree>
    <p:extLst>
      <p:ext uri="{BB962C8B-B14F-4D97-AF65-F5344CB8AC3E}">
        <p14:creationId xmlns:p14="http://schemas.microsoft.com/office/powerpoint/2010/main" val="58032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7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6406F9-00D0-5730-CCDB-492EB7834511}"/>
              </a:ext>
            </a:extLst>
          </p:cNvPr>
          <p:cNvSpPr txBox="1"/>
          <p:nvPr/>
        </p:nvSpPr>
        <p:spPr>
          <a:xfrm>
            <a:off x="2209800" y="1591270"/>
            <a:ext cx="60183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tx1"/>
                </a:solidFill>
              </a:rPr>
              <a:t>HVALA NA PAŽNJI!</a:t>
            </a:r>
            <a:endParaRPr lang="en-GB" sz="5400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D4A76A04-3720-9852-75C6-E8678639E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876800"/>
            <a:ext cx="2520566" cy="1088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65E52A-45A6-5365-660E-61F920DE6306}"/>
              </a:ext>
            </a:extLst>
          </p:cNvPr>
          <p:cNvSpPr txBox="1"/>
          <p:nvPr/>
        </p:nvSpPr>
        <p:spPr>
          <a:xfrm>
            <a:off x="2209800" y="2654967"/>
            <a:ext cx="4724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Dipl.Ing.Branimir</a:t>
            </a:r>
            <a:r>
              <a:rPr lang="en-GB" sz="2400" dirty="0"/>
              <a:t> Popov</a:t>
            </a:r>
          </a:p>
          <a:p>
            <a:r>
              <a:rPr lang="en-GB" sz="2400" dirty="0">
                <a:hlinkClick r:id="rId4"/>
              </a:rPr>
              <a:t>branimir@primetrinity.com</a:t>
            </a:r>
            <a:endParaRPr lang="en-GB" sz="2400" dirty="0"/>
          </a:p>
          <a:p>
            <a:r>
              <a:rPr lang="en-GB" sz="2400" dirty="0">
                <a:hlinkClick r:id="rId5"/>
              </a:rPr>
              <a:t>www.primetrinity.com</a:t>
            </a:r>
            <a:endParaRPr lang="en-GB" sz="2400" dirty="0"/>
          </a:p>
          <a:p>
            <a:r>
              <a:rPr lang="en-GB" sz="2400" dirty="0"/>
              <a:t>+381602228899</a:t>
            </a:r>
          </a:p>
          <a:p>
            <a:endParaRPr lang="en-GB" dirty="0"/>
          </a:p>
        </p:txBody>
      </p:sp>
      <p:pic>
        <p:nvPicPr>
          <p:cNvPr id="6" name="Picture 5" descr="A yellow logo with a sun and fields&#10;&#10;Description automatically generated">
            <a:extLst>
              <a:ext uri="{FF2B5EF4-FFF2-40B4-BE49-F238E27FC236}">
                <a16:creationId xmlns:a16="http://schemas.microsoft.com/office/drawing/2014/main" xmlns="" id="{341F89CA-69BA-2297-C7BD-35A18DD614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22" y="4343400"/>
            <a:ext cx="1587045" cy="1317247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xmlns="" id="{2513FA3B-5EE2-AFC9-1AAB-8F402DE5AF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31" y="4616714"/>
            <a:ext cx="2714625" cy="92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84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685800" y="3396343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1C76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C76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Pokrovni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1C76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C76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usevi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1C76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C76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1C76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C76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njihova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1C76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C76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uloga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1C76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C76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regenerativnoj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1C76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C76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poljoprivredi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1C76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24000"/>
            <a:ext cx="4177269" cy="11804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632FAE-2CAA-6DCF-D8EC-BB76C0F2A633}"/>
              </a:ext>
            </a:extLst>
          </p:cNvPr>
          <p:cNvSpPr txBox="1"/>
          <p:nvPr/>
        </p:nvSpPr>
        <p:spPr>
          <a:xfrm>
            <a:off x="3650734" y="49530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Ing. Stevan Dragin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D499E1-536E-2534-8D00-F54ADA1E2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45" y="4822188"/>
            <a:ext cx="2712955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82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398C59F-5A18-487B-91D6-B955AACF2E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xmlns="" id="{0557FAFE-C7C3-47EC-A4F5-9B21663192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95BC28FB-3882-4674-9D79-EA58BEB7CE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9C6EC892-83F9-402F-8552-0AD7C0556E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xmlns="" id="{18387766-037C-4EF0-8471-D19CBF2A43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xmlns="" id="{1E364F38-6F3A-476A-93E6-962EA817C4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xmlns="" id="{35C335A4-1E67-4293-8BE2-DFB085D4FB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xmlns="" id="{9A8A0F10-2C98-4297-9F92-5D95533927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xmlns="" id="{C3B112A3-006E-4008-A778-DB5F6A09D5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xmlns="" id="{E5E62767-5C25-4C49-9568-432433A3C5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xmlns="" id="{598EC006-77B1-42BA-B815-66CCB9B170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xmlns="" id="{A144ED09-DA06-491D-95A8-AB3DED4329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xmlns="" id="{1CB00BD2-11CD-4A38-8F38-02B0D1105E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520234FB-542E-4550-9C2F-1B56FD41A1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xmlns="" id="{41FCE1F3-DEB3-47CD-90FF-7DABB4AF45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xmlns="" id="{5708E488-C19B-452C-B197-6F1C34F6E7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xmlns="" id="{89D3FD25-890E-4981-A71D-EE796873D7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xmlns="" id="{51B5414C-556A-47CB-8EE2-974A85A7A4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xmlns="" id="{1C02B20C-2B27-4B75-8AEE-A5D2E2674B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xmlns="" id="{54427714-F9AA-4F93-BD1D-400F1EA93F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xmlns="" id="{28A77D6A-9E81-497F-ABCC-2695BB5ADD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xmlns="" id="{2A1533BA-1478-4F7C-8E24-3F3E905050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xmlns="" id="{39686201-E633-40FD-A80A-1E28AD52E3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xmlns="" id="{76A215C2-F590-4938-810B-F8A79366C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xmlns="" id="{85F418E7-330D-4002-8EC8-33C1A897FF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xmlns="" id="{8FFE669A-54C9-4436-9566-C5A90F16DB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E91395A-2D18-4AF6-A0AC-AAA7189FE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2" name="Freeform 6">
            <a:extLst>
              <a:ext uri="{FF2B5EF4-FFF2-40B4-BE49-F238E27FC236}">
                <a16:creationId xmlns:a16="http://schemas.microsoft.com/office/drawing/2014/main" xmlns="" id="{7BD08880-457D-4C62-A3B5-6A9B0878C7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xmlns="" id="{95FFA5E0-4C70-431D-A19D-18415F6C40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914171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xmlns="" id="{347B682A-850E-16BF-9BAA-82968F96DC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0" r="1905" b="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BBE55C11-4C41-45E4-A00F-83DEE6BB5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3632297"/>
            <a:ext cx="5645712" cy="2170389"/>
          </a:xfrm>
          <a:custGeom>
            <a:avLst/>
            <a:gdLst>
              <a:gd name="connsiteX0" fmla="*/ 0 w 7527616"/>
              <a:gd name="connsiteY0" fmla="*/ 0 h 2170389"/>
              <a:gd name="connsiteX1" fmla="*/ 85411 w 7527616"/>
              <a:gd name="connsiteY1" fmla="*/ 0 h 2170389"/>
              <a:gd name="connsiteX2" fmla="*/ 926533 w 7527616"/>
              <a:gd name="connsiteY2" fmla="*/ 0 h 2170389"/>
              <a:gd name="connsiteX3" fmla="*/ 1114264 w 7527616"/>
              <a:gd name="connsiteY3" fmla="*/ 0 h 2170389"/>
              <a:gd name="connsiteX4" fmla="*/ 6544376 w 7527616"/>
              <a:gd name="connsiteY4" fmla="*/ 0 h 2170389"/>
              <a:gd name="connsiteX5" fmla="*/ 6610082 w 7527616"/>
              <a:gd name="connsiteY5" fmla="*/ 26276 h 2170389"/>
              <a:gd name="connsiteX6" fmla="*/ 6619468 w 7527616"/>
              <a:gd name="connsiteY6" fmla="*/ 36786 h 2170389"/>
              <a:gd name="connsiteX7" fmla="*/ 7506496 w 7527616"/>
              <a:gd name="connsiteY7" fmla="*/ 1024760 h 2170389"/>
              <a:gd name="connsiteX8" fmla="*/ 7506496 w 7527616"/>
              <a:gd name="connsiteY8" fmla="*/ 1140374 h 2170389"/>
              <a:gd name="connsiteX9" fmla="*/ 6619468 w 7527616"/>
              <a:gd name="connsiteY9" fmla="*/ 2133603 h 2170389"/>
              <a:gd name="connsiteX10" fmla="*/ 6610082 w 7527616"/>
              <a:gd name="connsiteY10" fmla="*/ 2144113 h 2170389"/>
              <a:gd name="connsiteX11" fmla="*/ 6544376 w 7527616"/>
              <a:gd name="connsiteY11" fmla="*/ 2170389 h 2170389"/>
              <a:gd name="connsiteX12" fmla="*/ 1114264 w 7527616"/>
              <a:gd name="connsiteY12" fmla="*/ 2170389 h 2170389"/>
              <a:gd name="connsiteX13" fmla="*/ 926533 w 7527616"/>
              <a:gd name="connsiteY13" fmla="*/ 2170389 h 2170389"/>
              <a:gd name="connsiteX14" fmla="*/ 146150 w 7527616"/>
              <a:gd name="connsiteY14" fmla="*/ 2170389 h 2170389"/>
              <a:gd name="connsiteX15" fmla="*/ 0 w 7527616"/>
              <a:gd name="connsiteY15" fmla="*/ 2170389 h 217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27616" h="2170389">
                <a:moveTo>
                  <a:pt x="0" y="0"/>
                </a:moveTo>
                <a:lnTo>
                  <a:pt x="85411" y="0"/>
                </a:lnTo>
                <a:cubicBezTo>
                  <a:pt x="290008" y="0"/>
                  <a:pt x="562804" y="0"/>
                  <a:pt x="926533" y="0"/>
                </a:cubicBezTo>
                <a:cubicBezTo>
                  <a:pt x="926533" y="0"/>
                  <a:pt x="926533" y="0"/>
                  <a:pt x="1114264" y="0"/>
                </a:cubicBezTo>
                <a:cubicBezTo>
                  <a:pt x="1114264" y="0"/>
                  <a:pt x="1114264" y="0"/>
                  <a:pt x="6544376" y="0"/>
                </a:cubicBezTo>
                <a:cubicBezTo>
                  <a:pt x="6567842" y="0"/>
                  <a:pt x="6591309" y="10510"/>
                  <a:pt x="6610082" y="26276"/>
                </a:cubicBezTo>
                <a:cubicBezTo>
                  <a:pt x="6614775" y="26276"/>
                  <a:pt x="6619468" y="31531"/>
                  <a:pt x="6619468" y="36786"/>
                </a:cubicBezTo>
                <a:cubicBezTo>
                  <a:pt x="6619468" y="36786"/>
                  <a:pt x="6619468" y="36786"/>
                  <a:pt x="7506496" y="1024760"/>
                </a:cubicBezTo>
                <a:cubicBezTo>
                  <a:pt x="7534656" y="1056291"/>
                  <a:pt x="7534656" y="1108843"/>
                  <a:pt x="7506496" y="1140374"/>
                </a:cubicBezTo>
                <a:cubicBezTo>
                  <a:pt x="7506496" y="1140374"/>
                  <a:pt x="7506496" y="1140374"/>
                  <a:pt x="6619468" y="2133603"/>
                </a:cubicBezTo>
                <a:cubicBezTo>
                  <a:pt x="6619468" y="2133603"/>
                  <a:pt x="6614775" y="2138858"/>
                  <a:pt x="6610082" y="2144113"/>
                </a:cubicBezTo>
                <a:cubicBezTo>
                  <a:pt x="6591309" y="2159879"/>
                  <a:pt x="6567842" y="2170389"/>
                  <a:pt x="6544376" y="2170389"/>
                </a:cubicBezTo>
                <a:cubicBezTo>
                  <a:pt x="6544376" y="2170389"/>
                  <a:pt x="6544376" y="2170389"/>
                  <a:pt x="1114264" y="2170389"/>
                </a:cubicBezTo>
                <a:cubicBezTo>
                  <a:pt x="1114264" y="2170389"/>
                  <a:pt x="1114264" y="2170389"/>
                  <a:pt x="926533" y="2170389"/>
                </a:cubicBezTo>
                <a:cubicBezTo>
                  <a:pt x="926533" y="2170389"/>
                  <a:pt x="926533" y="2170389"/>
                  <a:pt x="146150" y="2170389"/>
                </a:cubicBezTo>
                <a:lnTo>
                  <a:pt x="0" y="2170389"/>
                </a:lnTo>
                <a:close/>
              </a:path>
            </a:pathLst>
          </a:custGeom>
          <a:solidFill>
            <a:srgbClr val="4B5F64">
              <a:alpha val="87843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F520A0-5DB2-B5AB-C83A-63C4DAC1B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688" y="4590422"/>
            <a:ext cx="4708290" cy="1059585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b="1" dirty="0">
                <a:solidFill>
                  <a:srgbClr val="FEFFFF"/>
                </a:solidFill>
              </a:rPr>
              <a:t>POKROVNI USEV – BIOLOŠKI MALČ ZA ZAŠTITU I OBOGAĆIVANJE ZEMLJIŠTA ORGANSKIM MATERIJALOM</a:t>
            </a:r>
            <a:br>
              <a:rPr lang="en-US" sz="1800" b="1" dirty="0">
                <a:solidFill>
                  <a:srgbClr val="FEFFFF"/>
                </a:solidFill>
              </a:rPr>
            </a:br>
            <a:r>
              <a:rPr lang="en-US" sz="1800" b="1" dirty="0">
                <a:solidFill>
                  <a:srgbClr val="FEFFFF"/>
                </a:solidFill>
              </a:rPr>
              <a:t/>
            </a:r>
            <a:br>
              <a:rPr lang="en-US" sz="1800" b="1" dirty="0">
                <a:solidFill>
                  <a:srgbClr val="FEFFFF"/>
                </a:solidFill>
              </a:rPr>
            </a:br>
            <a:endParaRPr lang="en-US" sz="1800" b="1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166BF9EE-F7AC-4FA5-AC7E-001B3A642F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xmlns="" id="{3B48D182-44E3-4D8B-ACEF-F1A900BE44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xmlns="" id="{355A535A-A489-477F-A314-593AA8CAFB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xmlns="" id="{954C2D4C-FD83-4EF4-9312-04442ABD66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xmlns="" id="{C20701C2-CD9A-4698-BC97-E1085820C2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xmlns="" id="{62575C35-466F-42AE-87A1-D691849AB8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xmlns="" id="{58236F37-6119-45AC-80A0-CD2C311B50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xmlns="" id="{F3FDD799-39FE-4D6F-9A64-2F472B2150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xmlns="" id="{9820D241-1D49-442C-A95A-00BC1BF9E2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xmlns="" id="{EBC2197C-B383-4866-8ABD-74222400BE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xmlns="" id="{404B06AA-FC93-4471-9DE4-56A401E70A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xmlns="" id="{E580600C-013F-4FAF-8FB7-4CC0FA80A9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xmlns="" id="{9BFCF199-64B2-4AEE-88C4-E954ABF362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E312DBA5-56D8-42B2-BA94-28168C2A67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xmlns="" id="{7AD46C74-3117-46B0-B267-0F61B57CAC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xmlns="" id="{8C13B810-9664-45D8-8510-D6ED0ADD72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xmlns="" id="{10306E52-A922-4458-BCCE-C3C840CC75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30">
              <a:extLst>
                <a:ext uri="{FF2B5EF4-FFF2-40B4-BE49-F238E27FC236}">
                  <a16:creationId xmlns:a16="http://schemas.microsoft.com/office/drawing/2014/main" xmlns="" id="{CB578819-B7E7-4250-932F-52AE2A2A9A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Freeform 31">
              <a:extLst>
                <a:ext uri="{FF2B5EF4-FFF2-40B4-BE49-F238E27FC236}">
                  <a16:creationId xmlns:a16="http://schemas.microsoft.com/office/drawing/2014/main" xmlns="" id="{454B9C91-B623-424A-B16E-F764F189D3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xmlns="" id="{EFD03C4A-8484-41E6-B458-032F1DCA70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Freeform 33">
              <a:extLst>
                <a:ext uri="{FF2B5EF4-FFF2-40B4-BE49-F238E27FC236}">
                  <a16:creationId xmlns:a16="http://schemas.microsoft.com/office/drawing/2014/main" xmlns="" id="{DDC2F3C3-1D4E-4913-9C5C-F9A65B47E5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Freeform 34">
              <a:extLst>
                <a:ext uri="{FF2B5EF4-FFF2-40B4-BE49-F238E27FC236}">
                  <a16:creationId xmlns:a16="http://schemas.microsoft.com/office/drawing/2014/main" xmlns="" id="{1E15BCA2-2420-4C53-ADE9-40FBAC2384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Freeform 35">
              <a:extLst>
                <a:ext uri="{FF2B5EF4-FFF2-40B4-BE49-F238E27FC236}">
                  <a16:creationId xmlns:a16="http://schemas.microsoft.com/office/drawing/2014/main" xmlns="" id="{73D5FBF4-7129-4C51-B603-E3BC334195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xmlns="" id="{0165B164-CE2A-494C-88FC-507232B37C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Freeform 37">
              <a:extLst>
                <a:ext uri="{FF2B5EF4-FFF2-40B4-BE49-F238E27FC236}">
                  <a16:creationId xmlns:a16="http://schemas.microsoft.com/office/drawing/2014/main" xmlns="" id="{87F127E5-B10B-4D18-BCF0-E7C3C7F401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Freeform 38">
              <a:extLst>
                <a:ext uri="{FF2B5EF4-FFF2-40B4-BE49-F238E27FC236}">
                  <a16:creationId xmlns:a16="http://schemas.microsoft.com/office/drawing/2014/main" xmlns="" id="{FC692D59-F28D-4E42-B435-225F2C6CFA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1996130F-9AB5-4DE9-8574-3AF891C5C1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72" name="Freeform 6">
            <a:extLst>
              <a:ext uri="{FF2B5EF4-FFF2-40B4-BE49-F238E27FC236}">
                <a16:creationId xmlns:a16="http://schemas.microsoft.com/office/drawing/2014/main" xmlns="" id="{3623DEAC-F39C-45D6-86DC-1033F64295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F8B292-58C1-F6D9-BF89-52102F458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6686550" cy="8234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latin typeface="+mj-lt"/>
                <a:ea typeface="+mj-ea"/>
                <a:cs typeface="+mj-cs"/>
              </a:rPr>
              <a:t>KONCEPT REGENERATIVNE POLJOPRIVREDE</a:t>
            </a:r>
          </a:p>
        </p:txBody>
      </p:sp>
      <p:pic>
        <p:nvPicPr>
          <p:cNvPr id="3" name="Picture 2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13BAE4E0-F094-95DA-3245-6A560F40F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77852"/>
            <a:ext cx="7948109" cy="588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5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D63F69-D260-2E12-F155-8C6E3466A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37381"/>
            <a:ext cx="6686550" cy="823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>
                <a:latin typeface="+mj-lt"/>
                <a:ea typeface="+mj-ea"/>
                <a:cs typeface="+mj-cs"/>
              </a:rPr>
              <a:t>MEHANIZAM DELOVANJA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xmlns="" id="{E45DB2F0-177A-17A6-8F6A-6E3E63835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" r="-2" b="2612"/>
          <a:stretch/>
        </p:blipFill>
        <p:spPr>
          <a:xfrm>
            <a:off x="457200" y="1577082"/>
            <a:ext cx="8530720" cy="491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81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398C59F-5A18-487B-91D6-B955AACF2E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xmlns="" id="{0557FAFE-C7C3-47EC-A4F5-9B21663192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xmlns="" id="{95BC28FB-3882-4674-9D79-EA58BEB7CE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xmlns="" id="{9C6EC892-83F9-402F-8552-0AD7C0556E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xmlns="" id="{18387766-037C-4EF0-8471-D19CBF2A43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xmlns="" id="{1E364F38-6F3A-476A-93E6-962EA817C4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xmlns="" id="{35C335A4-1E67-4293-8BE2-DFB085D4FB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xmlns="" id="{9A8A0F10-2C98-4297-9F92-5D95533927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xmlns="" id="{C3B112A3-006E-4008-A778-DB5F6A09D5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xmlns="" id="{E5E62767-5C25-4C49-9568-432433A3C5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xmlns="" id="{598EC006-77B1-42BA-B815-66CCB9B170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xmlns="" id="{A144ED09-DA06-491D-95A8-AB3DED4329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xmlns="" id="{1CB00BD2-11CD-4A38-8F38-02B0D1105E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20234FB-542E-4550-9C2F-1B56FD41A1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xmlns="" id="{41FCE1F3-DEB3-47CD-90FF-7DABB4AF45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xmlns="" id="{5708E488-C19B-452C-B197-6F1C34F6E7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xmlns="" id="{89D3FD25-890E-4981-A71D-EE796873D7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xmlns="" id="{51B5414C-556A-47CB-8EE2-974A85A7A4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xmlns="" id="{1C02B20C-2B27-4B75-8AEE-A5D2E2674B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xmlns="" id="{54427714-F9AA-4F93-BD1D-400F1EA93F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xmlns="" id="{28A77D6A-9E81-497F-ABCC-2695BB5ADD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xmlns="" id="{2A1533BA-1478-4F7C-8E24-3F3E905050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xmlns="" id="{39686201-E633-40FD-A80A-1E28AD52E3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xmlns="" id="{76A215C2-F590-4938-810B-F8A79366C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xmlns="" id="{85F418E7-330D-4002-8EC8-33C1A897FF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xmlns="" id="{8FFE669A-54C9-4436-9566-C5A90F16DB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DE91395A-2D18-4AF6-A0AC-AAA7189FE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xmlns="" id="{7BD08880-457D-4C62-A3B5-6A9B0878C7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xmlns="" id="{95FFA5E0-4C70-431D-A19D-18415F6C40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914171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grass, outdoor, ground, fungus&#10;&#10;Description automatically generated">
            <a:extLst>
              <a:ext uri="{FF2B5EF4-FFF2-40B4-BE49-F238E27FC236}">
                <a16:creationId xmlns:a16="http://schemas.microsoft.com/office/drawing/2014/main" xmlns="" id="{E8CC7FC1-54DD-CBAE-4A08-3C051432EE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r="1392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BBE55C11-4C41-45E4-A00F-83DEE6BB5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3632297"/>
            <a:ext cx="5645712" cy="2170389"/>
          </a:xfrm>
          <a:custGeom>
            <a:avLst/>
            <a:gdLst>
              <a:gd name="connsiteX0" fmla="*/ 0 w 7527616"/>
              <a:gd name="connsiteY0" fmla="*/ 0 h 2170389"/>
              <a:gd name="connsiteX1" fmla="*/ 85411 w 7527616"/>
              <a:gd name="connsiteY1" fmla="*/ 0 h 2170389"/>
              <a:gd name="connsiteX2" fmla="*/ 926533 w 7527616"/>
              <a:gd name="connsiteY2" fmla="*/ 0 h 2170389"/>
              <a:gd name="connsiteX3" fmla="*/ 1114264 w 7527616"/>
              <a:gd name="connsiteY3" fmla="*/ 0 h 2170389"/>
              <a:gd name="connsiteX4" fmla="*/ 6544376 w 7527616"/>
              <a:gd name="connsiteY4" fmla="*/ 0 h 2170389"/>
              <a:gd name="connsiteX5" fmla="*/ 6610082 w 7527616"/>
              <a:gd name="connsiteY5" fmla="*/ 26276 h 2170389"/>
              <a:gd name="connsiteX6" fmla="*/ 6619468 w 7527616"/>
              <a:gd name="connsiteY6" fmla="*/ 36786 h 2170389"/>
              <a:gd name="connsiteX7" fmla="*/ 7506496 w 7527616"/>
              <a:gd name="connsiteY7" fmla="*/ 1024760 h 2170389"/>
              <a:gd name="connsiteX8" fmla="*/ 7506496 w 7527616"/>
              <a:gd name="connsiteY8" fmla="*/ 1140374 h 2170389"/>
              <a:gd name="connsiteX9" fmla="*/ 6619468 w 7527616"/>
              <a:gd name="connsiteY9" fmla="*/ 2133603 h 2170389"/>
              <a:gd name="connsiteX10" fmla="*/ 6610082 w 7527616"/>
              <a:gd name="connsiteY10" fmla="*/ 2144113 h 2170389"/>
              <a:gd name="connsiteX11" fmla="*/ 6544376 w 7527616"/>
              <a:gd name="connsiteY11" fmla="*/ 2170389 h 2170389"/>
              <a:gd name="connsiteX12" fmla="*/ 1114264 w 7527616"/>
              <a:gd name="connsiteY12" fmla="*/ 2170389 h 2170389"/>
              <a:gd name="connsiteX13" fmla="*/ 926533 w 7527616"/>
              <a:gd name="connsiteY13" fmla="*/ 2170389 h 2170389"/>
              <a:gd name="connsiteX14" fmla="*/ 146150 w 7527616"/>
              <a:gd name="connsiteY14" fmla="*/ 2170389 h 2170389"/>
              <a:gd name="connsiteX15" fmla="*/ 0 w 7527616"/>
              <a:gd name="connsiteY15" fmla="*/ 2170389 h 217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27616" h="2170389">
                <a:moveTo>
                  <a:pt x="0" y="0"/>
                </a:moveTo>
                <a:lnTo>
                  <a:pt x="85411" y="0"/>
                </a:lnTo>
                <a:cubicBezTo>
                  <a:pt x="290008" y="0"/>
                  <a:pt x="562804" y="0"/>
                  <a:pt x="926533" y="0"/>
                </a:cubicBezTo>
                <a:cubicBezTo>
                  <a:pt x="926533" y="0"/>
                  <a:pt x="926533" y="0"/>
                  <a:pt x="1114264" y="0"/>
                </a:cubicBezTo>
                <a:cubicBezTo>
                  <a:pt x="1114264" y="0"/>
                  <a:pt x="1114264" y="0"/>
                  <a:pt x="6544376" y="0"/>
                </a:cubicBezTo>
                <a:cubicBezTo>
                  <a:pt x="6567842" y="0"/>
                  <a:pt x="6591309" y="10510"/>
                  <a:pt x="6610082" y="26276"/>
                </a:cubicBezTo>
                <a:cubicBezTo>
                  <a:pt x="6614775" y="26276"/>
                  <a:pt x="6619468" y="31531"/>
                  <a:pt x="6619468" y="36786"/>
                </a:cubicBezTo>
                <a:cubicBezTo>
                  <a:pt x="6619468" y="36786"/>
                  <a:pt x="6619468" y="36786"/>
                  <a:pt x="7506496" y="1024760"/>
                </a:cubicBezTo>
                <a:cubicBezTo>
                  <a:pt x="7534656" y="1056291"/>
                  <a:pt x="7534656" y="1108843"/>
                  <a:pt x="7506496" y="1140374"/>
                </a:cubicBezTo>
                <a:cubicBezTo>
                  <a:pt x="7506496" y="1140374"/>
                  <a:pt x="7506496" y="1140374"/>
                  <a:pt x="6619468" y="2133603"/>
                </a:cubicBezTo>
                <a:cubicBezTo>
                  <a:pt x="6619468" y="2133603"/>
                  <a:pt x="6614775" y="2138858"/>
                  <a:pt x="6610082" y="2144113"/>
                </a:cubicBezTo>
                <a:cubicBezTo>
                  <a:pt x="6591309" y="2159879"/>
                  <a:pt x="6567842" y="2170389"/>
                  <a:pt x="6544376" y="2170389"/>
                </a:cubicBezTo>
                <a:cubicBezTo>
                  <a:pt x="6544376" y="2170389"/>
                  <a:pt x="6544376" y="2170389"/>
                  <a:pt x="1114264" y="2170389"/>
                </a:cubicBezTo>
                <a:cubicBezTo>
                  <a:pt x="1114264" y="2170389"/>
                  <a:pt x="1114264" y="2170389"/>
                  <a:pt x="926533" y="2170389"/>
                </a:cubicBezTo>
                <a:cubicBezTo>
                  <a:pt x="926533" y="2170389"/>
                  <a:pt x="926533" y="2170389"/>
                  <a:pt x="146150" y="2170389"/>
                </a:cubicBezTo>
                <a:lnTo>
                  <a:pt x="0" y="2170389"/>
                </a:lnTo>
                <a:close/>
              </a:path>
            </a:pathLst>
          </a:custGeom>
          <a:solidFill>
            <a:srgbClr val="62463F">
              <a:alpha val="87843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472DBC-08E5-E8E1-3896-6CFA3F84C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99" y="3889218"/>
            <a:ext cx="4108824" cy="103209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NEVIDLJIVI SAVEZNICI</a:t>
            </a:r>
          </a:p>
        </p:txBody>
      </p:sp>
    </p:spTree>
    <p:extLst>
      <p:ext uri="{BB962C8B-B14F-4D97-AF65-F5344CB8AC3E}">
        <p14:creationId xmlns:p14="http://schemas.microsoft.com/office/powerpoint/2010/main" val="2895788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tractor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F1863C60-7EBB-4778-16BA-3C0FCB221F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3" b="37483"/>
          <a:stretch/>
        </p:blipFill>
        <p:spPr>
          <a:xfrm>
            <a:off x="3364167" y="10"/>
            <a:ext cx="5779833" cy="2285990"/>
          </a:xfrm>
          <a:prstGeom prst="rect">
            <a:avLst/>
          </a:prstGeom>
        </p:spPr>
      </p:pic>
      <p:pic>
        <p:nvPicPr>
          <p:cNvPr id="5" name="Content Placeholder 4" descr="A picture containing fruit, nut, rock&#10;&#10;Description automatically generated">
            <a:extLst>
              <a:ext uri="{FF2B5EF4-FFF2-40B4-BE49-F238E27FC236}">
                <a16:creationId xmlns:a16="http://schemas.microsoft.com/office/drawing/2014/main" xmlns="" id="{ACF566D9-37B4-9DC6-38A4-D97947CB3C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1" r="-2" b="17419"/>
          <a:stretch/>
        </p:blipFill>
        <p:spPr>
          <a:xfrm>
            <a:off x="5021931" y="2286000"/>
            <a:ext cx="4122069" cy="2286000"/>
          </a:xfrm>
          <a:prstGeom prst="rect">
            <a:avLst/>
          </a:prstGeom>
        </p:spPr>
      </p:pic>
      <p:pic>
        <p:nvPicPr>
          <p:cNvPr id="7" name="Picture 6" descr="A field of flowers&#10;&#10;Description automatically generated with medium confidence">
            <a:extLst>
              <a:ext uri="{FF2B5EF4-FFF2-40B4-BE49-F238E27FC236}">
                <a16:creationId xmlns:a16="http://schemas.microsoft.com/office/drawing/2014/main" xmlns="" id="{41C29E8A-B803-9A2B-B9CD-835DB6C90A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5" r="3" b="23851"/>
          <a:stretch/>
        </p:blipFill>
        <p:spPr>
          <a:xfrm>
            <a:off x="3364167" y="4572001"/>
            <a:ext cx="5779833" cy="2286000"/>
          </a:xfrm>
          <a:prstGeom prst="rect">
            <a:avLst/>
          </a:pr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xmlns="" id="{23C7736A-5A08-4021-9AB6-390DFF506A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0"/>
            <a:ext cx="6127684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A1194-3430-C47B-CB1F-62FA8679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43" y="624110"/>
            <a:ext cx="3467967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300" err="1"/>
              <a:t>Kako</a:t>
            </a:r>
            <a:r>
              <a:rPr lang="en-GB" sz="2300"/>
              <a:t> se </a:t>
            </a:r>
            <a:r>
              <a:rPr lang="en-GB" sz="2300" err="1"/>
              <a:t>implementira</a:t>
            </a:r>
            <a:r>
              <a:rPr lang="en-GB" sz="2300"/>
              <a:t> </a:t>
            </a:r>
            <a:r>
              <a:rPr lang="en-GB" sz="2300" err="1"/>
              <a:t>regenerativna</a:t>
            </a:r>
            <a:r>
              <a:rPr lang="en-GB" sz="2300"/>
              <a:t> </a:t>
            </a:r>
            <a:r>
              <a:rPr lang="en-GB" sz="2300" err="1"/>
              <a:t>poljoprivreda</a:t>
            </a:r>
            <a:r>
              <a:rPr lang="en-GB" sz="2300"/>
              <a:t>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33DF4D3-8A35-461A-ABE0-F56B78A137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xmlns="" id="{24E774A8-85F6-42E4-FCFF-421EA358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90" y="2334567"/>
            <a:ext cx="4782741" cy="3777622"/>
          </a:xfrm>
        </p:spPr>
        <p:txBody>
          <a:bodyPr>
            <a:normAutofit/>
          </a:bodyPr>
          <a:lstStyle/>
          <a:p>
            <a:r>
              <a:rPr lang="en-US" dirty="0" err="1"/>
              <a:t>Setvom</a:t>
            </a:r>
            <a:r>
              <a:rPr lang="en-US" dirty="0"/>
              <a:t> </a:t>
            </a:r>
            <a:r>
              <a:rPr lang="en-US" dirty="0" err="1"/>
              <a:t>združenih</a:t>
            </a:r>
            <a:r>
              <a:rPr lang="en-US" dirty="0"/>
              <a:t> </a:t>
            </a:r>
            <a:r>
              <a:rPr lang="en-US" dirty="0" err="1"/>
              <a:t>pokrovnih</a:t>
            </a:r>
            <a:r>
              <a:rPr lang="en-US" dirty="0"/>
              <a:t> </a:t>
            </a:r>
            <a:r>
              <a:rPr lang="en-US" dirty="0" err="1"/>
              <a:t>useva</a:t>
            </a:r>
            <a:r>
              <a:rPr lang="en-US" dirty="0"/>
              <a:t> u </a:t>
            </a:r>
            <a:r>
              <a:rPr lang="en-US" dirty="0" err="1"/>
              <a:t>leto</a:t>
            </a:r>
            <a:r>
              <a:rPr lang="en-US" dirty="0"/>
              <a:t>, </a:t>
            </a:r>
            <a:r>
              <a:rPr lang="en-US" dirty="0" err="1"/>
              <a:t>jesen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proleće</a:t>
            </a:r>
            <a:endParaRPr lang="en-US" dirty="0"/>
          </a:p>
          <a:p>
            <a:r>
              <a:rPr lang="en-US" dirty="0" err="1"/>
              <a:t>Koncept</a:t>
            </a:r>
            <a:r>
              <a:rPr lang="en-US" dirty="0"/>
              <a:t> koji </a:t>
            </a:r>
            <a:r>
              <a:rPr lang="en-US" dirty="0" err="1"/>
              <a:t>omogućava</a:t>
            </a:r>
            <a:r>
              <a:rPr lang="en-US" dirty="0"/>
              <a:t> 365 dana u </a:t>
            </a:r>
            <a:r>
              <a:rPr lang="en-US" dirty="0" err="1"/>
              <a:t>godini</a:t>
            </a:r>
            <a:r>
              <a:rPr lang="en-US" dirty="0"/>
              <a:t> </a:t>
            </a:r>
            <a:r>
              <a:rPr lang="en-US" dirty="0" err="1"/>
              <a:t>aktivan</a:t>
            </a:r>
            <a:r>
              <a:rPr lang="en-US" dirty="0"/>
              <a:t> </a:t>
            </a:r>
            <a:r>
              <a:rPr lang="en-US" dirty="0" err="1"/>
              <a:t>korenov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u </a:t>
            </a:r>
            <a:r>
              <a:rPr lang="en-US" dirty="0" err="1"/>
              <a:t>zemljištu</a:t>
            </a:r>
            <a:endParaRPr lang="en-US" dirty="0"/>
          </a:p>
          <a:p>
            <a:r>
              <a:rPr lang="en-US" dirty="0" err="1"/>
              <a:t>Minimalno</a:t>
            </a:r>
            <a:r>
              <a:rPr lang="en-US" dirty="0"/>
              <a:t> </a:t>
            </a:r>
            <a:r>
              <a:rPr lang="en-US" dirty="0" err="1"/>
              <a:t>uznemiravanje</a:t>
            </a:r>
            <a:r>
              <a:rPr lang="en-US" dirty="0"/>
              <a:t> (</a:t>
            </a:r>
            <a:r>
              <a:rPr lang="en-US" dirty="0" err="1"/>
              <a:t>obrada</a:t>
            </a:r>
            <a:r>
              <a:rPr lang="en-US" dirty="0"/>
              <a:t>) </a:t>
            </a:r>
            <a:r>
              <a:rPr lang="en-US" dirty="0" err="1"/>
              <a:t>zemljišta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301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476A384-71E8-40F1-ABC7-D17AAAFA9F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-1" y="0"/>
            <a:ext cx="9146539" cy="6858000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033" y="4634812"/>
            <a:ext cx="4903765" cy="176903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GB" sz="3000" dirty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3000" dirty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Latn-RS" sz="3000" dirty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RS" sz="3000" dirty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err="1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Slika</a:t>
            </a:r>
            <a:r>
              <a:rPr lang="en-US" sz="3000" b="1" dirty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 = 1000 </a:t>
            </a:r>
            <a:r>
              <a:rPr lang="en-US" sz="3000" b="1" dirty="0" err="1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reči</a:t>
            </a:r>
            <a:r>
              <a:rPr lang="en-US" sz="3000" b="1" dirty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000" b="1" dirty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STRIP TILL – </a:t>
            </a:r>
            <a:r>
              <a:rPr lang="en-US" sz="3000" b="1" dirty="0" err="1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sistem</a:t>
            </a:r>
            <a:r>
              <a:rPr lang="en-US" sz="3000" b="1" dirty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obrade</a:t>
            </a:r>
            <a:r>
              <a:rPr lang="en-US" sz="3000" b="1" dirty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zemljišta</a:t>
            </a:r>
            <a:r>
              <a:rPr lang="en-US" sz="3000" b="1" dirty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3000" b="1" dirty="0" err="1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trakama</a:t>
            </a:r>
            <a:r>
              <a:rPr lang="en-US" sz="3000" b="1" dirty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b="1" dirty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 10-20% </a:t>
            </a:r>
            <a:r>
              <a:rPr lang="en-US" sz="3000" b="1" dirty="0" err="1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površine</a:t>
            </a:r>
            <a:r>
              <a:rPr lang="en-US" sz="3000" b="1" dirty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3000" b="1" dirty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000" b="1" dirty="0">
              <a:solidFill>
                <a:srgbClr val="FE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A tractor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2E5A6E37-34AE-200E-C276-C23ED87DCE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8" r="28681" b="2"/>
          <a:stretch/>
        </p:blipFill>
        <p:spPr>
          <a:xfrm>
            <a:off x="20" y="10"/>
            <a:ext cx="3045295" cy="3415676"/>
          </a:xfrm>
          <a:prstGeom prst="rect">
            <a:avLst/>
          </a:prstGeom>
        </p:spPr>
      </p:pic>
      <p:pic>
        <p:nvPicPr>
          <p:cNvPr id="5" name="Picture 4" descr="Strip till naslovna.jpg"/>
          <p:cNvPicPr>
            <a:picLocks noChangeAspect="1"/>
          </p:cNvPicPr>
          <p:nvPr/>
        </p:nvPicPr>
        <p:blipFill rotWithShape="1">
          <a:blip r:embed="rId3" cstate="print"/>
          <a:srcRect l="32022" r="17785" b="-1"/>
          <a:stretch/>
        </p:blipFill>
        <p:spPr>
          <a:xfrm>
            <a:off x="6095871" y="10"/>
            <a:ext cx="3048128" cy="3415980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ACE683F7-3C14-437D-B517-5C204FAB1D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0" y="4740738"/>
            <a:ext cx="923227" cy="778589"/>
          </a:xfrm>
          <a:custGeom>
            <a:avLst/>
            <a:gdLst>
              <a:gd name="connsiteX0" fmla="*/ 0 w 1230970"/>
              <a:gd name="connsiteY0" fmla="*/ 0 h 778589"/>
              <a:gd name="connsiteX1" fmla="*/ 56510 w 1230970"/>
              <a:gd name="connsiteY1" fmla="*/ 0 h 778589"/>
              <a:gd name="connsiteX2" fmla="*/ 834671 w 1230970"/>
              <a:gd name="connsiteY2" fmla="*/ 0 h 778589"/>
              <a:gd name="connsiteX3" fmla="*/ 862811 w 1230970"/>
              <a:gd name="connsiteY3" fmla="*/ 9381 h 778589"/>
              <a:gd name="connsiteX4" fmla="*/ 867501 w 1230970"/>
              <a:gd name="connsiteY4" fmla="*/ 14071 h 778589"/>
              <a:gd name="connsiteX5" fmla="*/ 1223935 w 1230970"/>
              <a:gd name="connsiteY5" fmla="*/ 365843 h 778589"/>
              <a:gd name="connsiteX6" fmla="*/ 1223935 w 1230970"/>
              <a:gd name="connsiteY6" fmla="*/ 408056 h 778589"/>
              <a:gd name="connsiteX7" fmla="*/ 867501 w 1230970"/>
              <a:gd name="connsiteY7" fmla="*/ 764518 h 778589"/>
              <a:gd name="connsiteX8" fmla="*/ 862811 w 1230970"/>
              <a:gd name="connsiteY8" fmla="*/ 769209 h 778589"/>
              <a:gd name="connsiteX9" fmla="*/ 834671 w 1230970"/>
              <a:gd name="connsiteY9" fmla="*/ 778589 h 778589"/>
              <a:gd name="connsiteX10" fmla="*/ 0 w 1230970"/>
              <a:gd name="connsiteY10" fmla="*/ 778589 h 77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0970" h="778589">
                <a:moveTo>
                  <a:pt x="0" y="0"/>
                </a:moveTo>
                <a:lnTo>
                  <a:pt x="56510" y="0"/>
                </a:lnTo>
                <a:cubicBezTo>
                  <a:pt x="245793" y="0"/>
                  <a:pt x="498169" y="0"/>
                  <a:pt x="834671" y="0"/>
                </a:cubicBezTo>
                <a:cubicBezTo>
                  <a:pt x="848741" y="0"/>
                  <a:pt x="858121" y="4691"/>
                  <a:pt x="862811" y="9381"/>
                </a:cubicBezTo>
                <a:cubicBezTo>
                  <a:pt x="862811" y="9381"/>
                  <a:pt x="867501" y="9381"/>
                  <a:pt x="867501" y="14071"/>
                </a:cubicBezTo>
                <a:cubicBezTo>
                  <a:pt x="867501" y="14071"/>
                  <a:pt x="867501" y="14071"/>
                  <a:pt x="1223935" y="365843"/>
                </a:cubicBezTo>
                <a:cubicBezTo>
                  <a:pt x="1233315" y="379914"/>
                  <a:pt x="1233315" y="398675"/>
                  <a:pt x="1223935" y="408056"/>
                </a:cubicBezTo>
                <a:cubicBezTo>
                  <a:pt x="1223935" y="408056"/>
                  <a:pt x="1223935" y="408056"/>
                  <a:pt x="867501" y="764518"/>
                </a:cubicBezTo>
                <a:cubicBezTo>
                  <a:pt x="867501" y="764518"/>
                  <a:pt x="862811" y="764518"/>
                  <a:pt x="862811" y="769209"/>
                </a:cubicBezTo>
                <a:cubicBezTo>
                  <a:pt x="858121" y="773899"/>
                  <a:pt x="848741" y="778589"/>
                  <a:pt x="834671" y="778589"/>
                </a:cubicBezTo>
                <a:lnTo>
                  <a:pt x="0" y="7785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pic>
        <p:nvPicPr>
          <p:cNvPr id="8" name="Picture 7" descr="A picture containing grass, sky, outdoor, soil&#10;&#10;Description automatically generated">
            <a:extLst>
              <a:ext uri="{FF2B5EF4-FFF2-40B4-BE49-F238E27FC236}">
                <a16:creationId xmlns:a16="http://schemas.microsoft.com/office/drawing/2014/main" xmlns="" id="{9FAE6CE1-4142-4B97-DE91-D9BB3E8FE0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r="28333" b="3"/>
          <a:stretch/>
        </p:blipFill>
        <p:spPr>
          <a:xfrm>
            <a:off x="6101224" y="3429305"/>
            <a:ext cx="3040742" cy="3428695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955CDA8F-EAE8-40F8-95DC-43202F0A9F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3429000"/>
            <a:ext cx="9141714" cy="0"/>
          </a:xfrm>
          <a:prstGeom prst="line">
            <a:avLst/>
          </a:prstGeom>
          <a:ln w="50800" cap="flat">
            <a:solidFill>
              <a:schemeClr val="tx2">
                <a:lumMod val="1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machine in the field&#10;&#10;Description automatically generated with low confidence">
            <a:extLst>
              <a:ext uri="{FF2B5EF4-FFF2-40B4-BE49-F238E27FC236}">
                <a16:creationId xmlns:a16="http://schemas.microsoft.com/office/drawing/2014/main" xmlns="" id="{0CA65B5C-97EB-55B8-4CFB-F1B904DD45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r="40905" b="2"/>
          <a:stretch/>
        </p:blipFill>
        <p:spPr>
          <a:xfrm>
            <a:off x="3050274" y="10"/>
            <a:ext cx="3043449" cy="3415673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2CCE3297-88A0-4543-ADF6-B4F01BDBF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037314" y="0"/>
            <a:ext cx="0" cy="3419856"/>
          </a:xfrm>
          <a:prstGeom prst="line">
            <a:avLst/>
          </a:prstGeom>
          <a:ln w="50800" cap="flat">
            <a:solidFill>
              <a:schemeClr val="tx2">
                <a:lumMod val="1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0176213D-B053-46D9-9642-ED8E2F046D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82604" y="0"/>
            <a:ext cx="0" cy="6857694"/>
          </a:xfrm>
          <a:prstGeom prst="line">
            <a:avLst/>
          </a:prstGeom>
          <a:ln w="50800" cap="flat">
            <a:solidFill>
              <a:schemeClr val="tx2">
                <a:lumMod val="1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2F5642-D8EC-D106-6889-257F475E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KELLY </a:t>
            </a:r>
            <a:r>
              <a:rPr lang="sr-Latn-RS" dirty="0" err="1"/>
              <a:t>Tillage</a:t>
            </a:r>
            <a:r>
              <a:rPr lang="sr-Latn-RS" dirty="0"/>
              <a:t> </a:t>
            </a:r>
            <a:r>
              <a:rPr lang="sr-Latn-RS" dirty="0" err="1"/>
              <a:t>System</a:t>
            </a:r>
            <a:r>
              <a:rPr lang="sr-Latn-RS" dirty="0"/>
              <a:t> sa APV</a:t>
            </a:r>
            <a:endParaRPr lang="en-GB" dirty="0"/>
          </a:p>
        </p:txBody>
      </p:sp>
      <p:pic>
        <p:nvPicPr>
          <p:cNvPr id="5" name="Content Placeholder 4" descr="A green and yellow machine in a field&#10;&#10;Description automatically generated">
            <a:extLst>
              <a:ext uri="{FF2B5EF4-FFF2-40B4-BE49-F238E27FC236}">
                <a16:creationId xmlns:a16="http://schemas.microsoft.com/office/drawing/2014/main" xmlns="" id="{D21F3FC8-DBEF-4882-7BF7-C7C0E247E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123" y="1447800"/>
            <a:ext cx="6746240" cy="5059680"/>
          </a:xfrm>
        </p:spPr>
      </p:pic>
      <p:pic>
        <p:nvPicPr>
          <p:cNvPr id="7" name="Picture 6" descr="A black object with a cross&#10;&#10;Description automatically generated">
            <a:extLst>
              <a:ext uri="{FF2B5EF4-FFF2-40B4-BE49-F238E27FC236}">
                <a16:creationId xmlns:a16="http://schemas.microsoft.com/office/drawing/2014/main" xmlns="" id="{49B9A835-CC64-D0CC-3CAE-51A7850F45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02" y="4840662"/>
            <a:ext cx="1924050" cy="1539240"/>
          </a:xfrm>
          <a:prstGeom prst="rect">
            <a:avLst/>
          </a:prstGeom>
        </p:spPr>
      </p:pic>
      <p:pic>
        <p:nvPicPr>
          <p:cNvPr id="9" name="Picture 8" descr="A black hook with gold colored screws&#10;&#10;Description automatically generated">
            <a:extLst>
              <a:ext uri="{FF2B5EF4-FFF2-40B4-BE49-F238E27FC236}">
                <a16:creationId xmlns:a16="http://schemas.microsoft.com/office/drawing/2014/main" xmlns="" id="{EA33FC05-45EA-C4B0-8B3A-B9E4AC70EF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05" y="4831329"/>
            <a:ext cx="2150549" cy="1428579"/>
          </a:xfrm>
          <a:prstGeom prst="rect">
            <a:avLst/>
          </a:prstGeom>
        </p:spPr>
      </p:pic>
      <p:pic>
        <p:nvPicPr>
          <p:cNvPr id="11" name="Picture 10" descr="A green object with a ring&#10;&#10;Description automatically generated">
            <a:extLst>
              <a:ext uri="{FF2B5EF4-FFF2-40B4-BE49-F238E27FC236}">
                <a16:creationId xmlns:a16="http://schemas.microsoft.com/office/drawing/2014/main" xmlns="" id="{AC9020F9-627D-7ABE-FBB7-794C30E414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4" y="1500959"/>
            <a:ext cx="1659738" cy="1244804"/>
          </a:xfrm>
          <a:prstGeom prst="rect">
            <a:avLst/>
          </a:prstGeom>
        </p:spPr>
      </p:pic>
      <p:pic>
        <p:nvPicPr>
          <p:cNvPr id="13" name="Picture 12" descr="A green and yellow machinery in a field&#10;&#10;Description automatically generated">
            <a:extLst>
              <a:ext uri="{FF2B5EF4-FFF2-40B4-BE49-F238E27FC236}">
                <a16:creationId xmlns:a16="http://schemas.microsoft.com/office/drawing/2014/main" xmlns="" id="{68DFDFD4-8DC4-C4EA-6C3B-BEE469CD5F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525" y="4834157"/>
            <a:ext cx="2150549" cy="1612912"/>
          </a:xfrm>
          <a:prstGeom prst="rect">
            <a:avLst/>
          </a:prstGeom>
        </p:spPr>
      </p:pic>
      <p:pic>
        <p:nvPicPr>
          <p:cNvPr id="15" name="Picture 14" descr="A grey object with blades&#10;&#10;Description automatically generated with medium confidence">
            <a:extLst>
              <a:ext uri="{FF2B5EF4-FFF2-40B4-BE49-F238E27FC236}">
                <a16:creationId xmlns:a16="http://schemas.microsoft.com/office/drawing/2014/main" xmlns="" id="{F95C50AA-852A-B6F6-1F40-D7E6806C20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4" y="2971800"/>
            <a:ext cx="1924050" cy="15392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817FC45-0DE4-CF38-EDF9-674F0C2D09A0}"/>
              </a:ext>
            </a:extLst>
          </p:cNvPr>
          <p:cNvSpPr txBox="1"/>
          <p:nvPr/>
        </p:nvSpPr>
        <p:spPr>
          <a:xfrm>
            <a:off x="4038600" y="1760473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Mala potrošnja goriva 3-5l/ha,		Brzina do 16km/h				Dubina odrade od 1 do 5cm		Setva </a:t>
            </a:r>
            <a:r>
              <a:rPr kumimoji="0" lang="sr-Latn-R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pokrovnih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useva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451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0C8B6C4B-A867-4D7E-9851-29BB2D603B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66A2A5-90BA-B9F0-A237-5428E678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18" y="645106"/>
            <a:ext cx="2737709" cy="1259894"/>
          </a:xfrm>
        </p:spPr>
        <p:txBody>
          <a:bodyPr>
            <a:normAutofit/>
          </a:bodyPr>
          <a:lstStyle/>
          <a:p>
            <a:r>
              <a:rPr lang="sr-Latn-RS" dirty="0" err="1"/>
              <a:t>Bodenfit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70BD5D9-CDC5-465C-9E25-2EB0249FE4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221347C3-122F-3D7B-2FD5-4DC03919C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918" y="2133600"/>
            <a:ext cx="2737709" cy="3774537"/>
          </a:xfrm>
        </p:spPr>
        <p:txBody>
          <a:bodyPr>
            <a:normAutofit/>
          </a:bodyPr>
          <a:lstStyle/>
          <a:p>
            <a:r>
              <a:rPr lang="sr-Latn-RS" dirty="0" err="1"/>
              <a:t>Promovise</a:t>
            </a:r>
            <a:r>
              <a:rPr lang="sr-Latn-RS" dirty="0"/>
              <a:t> </a:t>
            </a:r>
            <a:r>
              <a:rPr lang="sr-Latn-RS" dirty="0" err="1"/>
              <a:t>mikorizu</a:t>
            </a:r>
            <a:endParaRPr lang="sr-Latn-RS" dirty="0"/>
          </a:p>
          <a:p>
            <a:r>
              <a:rPr lang="sr-Latn-RS" dirty="0"/>
              <a:t>Idealan pre kukuruza</a:t>
            </a:r>
          </a:p>
          <a:p>
            <a:r>
              <a:rPr lang="sr-Latn-RS" dirty="0"/>
              <a:t>Odlično savladava korove</a:t>
            </a:r>
          </a:p>
          <a:p>
            <a:r>
              <a:rPr lang="sr-Latn-RS" dirty="0"/>
              <a:t>Pogodan za setvu </a:t>
            </a:r>
            <a:r>
              <a:rPr lang="sr-Latn-RS" dirty="0" err="1"/>
              <a:t>dronom</a:t>
            </a:r>
            <a:endParaRPr lang="sr-Latn-RS" dirty="0"/>
          </a:p>
          <a:p>
            <a:r>
              <a:rPr lang="sr-Latn-RS" dirty="0"/>
              <a:t>Vreme setve od juna do avgusta</a:t>
            </a:r>
          </a:p>
          <a:p>
            <a:r>
              <a:rPr lang="sr-Latn-RS" dirty="0"/>
              <a:t>30kg/ha</a:t>
            </a:r>
            <a:endParaRPr lang="en-US" dirty="0"/>
          </a:p>
        </p:txBody>
      </p:sp>
      <p:pic>
        <p:nvPicPr>
          <p:cNvPr id="5" name="Content Placeholder 4" descr="A drone in a field&#10;&#10;Description automatically generated">
            <a:extLst>
              <a:ext uri="{FF2B5EF4-FFF2-40B4-BE49-F238E27FC236}">
                <a16:creationId xmlns:a16="http://schemas.microsoft.com/office/drawing/2014/main" xmlns="" id="{0675523E-B369-16E1-0A1D-26CF79221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r="23493" b="1"/>
          <a:stretch/>
        </p:blipFill>
        <p:spPr>
          <a:xfrm>
            <a:off x="3464658" y="640080"/>
            <a:ext cx="2535102" cy="5271142"/>
          </a:xfrm>
          <a:prstGeom prst="rect">
            <a:avLst/>
          </a:prstGeom>
        </p:spPr>
      </p:pic>
      <p:pic>
        <p:nvPicPr>
          <p:cNvPr id="7" name="Picture 6" descr="A field of green plants&#10;&#10;Description automatically generated">
            <a:extLst>
              <a:ext uri="{FF2B5EF4-FFF2-40B4-BE49-F238E27FC236}">
                <a16:creationId xmlns:a16="http://schemas.microsoft.com/office/drawing/2014/main" xmlns="" id="{11ACC9AB-7452-7F56-C52E-7FD82CE02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r="13815" b="1"/>
          <a:stretch/>
        </p:blipFill>
        <p:spPr>
          <a:xfrm>
            <a:off x="6122554" y="640080"/>
            <a:ext cx="2546456" cy="5271142"/>
          </a:xfrm>
          <a:prstGeom prst="rect">
            <a:avLst/>
          </a:prstGeom>
        </p:spPr>
      </p:pic>
      <p:sp>
        <p:nvSpPr>
          <p:cNvPr id="18" name="Freeform 11">
            <a:extLst>
              <a:ext uri="{FF2B5EF4-FFF2-40B4-BE49-F238E27FC236}">
                <a16:creationId xmlns:a16="http://schemas.microsoft.com/office/drawing/2014/main" xmlns="" id="{9185F495-8EFA-407B-AAD7-A2F52AE2C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061223"/>
            <a:ext cx="77852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286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15B92E-1899-45F6-906B-FEAF85A0C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Raž kao cc, strategija nakupljanja </a:t>
            </a:r>
            <a:r>
              <a:rPr lang="sr-Latn-RS" dirty="0" err="1"/>
              <a:t>ceuloze</a:t>
            </a:r>
            <a:endParaRPr lang="en-GB" dirty="0"/>
          </a:p>
        </p:txBody>
      </p:sp>
      <p:pic>
        <p:nvPicPr>
          <p:cNvPr id="5" name="Content Placeholder 4" descr="A tractor in a field&#10;&#10;Description automatically generated">
            <a:extLst>
              <a:ext uri="{FF2B5EF4-FFF2-40B4-BE49-F238E27FC236}">
                <a16:creationId xmlns:a16="http://schemas.microsoft.com/office/drawing/2014/main" xmlns="" id="{24C05512-C577-7F55-3521-ECB627E57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26" y="1676400"/>
            <a:ext cx="7804253" cy="5181600"/>
          </a:xfrm>
        </p:spPr>
      </p:pic>
      <p:pic>
        <p:nvPicPr>
          <p:cNvPr id="7" name="Picture 6" descr="A red metal object on grass">
            <a:extLst>
              <a:ext uri="{FF2B5EF4-FFF2-40B4-BE49-F238E27FC236}">
                <a16:creationId xmlns:a16="http://schemas.microsoft.com/office/drawing/2014/main" xmlns="" id="{F7059684-35BB-1766-7B1F-F1569B994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90357"/>
            <a:ext cx="3162300" cy="2095500"/>
          </a:xfrm>
          <a:prstGeom prst="rect">
            <a:avLst/>
          </a:prstGeom>
        </p:spPr>
      </p:pic>
      <p:pic>
        <p:nvPicPr>
          <p:cNvPr id="9" name="Picture 8" descr="A field of corn plants&#10;&#10;Description automatically generated">
            <a:extLst>
              <a:ext uri="{FF2B5EF4-FFF2-40B4-BE49-F238E27FC236}">
                <a16:creationId xmlns:a16="http://schemas.microsoft.com/office/drawing/2014/main" xmlns="" id="{50B08C7E-2811-C494-458B-466E86E92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419600"/>
            <a:ext cx="27908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98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B5898079-081F-4617-AC6B-4290266737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BBB132-E409-A8C6-EFBB-FFCC6BAD9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18" y="645106"/>
            <a:ext cx="3841989" cy="1259894"/>
          </a:xfrm>
        </p:spPr>
        <p:txBody>
          <a:bodyPr>
            <a:normAutofit/>
          </a:bodyPr>
          <a:lstStyle/>
          <a:p>
            <a:r>
              <a:rPr lang="sr-Latn-RS" b="1" dirty="0" err="1"/>
              <a:t>Forzza</a:t>
            </a:r>
            <a:endParaRPr lang="en-GB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B829EC8-5B3D-469E-942E-5E6E569E5C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6DA83C3C-910A-48AB-1D82-4B7A38039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918" y="1447800"/>
            <a:ext cx="3841989" cy="4765094"/>
          </a:xfrm>
        </p:spPr>
        <p:txBody>
          <a:bodyPr>
            <a:normAutofit/>
          </a:bodyPr>
          <a:lstStyle/>
          <a:p>
            <a:r>
              <a:rPr lang="sr-Latn-RS" dirty="0"/>
              <a:t>-Nakuplja preko 40kg Azota</a:t>
            </a:r>
          </a:p>
          <a:p>
            <a:r>
              <a:rPr lang="sr-Latn-RS" dirty="0"/>
              <a:t>Sigurno izmrzava</a:t>
            </a:r>
          </a:p>
          <a:p>
            <a:r>
              <a:rPr lang="sr-Latn-RS" dirty="0"/>
              <a:t>40t organske materije</a:t>
            </a:r>
          </a:p>
          <a:p>
            <a:r>
              <a:rPr lang="sr-Latn-RS" dirty="0"/>
              <a:t>Brzo se razvija i pokriva </a:t>
            </a:r>
            <a:r>
              <a:rPr lang="sr-Latn-RS" dirty="0" err="1"/>
              <a:t>zemljiste</a:t>
            </a:r>
            <a:endParaRPr lang="sr-Latn-RS" dirty="0"/>
          </a:p>
          <a:p>
            <a:r>
              <a:rPr lang="sr-Latn-RS" dirty="0"/>
              <a:t>Ne cveta, ne postaje drvenasta</a:t>
            </a:r>
          </a:p>
          <a:p>
            <a:r>
              <a:rPr lang="sr-Latn-RS" dirty="0"/>
              <a:t>Podriva njivu korenom</a:t>
            </a:r>
          </a:p>
          <a:p>
            <a:r>
              <a:rPr lang="sr-Latn-RS" dirty="0"/>
              <a:t>Setva: od sredine Jula do početka Septembra</a:t>
            </a:r>
          </a:p>
          <a:p>
            <a:r>
              <a:rPr lang="sr-Latn-RS" dirty="0"/>
              <a:t>Setvena norma:6 do 8kg po ha.</a:t>
            </a:r>
          </a:p>
          <a:p>
            <a:endParaRPr lang="en-US" dirty="0"/>
          </a:p>
        </p:txBody>
      </p:sp>
      <p:pic>
        <p:nvPicPr>
          <p:cNvPr id="5" name="Content Placeholder 4" descr="A hand holding a root vegetable&#10;&#10;Description automatically generated">
            <a:extLst>
              <a:ext uri="{FF2B5EF4-FFF2-40B4-BE49-F238E27FC236}">
                <a16:creationId xmlns:a16="http://schemas.microsoft.com/office/drawing/2014/main" xmlns="" id="{2AA01318-7F60-6272-51E7-B6BADB45B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62" y="645106"/>
            <a:ext cx="1801469" cy="269883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DA464B63-A746-3E9D-B63B-B660E96285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64530" y="4069984"/>
            <a:ext cx="4088720" cy="1261413"/>
          </a:xfrm>
          <a:prstGeom prst="rect">
            <a:avLst/>
          </a:prstGeom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xmlns="" id="{55D72A3F-A083-4502-838A-2C32C98002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061223"/>
            <a:ext cx="77852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855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green leaves&#10;&#10;Description automatically generated">
            <a:extLst>
              <a:ext uri="{FF2B5EF4-FFF2-40B4-BE49-F238E27FC236}">
                <a16:creationId xmlns:a16="http://schemas.microsoft.com/office/drawing/2014/main" xmlns="" id="{D4D76843-1FD0-D79F-35BC-6BC5E9CE84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" r="3" b="7845"/>
          <a:stretch/>
        </p:blipFill>
        <p:spPr>
          <a:xfrm>
            <a:off x="3364166" y="10"/>
            <a:ext cx="5779833" cy="3428990"/>
          </a:xfrm>
          <a:prstGeom prst="rect">
            <a:avLst/>
          </a:prstGeom>
        </p:spPr>
      </p:pic>
      <p:pic>
        <p:nvPicPr>
          <p:cNvPr id="7" name="Picture 6" descr="A close-up of a flower&#10;&#10;Description automatically generated">
            <a:extLst>
              <a:ext uri="{FF2B5EF4-FFF2-40B4-BE49-F238E27FC236}">
                <a16:creationId xmlns:a16="http://schemas.microsoft.com/office/drawing/2014/main" xmlns="" id="{ACE9391E-3B65-6E38-DD25-C9C39BBEB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91" r="-1" b="26408"/>
          <a:stretch/>
        </p:blipFill>
        <p:spPr>
          <a:xfrm>
            <a:off x="3364167" y="3429000"/>
            <a:ext cx="5779833" cy="3429000"/>
          </a:xfrm>
          <a:prstGeom prst="rect">
            <a:avLst/>
          </a:pr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xmlns="" id="{23C7736A-5A08-4021-9AB6-390DFF506A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0"/>
            <a:ext cx="6127684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5F9E76-EFC1-9D64-C6A8-3BDEA6EE9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43" y="624110"/>
            <a:ext cx="3467967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r-Latn-RS" sz="2800" dirty="0" err="1"/>
              <a:t>Nitrofit</a:t>
            </a:r>
            <a:r>
              <a:rPr lang="sr-Latn-RS" sz="2800" dirty="0"/>
              <a:t>, Azotna bomba za zemljište</a:t>
            </a:r>
            <a:endParaRPr lang="en-GB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33DF4D3-8A35-461A-ABE0-F56B78A137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xmlns="" id="{79A55D60-A172-26B6-ABEF-BA851DA17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859" y="2133600"/>
            <a:ext cx="3469411" cy="3777622"/>
          </a:xfrm>
        </p:spPr>
        <p:txBody>
          <a:bodyPr>
            <a:normAutofit lnSpcReduction="10000"/>
          </a:bodyPr>
          <a:lstStyle/>
          <a:p>
            <a:r>
              <a:rPr lang="sr-Latn-RS" sz="1600" dirty="0" err="1"/>
              <a:t>Nitrofit</a:t>
            </a:r>
            <a:r>
              <a:rPr lang="sr-Latn-RS" sz="1600" dirty="0"/>
              <a:t> baziran na stočnom i pigmentnom grašku sa još šest partnerskih biljaka među kojima su </a:t>
            </a:r>
            <a:r>
              <a:rPr lang="sr-Latn-RS" sz="1600" dirty="0" err="1"/>
              <a:t>Forzza</a:t>
            </a:r>
            <a:r>
              <a:rPr lang="sr-Latn-RS" sz="1600" dirty="0"/>
              <a:t>, Sudanska trava, Pigmentni grašak, Šafranika, </a:t>
            </a:r>
            <a:r>
              <a:rPr lang="sr-Latn-RS" sz="1600" dirty="0" err="1"/>
              <a:t>Lanika</a:t>
            </a:r>
            <a:r>
              <a:rPr lang="sr-Latn-RS" sz="1600" dirty="0"/>
              <a:t>, jara grahorica, Aleksandrijska detelina</a:t>
            </a:r>
          </a:p>
          <a:p>
            <a:r>
              <a:rPr lang="sr-Latn-RS" sz="1600" dirty="0"/>
              <a:t>40-60 kg </a:t>
            </a:r>
            <a:r>
              <a:rPr lang="sr-Latn-RS" sz="1600" dirty="0" err="1"/>
              <a:t>Azotaza</a:t>
            </a:r>
            <a:r>
              <a:rPr lang="sr-Latn-RS" sz="1600" dirty="0"/>
              <a:t> plodored</a:t>
            </a:r>
          </a:p>
          <a:p>
            <a:r>
              <a:rPr lang="sr-Latn-RS" sz="1600" dirty="0"/>
              <a:t>Fina obrada do velike dubine.</a:t>
            </a:r>
          </a:p>
          <a:p>
            <a:r>
              <a:rPr lang="sr-Latn-RS" sz="1600" dirty="0"/>
              <a:t>Setva: 60kg/ha</a:t>
            </a:r>
          </a:p>
          <a:p>
            <a:r>
              <a:rPr lang="sr-Latn-RS" sz="1600" dirty="0"/>
              <a:t>Vreme setve: Jun-početak Avgusta</a:t>
            </a:r>
            <a:endParaRPr lang="en-US" sz="16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3BC8D719-9239-6F8B-5ACC-576A12771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47851" y="5889226"/>
            <a:ext cx="2971800" cy="91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9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CAAF1A-E856-5DEA-EC59-428C4782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056" y="400511"/>
            <a:ext cx="3102795" cy="1280890"/>
          </a:xfrm>
        </p:spPr>
        <p:txBody>
          <a:bodyPr>
            <a:normAutofit/>
          </a:bodyPr>
          <a:lstStyle/>
          <a:p>
            <a:r>
              <a:rPr lang="sr-Latn-RS" sz="2800"/>
              <a:t>Toplesa</a:t>
            </a:r>
            <a:endParaRPr lang="en-GB" sz="2800"/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xmlns="" id="{2B40B53A-0EB7-B1C5-BCE7-83B63ADBC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2967" y="1371601"/>
            <a:ext cx="3613833" cy="3429000"/>
          </a:xfrm>
        </p:spPr>
        <p:txBody>
          <a:bodyPr>
            <a:normAutofit/>
          </a:bodyPr>
          <a:lstStyle/>
          <a:p>
            <a:r>
              <a:rPr lang="sr-Latn-R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Grahorica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sr-Latn-RS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Nije zahtevna, tolerantna na sušu.</a:t>
            </a:r>
            <a:endParaRPr lang="en-GB" sz="16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sr-Latn-RS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Odlično savlađuje korove</a:t>
            </a:r>
            <a:endParaRPr lang="en-GB" sz="16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sr-Latn-RS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Sigurno nakuplja velike količine azota</a:t>
            </a:r>
            <a:endParaRPr lang="en-GB" sz="16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sr-Latn-RS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Ozima forma, odlična za </a:t>
            </a:r>
            <a:r>
              <a:rPr lang="sr-Latn-RS" sz="1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malč</a:t>
            </a:r>
            <a:endParaRPr lang="sr-Latn-RS" sz="16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sr-Latn-RS" sz="160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Vreme setve</a:t>
            </a:r>
            <a:r>
              <a:rPr lang="en-GB" sz="16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 Jul—</a:t>
            </a:r>
            <a:r>
              <a:rPr lang="sr-Latn-RS" sz="16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rani</a:t>
            </a:r>
            <a:r>
              <a:rPr lang="en-GB" sz="16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sr-Latn-RS" sz="16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sz="16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gust</a:t>
            </a:r>
            <a:endParaRPr lang="sr-Latn-RS" sz="1600" b="0" i="0" dirty="0">
              <a:solidFill>
                <a:srgbClr val="2D2D2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sr-Latn-RS" sz="160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Setvena norma: 100-130kg/ha</a:t>
            </a:r>
            <a:endParaRPr lang="en-GB" sz="1600" b="0" i="0" dirty="0">
              <a:solidFill>
                <a:srgbClr val="2D2D2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A purple flower on a plant&#10;&#10;Description automatically generated">
            <a:extLst>
              <a:ext uri="{FF2B5EF4-FFF2-40B4-BE49-F238E27FC236}">
                <a16:creationId xmlns:a16="http://schemas.microsoft.com/office/drawing/2014/main" xmlns="" id="{3B795E88-F30F-0166-B84C-F1A9D01F0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6" r="16607"/>
          <a:stretch/>
        </p:blipFill>
        <p:spPr bwMode="auto">
          <a:xfrm>
            <a:off x="6028547" y="400511"/>
            <a:ext cx="2624703" cy="605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79CB706C-58A0-01AF-6304-6F336E422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0600" y="5222991"/>
            <a:ext cx="2971800" cy="91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8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CF8004-E6A4-BD27-8F56-380F8C019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751" y="624110"/>
            <a:ext cx="3102795" cy="1280890"/>
          </a:xfrm>
        </p:spPr>
        <p:txBody>
          <a:bodyPr>
            <a:normAutofit/>
          </a:bodyPr>
          <a:lstStyle/>
          <a:p>
            <a:r>
              <a:rPr lang="sr-Latn-RS" sz="2800" dirty="0"/>
              <a:t>ANNA uljana rotkva</a:t>
            </a:r>
            <a:endParaRPr lang="en-GB" sz="28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3E26DBBE-D3C1-CA82-3C91-C2E30F36B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2967" y="2133600"/>
            <a:ext cx="3105579" cy="3777622"/>
          </a:xfrm>
        </p:spPr>
        <p:txBody>
          <a:bodyPr>
            <a:normAutofit/>
          </a:bodyPr>
          <a:lstStyle/>
          <a:p>
            <a:r>
              <a:rPr lang="sr-Latn-RS" sz="1400" dirty="0">
                <a:solidFill>
                  <a:schemeClr val="tx1"/>
                </a:solidFill>
              </a:rPr>
              <a:t>Za bolju pripremu tla</a:t>
            </a:r>
          </a:p>
          <a:p>
            <a:r>
              <a:rPr lang="sr-Latn-RS" sz="1400" dirty="0">
                <a:solidFill>
                  <a:schemeClr val="tx1"/>
                </a:solidFill>
              </a:rPr>
              <a:t>Rešava </a:t>
            </a:r>
            <a:r>
              <a:rPr lang="sr-Latn-RS" sz="1400" dirty="0" err="1">
                <a:solidFill>
                  <a:schemeClr val="tx1"/>
                </a:solidFill>
              </a:rPr>
              <a:t>kompakciju</a:t>
            </a:r>
            <a:endParaRPr lang="sr-Latn-RS" sz="1400" dirty="0">
              <a:solidFill>
                <a:schemeClr val="tx1"/>
              </a:solidFill>
            </a:endParaRPr>
          </a:p>
          <a:p>
            <a:r>
              <a:rPr lang="sr-Latn-RS" sz="1400" dirty="0" err="1">
                <a:solidFill>
                  <a:schemeClr val="tx1"/>
                </a:solidFill>
              </a:rPr>
              <a:t>Intezivan</a:t>
            </a:r>
            <a:r>
              <a:rPr lang="sr-Latn-RS" sz="1400" dirty="0">
                <a:solidFill>
                  <a:schemeClr val="tx1"/>
                </a:solidFill>
              </a:rPr>
              <a:t> dubok korenov sistem</a:t>
            </a:r>
          </a:p>
          <a:p>
            <a:r>
              <a:rPr lang="sr-Latn-RS" sz="1400" dirty="0">
                <a:solidFill>
                  <a:schemeClr val="tx1"/>
                </a:solidFill>
              </a:rPr>
              <a:t>Aktivira zemljišne mikroorganizme</a:t>
            </a:r>
          </a:p>
          <a:p>
            <a:r>
              <a:rPr lang="sr-Latn-RS" sz="1400" dirty="0">
                <a:solidFill>
                  <a:schemeClr val="tx1"/>
                </a:solidFill>
              </a:rPr>
              <a:t>Setva: od sredine Avgusta do sredine Septembra</a:t>
            </a:r>
          </a:p>
          <a:p>
            <a:r>
              <a:rPr lang="sr-Latn-RS" sz="1400" dirty="0">
                <a:solidFill>
                  <a:schemeClr val="tx1"/>
                </a:solidFill>
              </a:rPr>
              <a:t>Setvena norma: 25kg/ha</a:t>
            </a:r>
          </a:p>
          <a:p>
            <a:r>
              <a:rPr lang="sr-Latn-RS" sz="1400" dirty="0">
                <a:solidFill>
                  <a:schemeClr val="tx1"/>
                </a:solidFill>
              </a:rPr>
              <a:t>Đubrenje 40-60kg Azota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A root of a plant&#10;&#10;Description automatically generated">
            <a:extLst>
              <a:ext uri="{FF2B5EF4-FFF2-40B4-BE49-F238E27FC236}">
                <a16:creationId xmlns:a16="http://schemas.microsoft.com/office/drawing/2014/main" xmlns="" id="{F9002312-A569-E781-66DA-20E0A105BE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02"/>
          <a:stretch/>
        </p:blipFill>
        <p:spPr>
          <a:xfrm>
            <a:off x="4568937" y="10"/>
            <a:ext cx="4575063" cy="685799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1EF145B9-6A79-471A-0C4B-21EEC6B39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47618" y="5509115"/>
            <a:ext cx="4088720" cy="126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46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6406F9-00D0-5730-CCDB-492EB7834511}"/>
              </a:ext>
            </a:extLst>
          </p:cNvPr>
          <p:cNvSpPr txBox="1"/>
          <p:nvPr/>
        </p:nvSpPr>
        <p:spPr>
          <a:xfrm>
            <a:off x="2590800" y="1519535"/>
            <a:ext cx="60183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HVALA NA PAŽNJI!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65E52A-45A6-5365-660E-61F920DE6306}"/>
              </a:ext>
            </a:extLst>
          </p:cNvPr>
          <p:cNvSpPr txBox="1"/>
          <p:nvPr/>
        </p:nvSpPr>
        <p:spPr>
          <a:xfrm>
            <a:off x="2590800" y="3175407"/>
            <a:ext cx="364133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ng.Stevan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Dragin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xmlns="" id="{CA3149C8-0D1F-0E12-957A-E10796D43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954" y="4217672"/>
            <a:ext cx="2867025" cy="980991"/>
          </a:xfrm>
          <a:prstGeom prst="rect">
            <a:avLst/>
          </a:prstGeom>
        </p:spPr>
      </p:pic>
      <p:pic>
        <p:nvPicPr>
          <p:cNvPr id="8" name="Picture 7" descr="A yellow logo with a sun and fields&#10;&#10;Description automatically generated">
            <a:extLst>
              <a:ext uri="{FF2B5EF4-FFF2-40B4-BE49-F238E27FC236}">
                <a16:creationId xmlns:a16="http://schemas.microsoft.com/office/drawing/2014/main" xmlns="" id="{F65D4061-0C01-A3FD-D5E8-E837C02CA4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975626"/>
            <a:ext cx="1468916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62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A7DA8593-5BA7-45F3-B447-37FB2B9F7E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004" y="364222"/>
            <a:ext cx="8580882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/>
              <a:t>ŠTA JE STRIP TILL OBRADA ZEMLJIŠTA I KOJI SU BENEFITI?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35CBF17-C0BF-49C1-8FB7-B43A3545D8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86918" y="2133600"/>
            <a:ext cx="4930901" cy="3759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6.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Smanjenje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potrošnje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goriva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 ha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obrađene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površine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Redukcija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korovske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populacije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erozije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vodom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vetrom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Bolja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akumulacija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vlage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zemljištu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Lokalizacija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redukcija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upotrebe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mineralnog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đubriva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Održavanje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istog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prinosa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povećanje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prinosa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Redukcija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emisije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CO2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iz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zemljišta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A picture containing outdoor, ground, sky, farm machine&#10;&#10;Description automatically generated">
            <a:extLst>
              <a:ext uri="{FF2B5EF4-FFF2-40B4-BE49-F238E27FC236}">
                <a16:creationId xmlns:a16="http://schemas.microsoft.com/office/drawing/2014/main" xmlns="" id="{94258281-B17D-5203-113D-670D77C8B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256" y="1346734"/>
            <a:ext cx="3977744" cy="2456256"/>
          </a:xfrm>
          <a:prstGeom prst="rect">
            <a:avLst/>
          </a:prstGeom>
        </p:spPr>
      </p:pic>
      <p:pic>
        <p:nvPicPr>
          <p:cNvPr id="4" name="Picture 3" descr="presek-zemljist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6256" y="3914830"/>
            <a:ext cx="3977744" cy="2257369"/>
          </a:xfrm>
          <a:prstGeom prst="rect">
            <a:avLst/>
          </a:prstGeom>
        </p:spPr>
      </p:pic>
      <p:sp>
        <p:nvSpPr>
          <p:cNvPr id="25" name="Freeform 11">
            <a:extLst>
              <a:ext uri="{FF2B5EF4-FFF2-40B4-BE49-F238E27FC236}">
                <a16:creationId xmlns:a16="http://schemas.microsoft.com/office/drawing/2014/main" xmlns="" id="{F5147F3F-3E4A-4255-8C92-856618C47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061223"/>
            <a:ext cx="77852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620B91-1DB9-471C-688F-BC101C942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66910"/>
            <a:ext cx="7162800" cy="1280890"/>
          </a:xfrm>
        </p:spPr>
        <p:txBody>
          <a:bodyPr>
            <a:normAutofit/>
          </a:bodyPr>
          <a:lstStyle/>
          <a:p>
            <a:r>
              <a:rPr lang="en-GB" sz="2500" b="1" dirty="0"/>
              <a:t>KLJUČNE KORISTI OD UVOĐENJA STRIP TILLA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90BE59-CF44-A4E4-9B4A-27257A881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828800"/>
            <a:ext cx="6591985" cy="377762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400" b="1" dirty="0" err="1"/>
              <a:t>Profitabilnost</a:t>
            </a:r>
            <a:r>
              <a:rPr lang="en-GB" sz="2400" b="1" dirty="0"/>
              <a:t> </a:t>
            </a:r>
            <a:r>
              <a:rPr lang="en-GB" sz="2400" b="1" dirty="0" err="1"/>
              <a:t>i</a:t>
            </a:r>
            <a:r>
              <a:rPr lang="en-GB" sz="2400" b="1" dirty="0"/>
              <a:t> </a:t>
            </a:r>
            <a:r>
              <a:rPr lang="en-GB" sz="2400" b="1" dirty="0" err="1"/>
              <a:t>ekološka</a:t>
            </a:r>
            <a:r>
              <a:rPr lang="en-GB" sz="2400" b="1" dirty="0"/>
              <a:t> </a:t>
            </a:r>
            <a:r>
              <a:rPr lang="en-GB" sz="2400" b="1"/>
              <a:t>efikasnost</a:t>
            </a:r>
            <a:endParaRPr lang="en-GB" sz="2400" b="1" dirty="0"/>
          </a:p>
          <a:p>
            <a:r>
              <a:rPr lang="en-GB" sz="2400" dirty="0"/>
              <a:t>7. </a:t>
            </a:r>
            <a:r>
              <a:rPr lang="en-GB" sz="2400" dirty="0" err="1"/>
              <a:t>Direktna</a:t>
            </a:r>
            <a:r>
              <a:rPr lang="en-GB" sz="2400" dirty="0"/>
              <a:t> </a:t>
            </a:r>
            <a:r>
              <a:rPr lang="en-GB" sz="2400" dirty="0" err="1"/>
              <a:t>ušteda</a:t>
            </a:r>
            <a:r>
              <a:rPr lang="en-GB" sz="2400" dirty="0"/>
              <a:t> </a:t>
            </a:r>
            <a:r>
              <a:rPr lang="en-GB" sz="2400" dirty="0" err="1"/>
              <a:t>goriva</a:t>
            </a:r>
            <a:endParaRPr lang="en-GB" sz="2400" dirty="0"/>
          </a:p>
          <a:p>
            <a:r>
              <a:rPr lang="en-GB" sz="2400" dirty="0"/>
              <a:t>6. Manji </a:t>
            </a:r>
            <a:r>
              <a:rPr lang="en-GB" sz="2400" dirty="0" err="1"/>
              <a:t>troškovi</a:t>
            </a:r>
            <a:r>
              <a:rPr lang="en-GB" sz="2400" dirty="0"/>
              <a:t> </a:t>
            </a:r>
            <a:r>
              <a:rPr lang="en-GB" sz="2400" dirty="0" err="1"/>
              <a:t>rada</a:t>
            </a:r>
            <a:r>
              <a:rPr lang="en-GB" sz="2400" dirty="0"/>
              <a:t> </a:t>
            </a:r>
            <a:r>
              <a:rPr lang="en-GB" sz="2400" dirty="0" err="1"/>
              <a:t>radnika</a:t>
            </a:r>
            <a:endParaRPr lang="en-GB" sz="2400" dirty="0"/>
          </a:p>
          <a:p>
            <a:r>
              <a:rPr lang="en-GB" sz="2400" dirty="0"/>
              <a:t>5. </a:t>
            </a:r>
            <a:r>
              <a:rPr lang="en-GB" sz="2400" dirty="0" err="1"/>
              <a:t>Optimizacija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bolje</a:t>
            </a:r>
            <a:r>
              <a:rPr lang="en-GB" sz="2400" dirty="0"/>
              <a:t> </a:t>
            </a:r>
            <a:r>
              <a:rPr lang="en-GB" sz="2400" dirty="0" err="1"/>
              <a:t>iskorišćavanje</a:t>
            </a:r>
            <a:r>
              <a:rPr lang="en-GB" sz="2400" dirty="0"/>
              <a:t> </a:t>
            </a:r>
            <a:r>
              <a:rPr lang="en-GB" sz="2400" dirty="0" err="1"/>
              <a:t>đubriva</a:t>
            </a:r>
            <a:endParaRPr lang="en-GB" sz="2400" dirty="0"/>
          </a:p>
          <a:p>
            <a:r>
              <a:rPr lang="en-GB" sz="2400" dirty="0"/>
              <a:t>4. Manji </a:t>
            </a:r>
            <a:r>
              <a:rPr lang="en-GB" sz="2400" dirty="0" err="1"/>
              <a:t>troškovi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duži</a:t>
            </a:r>
            <a:r>
              <a:rPr lang="en-GB" sz="2400" dirty="0"/>
              <a:t> </a:t>
            </a:r>
            <a:r>
              <a:rPr lang="en-GB" sz="2400" dirty="0" err="1"/>
              <a:t>vek</a:t>
            </a:r>
            <a:r>
              <a:rPr lang="en-GB" sz="2400" dirty="0"/>
              <a:t> </a:t>
            </a:r>
            <a:r>
              <a:rPr lang="en-GB" sz="2400" dirty="0" err="1"/>
              <a:t>trajanja</a:t>
            </a:r>
            <a:r>
              <a:rPr lang="en-GB" sz="2400" dirty="0"/>
              <a:t> </a:t>
            </a:r>
            <a:r>
              <a:rPr lang="en-GB" sz="2400" dirty="0" err="1"/>
              <a:t>mašina</a:t>
            </a:r>
            <a:endParaRPr lang="en-GB" sz="2400" dirty="0"/>
          </a:p>
          <a:p>
            <a:r>
              <a:rPr lang="en-GB" sz="2400" dirty="0"/>
              <a:t>3. </a:t>
            </a:r>
            <a:r>
              <a:rPr lang="en-GB" sz="2400" dirty="0" err="1"/>
              <a:t>Ekološki</a:t>
            </a:r>
            <a:r>
              <a:rPr lang="en-GB" sz="2400" dirty="0"/>
              <a:t> </a:t>
            </a:r>
            <a:r>
              <a:rPr lang="en-GB" sz="2400" dirty="0" err="1"/>
              <a:t>prihvatljiva</a:t>
            </a:r>
            <a:r>
              <a:rPr lang="en-GB" sz="2400" dirty="0"/>
              <a:t> </a:t>
            </a:r>
            <a:r>
              <a:rPr lang="en-GB" sz="2400" dirty="0" err="1"/>
              <a:t>tehnologija</a:t>
            </a:r>
            <a:endParaRPr lang="en-GB" sz="2400" dirty="0"/>
          </a:p>
          <a:p>
            <a:r>
              <a:rPr lang="en-GB" sz="2400" dirty="0"/>
              <a:t>2. </a:t>
            </a:r>
            <a:r>
              <a:rPr lang="en-GB" sz="2400" dirty="0" err="1"/>
              <a:t>Smanjenje</a:t>
            </a:r>
            <a:r>
              <a:rPr lang="en-GB" sz="2400" dirty="0"/>
              <a:t> CO2 u </a:t>
            </a:r>
            <a:r>
              <a:rPr lang="en-GB" sz="2400" dirty="0" err="1"/>
              <a:t>atmosferi</a:t>
            </a:r>
            <a:endParaRPr lang="en-GB" sz="2400" dirty="0"/>
          </a:p>
          <a:p>
            <a:r>
              <a:rPr lang="en-GB" sz="2400" dirty="0"/>
              <a:t>1. </a:t>
            </a:r>
            <a:r>
              <a:rPr lang="en-GB" sz="2400" dirty="0" err="1"/>
              <a:t>Bolje</a:t>
            </a:r>
            <a:r>
              <a:rPr lang="en-GB" sz="2400" dirty="0"/>
              <a:t> </a:t>
            </a:r>
            <a:r>
              <a:rPr lang="en-GB" sz="2400" dirty="0" err="1"/>
              <a:t>iskorišćavanje</a:t>
            </a:r>
            <a:r>
              <a:rPr lang="en-GB" sz="2400" dirty="0"/>
              <a:t> </a:t>
            </a:r>
            <a:r>
              <a:rPr lang="en-GB" sz="2400" dirty="0" err="1"/>
              <a:t>vode</a:t>
            </a:r>
            <a:r>
              <a:rPr lang="en-GB" sz="2400" dirty="0"/>
              <a:t> u </a:t>
            </a:r>
            <a:r>
              <a:rPr lang="en-GB" sz="2400" dirty="0" err="1"/>
              <a:t>zemljištu</a:t>
            </a: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011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xmlns="" id="{35879851-1A1D-4246-AAA1-C484E85833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141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grass, outdoor, truck, farm machine&#10;&#10;Description automatically generated">
            <a:extLst>
              <a:ext uri="{FF2B5EF4-FFF2-40B4-BE49-F238E27FC236}">
                <a16:creationId xmlns:a16="http://schemas.microsoft.com/office/drawing/2014/main" xmlns="" id="{C3702A57-23FF-8CB4-9CAF-815D25E967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3" r="21721" b="1"/>
          <a:stretch/>
        </p:blipFill>
        <p:spPr>
          <a:xfrm>
            <a:off x="-6618" y="-561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7942659" cy="128089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3100" b="1" dirty="0">
                <a:solidFill>
                  <a:srgbClr val="FFFFFF"/>
                </a:solidFill>
              </a:rPr>
              <a:t/>
            </a:r>
            <a:br>
              <a:rPr lang="en-US" sz="3100" b="1" dirty="0">
                <a:solidFill>
                  <a:srgbClr val="FFFFFF"/>
                </a:solidFill>
              </a:rPr>
            </a:br>
            <a:r>
              <a:rPr lang="en-US" sz="3100" b="1" dirty="0">
                <a:solidFill>
                  <a:srgbClr val="FFFFFF"/>
                </a:solidFill>
              </a:rPr>
              <a:t>PREDUSLOVI ZA PROFITABILNU PROIZVODNJU U SISTEMU STRIP TILL-A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7809" y="4740589"/>
            <a:ext cx="5943600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ts val="1000"/>
              </a:spcBef>
              <a:buClr>
                <a:srgbClr val="924430"/>
              </a:buClr>
              <a:buFont typeface="Wingdings 3" charset="2"/>
              <a:buChar char="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Otvorenost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uma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ts val="1000"/>
              </a:spcBef>
              <a:buClr>
                <a:srgbClr val="924430"/>
              </a:buClr>
              <a:buFont typeface="Wingdings 3" charset="2"/>
              <a:buChar char="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Najkvalitetniji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operateri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ts val="1000"/>
              </a:spcBef>
              <a:buClr>
                <a:srgbClr val="924430"/>
              </a:buClr>
              <a:buFont typeface="Wingdings 3" charset="2"/>
              <a:buChar char="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Organizacija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rada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ts val="1000"/>
              </a:spcBef>
              <a:buClr>
                <a:srgbClr val="924430"/>
              </a:buClr>
              <a:buFont typeface="Wingdings 3" charset="2"/>
              <a:buChar char="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Strip Till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mašina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RTK autopilot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sistemom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ts val="1000"/>
              </a:spcBef>
              <a:buClr>
                <a:srgbClr val="924430"/>
              </a:buClr>
              <a:buFont typeface="Wingdings 3" charset="2"/>
              <a:buChar char="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Kvalitetni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konsultanti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uvođenje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program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3C167C-F291-F9BE-CAAB-81394E2E8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556" y="152400"/>
            <a:ext cx="6589199" cy="1280890"/>
          </a:xfrm>
        </p:spPr>
        <p:txBody>
          <a:bodyPr>
            <a:normAutofit/>
          </a:bodyPr>
          <a:lstStyle/>
          <a:p>
            <a:r>
              <a:rPr lang="en-GB" sz="2500" b="1" dirty="0"/>
              <a:t>STRIP TILL KONCEPT</a:t>
            </a:r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xmlns="" id="{4409899D-8412-5ED3-E355-D56516894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20" y="3880691"/>
            <a:ext cx="5257800" cy="2977309"/>
          </a:xfrm>
          <a:prstGeom prst="rect">
            <a:avLst/>
          </a:prstGeom>
        </p:spPr>
      </p:pic>
      <p:pic>
        <p:nvPicPr>
          <p:cNvPr id="10" name="Picture 9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xmlns="" id="{BE61B9AB-BF95-3691-4951-F724E4FB2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229" y="3902462"/>
            <a:ext cx="4819526" cy="4223657"/>
          </a:xfrm>
          <a:prstGeom prst="rect">
            <a:avLst/>
          </a:prstGeom>
        </p:spPr>
      </p:pic>
      <p:pic>
        <p:nvPicPr>
          <p:cNvPr id="16" name="Picture 15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xmlns="" id="{AF9D894C-08F6-FB31-1702-0515A13B27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88715"/>
            <a:ext cx="4134069" cy="2877312"/>
          </a:xfrm>
          <a:prstGeom prst="rect">
            <a:avLst/>
          </a:prstGeom>
        </p:spPr>
      </p:pic>
      <p:pic>
        <p:nvPicPr>
          <p:cNvPr id="19" name="Picture 18" descr="A black and white photo of a tank&#10;&#10;Description automatically generated with medium confidence">
            <a:extLst>
              <a:ext uri="{FF2B5EF4-FFF2-40B4-BE49-F238E27FC236}">
                <a16:creationId xmlns:a16="http://schemas.microsoft.com/office/drawing/2014/main" xmlns="" id="{CCA45A60-462E-8494-EF5A-BA78AA8F49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82" y="983338"/>
            <a:ext cx="4703912" cy="313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1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gear&#10;&#10;Description automatically generated">
            <a:extLst>
              <a:ext uri="{FF2B5EF4-FFF2-40B4-BE49-F238E27FC236}">
                <a16:creationId xmlns:a16="http://schemas.microsoft.com/office/drawing/2014/main" xmlns="" id="{79C099AB-3231-920C-F7A0-AD6C917C4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6" y="4244814"/>
            <a:ext cx="3801595" cy="2154237"/>
          </a:xfrm>
          <a:prstGeom prst="rect">
            <a:avLst/>
          </a:prstGeom>
        </p:spPr>
      </p:pic>
      <p:pic>
        <p:nvPicPr>
          <p:cNvPr id="9" name="Picture 8" descr="A black and white image of a guitar&#10;&#10;Description automatically generated with low confidence">
            <a:extLst>
              <a:ext uri="{FF2B5EF4-FFF2-40B4-BE49-F238E27FC236}">
                <a16:creationId xmlns:a16="http://schemas.microsoft.com/office/drawing/2014/main" xmlns="" id="{33D3ADB1-DA7C-3C30-7DA5-3D228A287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66798"/>
            <a:ext cx="4161804" cy="3287825"/>
          </a:xfrm>
          <a:prstGeom prst="rect">
            <a:avLst/>
          </a:prstGeom>
        </p:spPr>
      </p:pic>
      <p:pic>
        <p:nvPicPr>
          <p:cNvPr id="11" name="Picture 10" descr="A picture containing text, transport, gear&#10;&#10;Description automatically generated">
            <a:extLst>
              <a:ext uri="{FF2B5EF4-FFF2-40B4-BE49-F238E27FC236}">
                <a16:creationId xmlns:a16="http://schemas.microsoft.com/office/drawing/2014/main" xmlns="" id="{336C6D8E-4A96-3182-205E-97EF8D571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74" y="4191000"/>
            <a:ext cx="3996230" cy="2261866"/>
          </a:xfrm>
          <a:prstGeom prst="rect">
            <a:avLst/>
          </a:prstGeom>
        </p:spPr>
      </p:pic>
      <p:pic>
        <p:nvPicPr>
          <p:cNvPr id="13" name="Picture 12" descr="A picture containing transport, disk brake&#10;&#10;Description automatically generated">
            <a:extLst>
              <a:ext uri="{FF2B5EF4-FFF2-40B4-BE49-F238E27FC236}">
                <a16:creationId xmlns:a16="http://schemas.microsoft.com/office/drawing/2014/main" xmlns="" id="{F6938B62-B05C-D58C-3E55-B2715063A9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17743"/>
            <a:ext cx="1352550" cy="17859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A7B8EF3-3DEC-C9C7-8A58-4F03FA83DA87}"/>
              </a:ext>
            </a:extLst>
          </p:cNvPr>
          <p:cNvSpPr txBox="1"/>
          <p:nvPr/>
        </p:nvSpPr>
        <p:spPr>
          <a:xfrm>
            <a:off x="2243818" y="187137"/>
            <a:ext cx="579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/>
              <a:t>RADNI ORGANI STRIP TILL MAŠINA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107" y="198315"/>
            <a:ext cx="8278586" cy="1280890"/>
          </a:xfrm>
        </p:spPr>
        <p:txBody>
          <a:bodyPr>
            <a:normAutofit/>
          </a:bodyPr>
          <a:lstStyle/>
          <a:p>
            <a:pPr algn="ctr"/>
            <a:r>
              <a:rPr lang="en-GB" sz="2500" b="1" dirty="0"/>
              <a:t>SVETSKI REKORD U PROIZVODNJI KUKURUZA </a:t>
            </a:r>
            <a:endParaRPr lang="en-US" sz="25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17714" y="1618160"/>
            <a:ext cx="88961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Svetski rekord (kukuruz): 542 bu/acre (</a:t>
            </a:r>
            <a:r>
              <a:rPr lang="sr-Latn-R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34 t/ha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) No Till koncept, David Hula, Virginia 2017.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endParaRPr lang="sr-Latn-RS" dirty="0">
              <a:latin typeface="Times New Roman" pitchFamily="18" charset="0"/>
              <a:cs typeface="Times New Roman" pitchFamily="18" charset="0"/>
            </a:endParaRPr>
          </a:p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Novi rekord (kukuruz) : 616 bu/acre (</a:t>
            </a:r>
            <a:r>
              <a:rPr lang="sr-Latn-R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38,7 t/ha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) Strip Till koncept, David Hula, Virginia 2019.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Soil warrior strip ti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321" y="2819400"/>
            <a:ext cx="4495800" cy="4066064"/>
          </a:xfrm>
          <a:prstGeom prst="rect">
            <a:avLst/>
          </a:prstGeom>
        </p:spPr>
      </p:pic>
      <p:pic>
        <p:nvPicPr>
          <p:cNvPr id="6" name="Picture 5" descr="hula-twit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2819400"/>
            <a:ext cx="4419600" cy="220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08" y="5562600"/>
            <a:ext cx="4339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dirty="0">
                <a:latin typeface="Times New Roman" pitchFamily="18" charset="0"/>
                <a:cs typeface="Times New Roman" pitchFamily="18" charset="0"/>
              </a:rPr>
              <a:t>Ispraćeno i priznato od strane</a:t>
            </a:r>
          </a:p>
          <a:p>
            <a:r>
              <a:rPr lang="sr-Latn-RS" sz="1600" dirty="0">
                <a:latin typeface="Times New Roman" pitchFamily="18" charset="0"/>
                <a:cs typeface="Times New Roman" pitchFamily="18" charset="0"/>
              </a:rPr>
              <a:t>NCGA-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National Corn Growers Association</a:t>
            </a:r>
            <a:endParaRPr lang="sr-Latn-R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sr-Latn-RS" sz="1600" dirty="0">
                <a:latin typeface="Times New Roman" pitchFamily="18" charset="0"/>
                <a:cs typeface="Times New Roman" pitchFamily="18" charset="0"/>
              </a:rPr>
              <a:t>Nacionalno udruženje uzgajivača kukuruza (SAD)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tip till zagrevanje zemljiš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1277811"/>
            <a:ext cx="4800600" cy="2688336"/>
          </a:xfrm>
          <a:prstGeom prst="rect">
            <a:avLst/>
          </a:prstGeom>
        </p:spPr>
      </p:pic>
      <p:pic>
        <p:nvPicPr>
          <p:cNvPr id="5" name="Picture 4" descr="Water save Strip T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167187"/>
            <a:ext cx="4783668" cy="26908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606316"/>
            <a:ext cx="4114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Times New Roman" pitchFamily="18" charset="0"/>
                <a:cs typeface="Times New Roman" pitchFamily="18" charset="0"/>
              </a:rPr>
              <a:t>Intenzitet zagrevanja površine zemljišta u raznim konceptima obrade :</a:t>
            </a:r>
          </a:p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No-Till: 5,5 </a:t>
            </a:r>
            <a:r>
              <a:rPr lang="en-US" dirty="0"/>
              <a:t>°C</a:t>
            </a:r>
            <a:endParaRPr lang="sr-Latn-RS" dirty="0">
              <a:latin typeface="Times New Roman" pitchFamily="18" charset="0"/>
              <a:cs typeface="Times New Roman" pitchFamily="18" charset="0"/>
            </a:endParaRPr>
          </a:p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Podrivač: 8,3 </a:t>
            </a:r>
            <a:r>
              <a:rPr lang="en-US" dirty="0"/>
              <a:t>°C</a:t>
            </a:r>
            <a:endParaRPr lang="sr-Latn-RS" dirty="0">
              <a:latin typeface="Times New Roman" pitchFamily="18" charset="0"/>
              <a:cs typeface="Times New Roman" pitchFamily="18" charset="0"/>
            </a:endParaRPr>
          </a:p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Čizel plug: 10 </a:t>
            </a:r>
            <a:r>
              <a:rPr lang="en-US" dirty="0"/>
              <a:t>°C</a:t>
            </a:r>
            <a:endParaRPr lang="sr-Latn-RS" dirty="0">
              <a:latin typeface="Times New Roman" pitchFamily="18" charset="0"/>
              <a:cs typeface="Times New Roman" pitchFamily="18" charset="0"/>
            </a:endParaRPr>
          </a:p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Strip Till - Obrađeni deo: 10,5 </a:t>
            </a:r>
            <a:r>
              <a:rPr lang="en-US" dirty="0"/>
              <a:t>°C</a:t>
            </a:r>
            <a:endParaRPr lang="sr-Latn-RS" dirty="0">
              <a:latin typeface="Times New Roman" pitchFamily="18" charset="0"/>
              <a:cs typeface="Times New Roman" pitchFamily="18" charset="0"/>
            </a:endParaRPr>
          </a:p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                  Neobrađeni deo: 7,2 </a:t>
            </a:r>
            <a:r>
              <a:rPr lang="en-US" dirty="0"/>
              <a:t>°C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5400" y="4267200"/>
            <a:ext cx="4343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b="1" dirty="0">
                <a:latin typeface="Times New Roman" pitchFamily="18" charset="0"/>
                <a:cs typeface="Times New Roman" pitchFamily="18" charset="0"/>
              </a:rPr>
              <a:t>Sposobnost zadržavanja vlage unutar zemljišta u raznim konceptima obrade :</a:t>
            </a:r>
          </a:p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No-Till: 32%</a:t>
            </a:r>
          </a:p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Podrivač: 25%</a:t>
            </a:r>
          </a:p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Čizel plug: 19%</a:t>
            </a:r>
          </a:p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Strip Till - Obrađeni deo: 18%</a:t>
            </a:r>
          </a:p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                  Neobrađeni deo: 29%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FDE6C75-1B97-7866-F5CA-55E14D509C66}"/>
              </a:ext>
            </a:extLst>
          </p:cNvPr>
          <p:cNvSpPr txBox="1"/>
          <p:nvPr/>
        </p:nvSpPr>
        <p:spPr>
          <a:xfrm>
            <a:off x="2133600" y="115078"/>
            <a:ext cx="624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/>
              <a:t>AKUMULACIJA TOPLOTE I VLAGE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1359</TotalTime>
  <Words>737</Words>
  <Application>Microsoft Office PowerPoint</Application>
  <PresentationFormat>On-screen Show (4:3)</PresentationFormat>
  <Paragraphs>129</Paragraphs>
  <Slides>27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Wisp</vt:lpstr>
      <vt:lpstr>Office Theme</vt:lpstr>
      <vt:lpstr>PowerPoint Presentation</vt:lpstr>
      <vt:lpstr>  Slika = 1000 reči STRIP TILL – sistem obrade zemljišta u trakama na 10-20% površine. </vt:lpstr>
      <vt:lpstr>ŠTA JE STRIP TILL OBRADA ZEMLJIŠTA I KOJI SU BENEFITI?</vt:lpstr>
      <vt:lpstr>KLJUČNE KORISTI OD UVOĐENJA STRIP TILLA</vt:lpstr>
      <vt:lpstr> PREDUSLOVI ZA PROFITABILNU PROIZVODNJU U SISTEMU STRIP TILL-A</vt:lpstr>
      <vt:lpstr>STRIP TILL KONCEPT</vt:lpstr>
      <vt:lpstr>PowerPoint Presentation</vt:lpstr>
      <vt:lpstr>SVETSKI REKORD U PROIZVODNJI KUKURUZA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POKROVNI USEV – BIOLOŠKI MALČ ZA ZAŠTITU I OBOGAĆIVANJE ZEMLJIŠTA ORGANSKIM MATERIJALOM  </vt:lpstr>
      <vt:lpstr>KONCEPT REGENERATIVNE POLJOPRIVREDE</vt:lpstr>
      <vt:lpstr>MEHANIZAM DELOVANJA</vt:lpstr>
      <vt:lpstr>NEVIDLJIVI SAVEZNICI</vt:lpstr>
      <vt:lpstr>Kako se implementira regenerativna poljoprivreda?</vt:lpstr>
      <vt:lpstr>KELLY Tillage System sa APV</vt:lpstr>
      <vt:lpstr>Bodenfit</vt:lpstr>
      <vt:lpstr>Raž kao cc, strategija nakupljanja ceuloze</vt:lpstr>
      <vt:lpstr>Forzza</vt:lpstr>
      <vt:lpstr>Nitrofit, Azotna bomba za zemljište</vt:lpstr>
      <vt:lpstr>Toplesa</vt:lpstr>
      <vt:lpstr>ANNA uljana rotkva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STRIP TILL OBRADA ZEMLJIŠTA   Nove tehnologije i pristupi</dc:title>
  <dc:creator>Fast</dc:creator>
  <cp:lastModifiedBy>Korisnik</cp:lastModifiedBy>
  <cp:revision>89</cp:revision>
  <dcterms:created xsi:type="dcterms:W3CDTF">2006-08-16T00:00:00Z</dcterms:created>
  <dcterms:modified xsi:type="dcterms:W3CDTF">2024-04-10T08:36:28Z</dcterms:modified>
</cp:coreProperties>
</file>