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90" r:id="rId3"/>
    <p:sldId id="288" r:id="rId4"/>
    <p:sldId id="312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1" r:id="rId15"/>
    <p:sldId id="303" r:id="rId16"/>
    <p:sldId id="313" r:id="rId17"/>
    <p:sldId id="307" r:id="rId18"/>
    <p:sldId id="304" r:id="rId19"/>
    <p:sldId id="308" r:id="rId20"/>
    <p:sldId id="311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BA58D1-F9FE-4DEB-972E-E49FA61B3C4A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BAE0EE-C725-4FE8-B605-C050292C5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959796" cy="1706532"/>
          </a:xfrm>
        </p:spPr>
        <p:txBody>
          <a:bodyPr>
            <a:noAutofit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S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eminar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radionica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: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sr-Latn-RS" i="1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Anatomija, funkcija i zdravlje papaka</a:t>
            </a:r>
          </a:p>
          <a:p>
            <a:endParaRPr lang="sr-Latn-RS" dirty="0" smtClean="0">
              <a:solidFill>
                <a:schemeClr val="tx1"/>
              </a:solidFill>
              <a:latin typeface="Times New Roman" pitchFamily="18" charset="0"/>
              <a:ea typeface="Microsoft YaHei UI" pitchFamily="34" charset="-122"/>
              <a:cs typeface="Times New Roman" pitchFamily="18" charset="0"/>
            </a:endParaRPr>
          </a:p>
          <a:p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Dr Radmila Beskorovajni, Institut za primenu nauke u poljoprivredi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ea typeface="Microsoft YaHei UI" pitchFamily="34" charset="-122"/>
              <a:cs typeface="Times New Roman" pitchFamily="18" charset="0"/>
            </a:endParaRPr>
          </a:p>
          <a:p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dr vet. med.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Vukašin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Belobrković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Institut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za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primenu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nauke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u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poljoprivredi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</a:p>
          <a:p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                                 Septembar, 2023.</a:t>
            </a:r>
          </a:p>
        </p:txBody>
      </p:sp>
      <p:pic>
        <p:nvPicPr>
          <p:cNvPr id="4" name="Picture 3" descr="ip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2936" cy="28529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1543" y="1878259"/>
            <a:ext cx="5823528" cy="120032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sr-Latn-RS" sz="2400" b="1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Prevencija bolesti papaka u cilju očuvanja zdravlja i dobrobiti mlečnih krava</a:t>
            </a:r>
          </a:p>
          <a:p>
            <a:pPr algn="ctr"/>
            <a:endParaRPr lang="en-US" sz="2400" b="1" dirty="0">
              <a:latin typeface="Times New Roman" pitchFamily="18" charset="0"/>
              <a:ea typeface="Microsoft YaHei UI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Papčana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nalazi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iznad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jastučeta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prstiju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Papčane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pružaju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okvir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oblik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svakog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 one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ključne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komponente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kretanju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životinja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Papčana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vezana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pomoću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tkiva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nazvanog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laminarno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tkivo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lamina</a:t>
            </a:r>
            <a:r>
              <a:rPr lang="en-US" dirty="0"/>
              <a:t>.</a:t>
            </a:r>
          </a:p>
        </p:txBody>
      </p:sp>
      <p:pic>
        <p:nvPicPr>
          <p:cNvPr id="5122" name="Picture 2" descr="D:\Zakoni veterina\папааак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024336" cy="31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84261"/>
      </p:ext>
    </p:extLst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Epidermis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nalazi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površini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prekriva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njegove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delove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Zajedno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krznom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potkožnim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vezivnim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tkivom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Promene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rožine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promjene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mikrocirkulaciji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krznu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imaju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veze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sa razvojem laminitisa.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Formiranje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rožine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vrlo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važan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svaka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promena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ovom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složenom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procesu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dovede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stvaranja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nekvalitetne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rožine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manifestuje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različitim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promenama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papcima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063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Zakoni veterina\ав ав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Zakoni veterina\Nega-papaka-koz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Zakoni veterina\papci2_10_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514806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Zakoni veterina\images (3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3621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K</a:t>
            </a:r>
            <a:r>
              <a:rPr lang="sr-Latn-RS" sz="2800" b="1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orekcija i prevencija</a:t>
            </a:r>
            <a:endParaRPr lang="en-US" sz="2800" b="1" dirty="0">
              <a:latin typeface="Times New Roman" pitchFamily="18" charset="0"/>
              <a:ea typeface="Microsoft YaHei UI" pitchFamily="34" charset="-122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U</a:t>
            </a:r>
            <a:r>
              <a:rPr lang="sr-Latn-R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vreme zasušenja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Nakon 6 meseci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Junice prilikom uvođenja u normu</a:t>
            </a:r>
          </a:p>
          <a:p>
            <a:pPr>
              <a:buFont typeface="Wingdings" pitchFamily="2" charset="2"/>
              <a:buChar char="q"/>
            </a:pPr>
            <a:endParaRPr lang="sr-Latn-RS" sz="2400" dirty="0" smtClean="0">
              <a:latin typeface="Times New Roman" pitchFamily="18" charset="0"/>
              <a:ea typeface="Microsoft YaHei UI" pitchFamily="34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Korekcija podrazumeva nivelaciju lateralnog i medijalnog papka (inter-papčana nivelacija)</a:t>
            </a:r>
          </a:p>
          <a:p>
            <a:pPr>
              <a:buFont typeface="Wingdings" pitchFamily="2" charset="2"/>
              <a:buChar char="Ø"/>
            </a:pPr>
            <a:r>
              <a:rPr lang="sr-Latn-RS" sz="2400" u="sng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Jedini način da se utvrdi hromost kod životinja je pregled svake jedinke!</a:t>
            </a:r>
          </a:p>
          <a:p>
            <a:pPr>
              <a:buFont typeface="Wingdings" pitchFamily="2" charset="2"/>
              <a:buChar char="Ø"/>
            </a:pPr>
            <a:r>
              <a:rPr lang="sr-Latn-RS" sz="2400" u="sng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Obradu vršiti kontinuirano, po potrebi, a ne kada su papci prerasli.</a:t>
            </a:r>
          </a:p>
        </p:txBody>
      </p:sp>
      <p:pic>
        <p:nvPicPr>
          <p:cNvPr id="5" name="Picture 2" descr="C:\Users\Vanja\Desktop\Seminar-Belje 2023\IMG-e88efd038c39069daf90c081a3e9fda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855" y="1142984"/>
            <a:ext cx="3099145" cy="1743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82342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838200"/>
          </a:xfrm>
        </p:spPr>
        <p:txBody>
          <a:bodyPr/>
          <a:lstStyle/>
          <a:p>
            <a:r>
              <a:rPr lang="sr-Latn-RS" sz="2800" b="1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RAD U PRAKSI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Vanja\Desktop\Seminar-Belje 2023\IMG-00ed7776560a94fb127c874cff260ca3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875440" cy="5715016"/>
          </a:xfrm>
          <a:prstGeom prst="rect">
            <a:avLst/>
          </a:prstGeom>
          <a:noFill/>
        </p:spPr>
      </p:pic>
      <p:pic>
        <p:nvPicPr>
          <p:cNvPr id="5123" name="Picture 3" descr="C:\Users\Vanja\Desktop\Seminar-Belje 2023\IMG-441606ab32c95efb88e0f9721c4a37e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142984"/>
            <a:ext cx="5286380" cy="2928958"/>
          </a:xfrm>
          <a:prstGeom prst="rect">
            <a:avLst/>
          </a:prstGeom>
          <a:noFill/>
        </p:spPr>
      </p:pic>
      <p:pic>
        <p:nvPicPr>
          <p:cNvPr id="5124" name="Picture 4" descr="C:\Users\Vanja\Desktop\Seminar-Belje 2023\IMG-335ff7ee126cefbcae4e5180b09b4f3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071942"/>
            <a:ext cx="5286380" cy="27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19394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Korekcija i prevenCIJA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 Srbiji ima mali broj obrezivača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papaka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Trenutno imamo 3 registrovana obrezivača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papaka</a:t>
            </a: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400" u="sng" dirty="0" smtClean="0">
                <a:latin typeface="Times New Roman" pitchFamily="18" charset="0"/>
                <a:cs typeface="Times New Roman" pitchFamily="18" charset="0"/>
              </a:rPr>
              <a:t>Obradu vršiti kontinuirano, prema potrebi, a ne kada su papci prerasli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Korekciju treba vršiti 2-3 puta godišnje.</a:t>
            </a: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Zakoni veterina\papci3_10_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861048"/>
            <a:ext cx="3059832" cy="2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Zakoni veterina\56-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3861048"/>
            <a:ext cx="2847865" cy="30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1820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>
                <a:latin typeface="Times New Roman" pitchFamily="18" charset="0"/>
                <a:cs typeface="Times New Roman" pitchFamily="18" charset="0"/>
              </a:rPr>
              <a:t>Korekcija i prevenCIJA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Kada proizvođač primeti promene kod životinje treba da reaguje i pristupi korekciji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 smtClean="0"/>
              <a:t>-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Vezani sistem</a:t>
            </a:r>
          </a:p>
          <a:p>
            <a:pPr marL="0" indent="0">
              <a:buNone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-Slobodni sistem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Zakoni veterina\krave-simentalske-r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839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Zakoni veterina\20230622_105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860032" cy="491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2892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>
                <a:latin typeface="Times New Roman" pitchFamily="18" charset="0"/>
                <a:cs typeface="Times New Roman" pitchFamily="18" charset="0"/>
              </a:rPr>
              <a:t>Korekcija i prevenCIJA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Kupke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dezinfekcija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koriste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prevenciju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terapiju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infektivnih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oboljenja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slično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dezinfekcija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papila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vimena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prevenciju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mastitisa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ostavljaju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izlasku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izmuzišta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Rastvori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Bakarni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sulfat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(5–10%) </a:t>
            </a:r>
            <a:endParaRPr lang="sr-Latn-R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Cink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sulfat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(10%) </a:t>
            </a:r>
            <a:endParaRPr lang="sr-Latn-RS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Formalin (3–5%)</a:t>
            </a:r>
          </a:p>
        </p:txBody>
      </p:sp>
    </p:spTree>
    <p:extLst>
      <p:ext uri="{BB962C8B-B14F-4D97-AF65-F5344CB8AC3E}">
        <p14:creationId xmlns:p14="http://schemas.microsoft.com/office/powerpoint/2010/main" val="343252849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>
                <a:latin typeface="Times New Roman" pitchFamily="18" charset="0"/>
                <a:cs typeface="Times New Roman" pitchFamily="18" charset="0"/>
              </a:rPr>
              <a:t>Korekcija i prevenCIJA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Zakoni veterina\higijena-papa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211960" cy="230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Zakoni veterina\thumb-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13405"/>
            <a:ext cx="3834316" cy="32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Zakoni veterina\images 4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12" y="1412776"/>
            <a:ext cx="389798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3816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STANJE U SRBIJI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Prema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podacima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iz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literature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hromost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javlja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godišnje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kod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oko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30-50% </a:t>
            </a:r>
            <a:r>
              <a:rPr lang="sr-Latn-R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ž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ivotinja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laktaciji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od toga 90%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slučajeva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uzrokovano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je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bolestima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akropodijuma</a:t>
            </a:r>
            <a:r>
              <a:rPr lang="en-U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goveda</a:t>
            </a:r>
            <a:r>
              <a:rPr lang="sr-Latn-RS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sr-Latn-RS" sz="2400" dirty="0" smtClean="0">
              <a:latin typeface="Times New Roman" pitchFamily="18" charset="0"/>
              <a:ea typeface="Microsoft YaHei UI" pitchFamily="34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Kod krava najčešće određuje ocena telesne kondicije(1-5)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Svake godine u Srbiji broj krava se smanjuje za 3%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7171" name="Picture 3" descr="C:\Users\Vanja\Desktop\k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3571868" cy="3000396"/>
          </a:xfrm>
          <a:prstGeom prst="rect">
            <a:avLst/>
          </a:prstGeom>
          <a:noFill/>
        </p:spPr>
      </p:pic>
      <p:pic>
        <p:nvPicPr>
          <p:cNvPr id="7172" name="Picture 4" descr="C:\Users\Vanj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643314"/>
            <a:ext cx="5572132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3486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Značaj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oboljenja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papaka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hromosti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Ekonomski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značaj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leži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=&gt; 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uzimanje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hrane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produkcija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mleka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Gubitak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telesnoj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Reproduktivne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performanse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Prerano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isključenje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Troškovi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lečenja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R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dobrobit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=&gt;</a:t>
            </a:r>
          </a:p>
        </p:txBody>
      </p:sp>
      <p:pic>
        <p:nvPicPr>
          <p:cNvPr id="2050" name="Picture 2" descr="D:\Zakoni veterin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74642"/>
            <a:ext cx="3024336" cy="29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0564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zaključak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40080" cy="54726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RS" dirty="0" smtClean="0"/>
              <a:t>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Hromost ili šepavost je veliki problem pri uzgoju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mlečnih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krava. Hromost je problem koji pogađa svakog uzgajivača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mlečnih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goveda u većoj ili manjoj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meri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Zajedno uz pad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mlečnosti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 reproduktivne poremećaje čine najveće ekonomske štete na farmama za proizvodnju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mleka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Da bi se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spriečila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pojava i smanjila pojava bolesti papaka neophodno je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obez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editi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odgovarajuće zootehničke uslove, i to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Obezbediti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kvalitetnu ishranu, </a:t>
            </a:r>
            <a:endParaRPr lang="sr-Latn-R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Dobre zoohigijenske uslove, </a:t>
            </a:r>
            <a:endParaRPr lang="sr-Latn-R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Pravilnu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negu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papaka, </a:t>
            </a:r>
            <a:endParaRPr lang="sr-Latn-R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Korekciju papaka i </a:t>
            </a:r>
            <a:endParaRPr lang="sr-Latn-R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• Primenu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dezinfekcionih kupki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cilju sprečavanja, smanjenja, dijagnostifikovanja 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lečenja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ove pojave važna je 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primena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veterinarskih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mera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koje trebaju primjenjivati stručne i obrazovane osobe.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5347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2290" name="Picture 2" descr="C:\Users\Vanja\Desktop\hvala-na-pa-nji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Anatomija papka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Zakoni veterina\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7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79897"/>
      </p:ext>
    </p:extLst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>
                <a:latin typeface="Times New Roman" pitchFamily="18" charset="0"/>
                <a:cs typeface="Times New Roman" pitchFamily="18" charset="0"/>
              </a:rPr>
              <a:t>Anatomija papka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Dužina papaka 6-8cm, širine 6cm.</a:t>
            </a: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Kod krava u intenzivnoj proizvodnji rožina brže raste nego što se troši( naročito u vezanom sistemu)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Zakoni veterina\кравиваЦЦ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624"/>
            <a:ext cx="53640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7317"/>
      </p:ext>
    </p:extLst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>
                <a:latin typeface="Times New Roman" pitchFamily="18" charset="0"/>
                <a:cs typeface="Times New Roman" pitchFamily="18" charset="0"/>
              </a:rPr>
              <a:t>Anatomija papka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sastoji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čvrstog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spoljnog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pokrivača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poznatog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čvrsta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površina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strukturalno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sličan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ljudskom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noktu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funkcionalno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sličan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epidermisu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kože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Ćelije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proizvedene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tkiva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neposredno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ispod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nazvanog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korium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čelu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Korium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tkivo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bogato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hranljivim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materijama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sadrži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mnogo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važnih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krvnih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sudova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nerava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unutar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892588"/>
      </p:ext>
    </p:extLst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>
                <a:latin typeface="Times New Roman" pitchFamily="18" charset="0"/>
                <a:cs typeface="Times New Roman" pitchFamily="18" charset="0"/>
              </a:rPr>
              <a:t>Anatomija papka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sličan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ljudskom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noktu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smislu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stalno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proizvodi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ćelije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postepeno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udaljavaju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daleko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mjesta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nastanka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ćelije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odbačene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koriuma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odumiru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proizvode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čvrstu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novu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izraslinu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vidimo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porasta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Kao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prstenovima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često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pojavljuju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papku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životinje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rožnato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tkivo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nastaje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različitim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intenzitetom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promjenljivih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faktora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ishrana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zdravlje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uslovi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318255"/>
      </p:ext>
    </p:extLst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>
                <a:latin typeface="Times New Roman" pitchFamily="18" charset="0"/>
                <a:cs typeface="Times New Roman" pitchFamily="18" charset="0"/>
              </a:rPr>
              <a:t>Anatomija papka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milorad.solomun\Downloads\IMG_20230428_152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3678"/>
            <a:ext cx="315248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lorad.solomun\Downloads\IMG_20230428_145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520280" cy="336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lorad.solomun\Downloads\IMG_20230428_150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16" y="2564904"/>
            <a:ext cx="26940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00921"/>
      </p:ext>
    </p:extLst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apci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goveda rastu oko 5 do 6 mm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mesečno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Ispod rožnatog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dela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papka je blago mekši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nazvan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taban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esto gde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je zid papka vezan za taban se zove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bela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linija.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Bela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linija je donekle fleksibilan spoj između zida i tabana, koji omogućava papku da bude fleksibilnije pri kretanju životinje. Na prednjoj regiji taban se zove prst, 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dve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kvrge na suprotnom kraju stopala se nazivaju petne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kvrge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Taban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 trebao biti debljine od 5 do 7 milimetara, da bi unutrašnjost papka bila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pravilno zaštićena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20924"/>
      </p:ext>
    </p:extLst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Neposredno iznad tabana je korium, što je ispod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digitalnog jastuka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Jastuče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podloga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tkiva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služi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zaštitu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koriuma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pomoću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cirkulaciji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krvi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nogama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Zakoni veterina\папак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2634"/>
            <a:ext cx="4359477" cy="33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77801"/>
      </p:ext>
    </p:extLst>
  </p:cSld>
  <p:clrMapOvr>
    <a:masterClrMapping/>
  </p:clrMapOvr>
  <p:transition>
    <p:cover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603</TotalTime>
  <Words>855</Words>
  <Application>Microsoft Office PowerPoint</Application>
  <PresentationFormat>On-screen Show (4:3)</PresentationFormat>
  <Paragraphs>80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PowerPoint Presentation</vt:lpstr>
      <vt:lpstr>Značaj oboljenja papaka i hromosti</vt:lpstr>
      <vt:lpstr>Anatomija papka</vt:lpstr>
      <vt:lpstr>Anatomija papka</vt:lpstr>
      <vt:lpstr>Anatomija papka</vt:lpstr>
      <vt:lpstr>Anatomija papka</vt:lpstr>
      <vt:lpstr>Anatomija papka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Korekcija i prevencija</vt:lpstr>
      <vt:lpstr>RAD U PRAKSI</vt:lpstr>
      <vt:lpstr>Korekcija i prevenCIJA</vt:lpstr>
      <vt:lpstr>Korekcija i prevenCIJA</vt:lpstr>
      <vt:lpstr>Korekcija i prevenCIJA</vt:lpstr>
      <vt:lpstr>Korekcija i prevenCIJA</vt:lpstr>
      <vt:lpstr>STANJE U SRBIJI</vt:lpstr>
      <vt:lpstr>zaključak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Vanja</dc:creator>
  <cp:lastModifiedBy>Milorad Solomun</cp:lastModifiedBy>
  <cp:revision>26</cp:revision>
  <dcterms:created xsi:type="dcterms:W3CDTF">2022-11-19T10:24:48Z</dcterms:created>
  <dcterms:modified xsi:type="dcterms:W3CDTF">2023-07-18T10:43:22Z</dcterms:modified>
</cp:coreProperties>
</file>