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66" r:id="rId3"/>
    <p:sldId id="267" r:id="rId4"/>
    <p:sldId id="256" r:id="rId5"/>
    <p:sldId id="265" r:id="rId6"/>
    <p:sldId id="264" r:id="rId7"/>
    <p:sldId id="275" r:id="rId8"/>
    <p:sldId id="278" r:id="rId9"/>
    <p:sldId id="257" r:id="rId10"/>
    <p:sldId id="272" r:id="rId11"/>
    <p:sldId id="273" r:id="rId12"/>
    <p:sldId id="274" r:id="rId13"/>
    <p:sldId id="259" r:id="rId14"/>
    <p:sldId id="260" r:id="rId15"/>
    <p:sldId id="261" r:id="rId16"/>
    <p:sldId id="262" r:id="rId17"/>
    <p:sldId id="263" r:id="rId18"/>
    <p:sldId id="271" r:id="rId19"/>
    <p:sldId id="270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34" autoAdjust="0"/>
  </p:normalViewPr>
  <p:slideViewPr>
    <p:cSldViewPr>
      <p:cViewPr varScale="1">
        <p:scale>
          <a:sx n="63" d="100"/>
          <a:sy n="63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98DBB-C64C-4E69-852F-3283186EFE9C}" type="datetimeFigureOut">
              <a:rPr lang="en-US" smtClean="0"/>
              <a:pPr/>
              <a:t>04-Sep-23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E3450-8566-40D3-99E2-A653E204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3450-8566-40D3-99E2-A653E20443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FFF00"/>
                </a:solidFill>
              </a:rPr>
              <a:t>Procena</a:t>
            </a:r>
            <a:r>
              <a:rPr lang="sr-Cyrl-CS" sz="3600" b="1" smtClean="0">
                <a:solidFill>
                  <a:srgbClr val="FFFF00"/>
                </a:solidFill>
              </a:rPr>
              <a:t> </a:t>
            </a:r>
            <a:r>
              <a:rPr lang="en-US" sz="3600" b="1" smtClean="0">
                <a:solidFill>
                  <a:srgbClr val="FFFF00"/>
                </a:solidFill>
              </a:rPr>
              <a:t>zdravlja</a:t>
            </a:r>
            <a:r>
              <a:rPr lang="sr-Cyrl-CS" sz="3600" b="1" smtClean="0">
                <a:solidFill>
                  <a:srgbClr val="FFFF00"/>
                </a:solidFill>
              </a:rPr>
              <a:t> </a:t>
            </a:r>
            <a:r>
              <a:rPr lang="en-US" sz="3600" b="1" smtClean="0">
                <a:solidFill>
                  <a:srgbClr val="FFFF00"/>
                </a:solidFill>
              </a:rPr>
              <a:t>krava</a:t>
            </a:r>
            <a:r>
              <a:rPr lang="sr-Cyrl-CS" sz="3600" b="1" smtClean="0">
                <a:solidFill>
                  <a:srgbClr val="FFFF00"/>
                </a:solidFill>
              </a:rPr>
              <a:t> </a:t>
            </a:r>
            <a:r>
              <a:rPr lang="en-US" sz="3600" b="1" smtClean="0">
                <a:solidFill>
                  <a:srgbClr val="FFFF00"/>
                </a:solidFill>
              </a:rPr>
              <a:t>na</a:t>
            </a:r>
            <a:r>
              <a:rPr lang="sr-Cyrl-CS" sz="3600" b="1" smtClean="0">
                <a:solidFill>
                  <a:srgbClr val="FFFF00"/>
                </a:solidFill>
              </a:rPr>
              <a:t> </a:t>
            </a:r>
            <a:r>
              <a:rPr lang="en-US" sz="3600" b="1" smtClean="0">
                <a:solidFill>
                  <a:srgbClr val="FFFF00"/>
                </a:solidFill>
              </a:rPr>
              <a:t>osnovu</a:t>
            </a:r>
            <a:r>
              <a:rPr lang="sr-Cyrl-CS" sz="3600" b="1" smtClean="0">
                <a:solidFill>
                  <a:srgbClr val="FFFF00"/>
                </a:solidFill>
              </a:rPr>
              <a:t> </a:t>
            </a:r>
            <a:r>
              <a:rPr lang="en-US" sz="3600" b="1" smtClean="0">
                <a:solidFill>
                  <a:srgbClr val="FFFF00"/>
                </a:solidFill>
              </a:rPr>
              <a:t>hemijskog</a:t>
            </a:r>
            <a:r>
              <a:rPr lang="sr-Cyrl-CS" sz="3600" b="1" smtClean="0">
                <a:solidFill>
                  <a:srgbClr val="FFFF00"/>
                </a:solidFill>
              </a:rPr>
              <a:t> </a:t>
            </a:r>
            <a:r>
              <a:rPr lang="en-US" sz="3600" b="1" smtClean="0">
                <a:solidFill>
                  <a:srgbClr val="FFFF00"/>
                </a:solidFill>
              </a:rPr>
              <a:t>sastava</a:t>
            </a:r>
            <a:r>
              <a:rPr lang="sr-Cyrl-CS" sz="3600" b="1" smtClean="0">
                <a:solidFill>
                  <a:srgbClr val="FFFF00"/>
                </a:solidFill>
              </a:rPr>
              <a:t> </a:t>
            </a:r>
            <a:r>
              <a:rPr lang="en-US" sz="3600" b="1" smtClean="0">
                <a:solidFill>
                  <a:srgbClr val="FFFF00"/>
                </a:solidFill>
              </a:rPr>
              <a:t>mleka</a:t>
            </a:r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334000"/>
            <a:ext cx="6400800" cy="762000"/>
          </a:xfrm>
        </p:spPr>
        <p:txBody>
          <a:bodyPr>
            <a:normAutofit/>
          </a:bodyPr>
          <a:lstStyle/>
          <a:p>
            <a:r>
              <a:rPr lang="en-US" sz="1600" smtClean="0">
                <a:solidFill>
                  <a:srgbClr val="FFFF00"/>
                </a:solidFill>
              </a:rPr>
              <a:t>Ivan Vujanac</a:t>
            </a:r>
          </a:p>
          <a:p>
            <a:r>
              <a:rPr lang="en-US" sz="1600" smtClean="0">
                <a:solidFill>
                  <a:srgbClr val="FFFF00"/>
                </a:solidFill>
              </a:rPr>
              <a:t>Fakultet veterinarske medicine univerziteta u Beogradu </a:t>
            </a:r>
            <a:endParaRPr lang="en-US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9"/>
          <p:cNvSpPr txBox="1">
            <a:spLocks noChangeArrowheads="1"/>
          </p:cNvSpPr>
          <p:nvPr/>
        </p:nvSpPr>
        <p:spPr bwMode="auto">
          <a:xfrm>
            <a:off x="3276600" y="1196975"/>
            <a:ext cx="7777163" cy="37317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defTabSz="933450"/>
            <a:r>
              <a:rPr lang="en-US">
                <a:solidFill>
                  <a:srgbClr val="FFFF00"/>
                </a:solidFill>
              </a:rPr>
              <a:t>2</a:t>
            </a:r>
            <a:r>
              <a:rPr lang="sr-Latn-CS">
                <a:solidFill>
                  <a:srgbClr val="FFFF00"/>
                </a:solidFill>
              </a:rPr>
              <a:t>0 uzoraka mleka 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0179" name="Text Box 16"/>
          <p:cNvSpPr txBox="1">
            <a:spLocks noChangeArrowheads="1"/>
          </p:cNvSpPr>
          <p:nvPr/>
        </p:nvSpPr>
        <p:spPr bwMode="auto">
          <a:xfrm>
            <a:off x="2990850" y="333375"/>
            <a:ext cx="2949575" cy="7048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4000">
                <a:solidFill>
                  <a:srgbClr val="FFFF00"/>
                </a:solidFill>
              </a:rPr>
              <a:t>REZULTATI</a:t>
            </a:r>
            <a:endParaRPr lang="en-US" sz="4000">
              <a:solidFill>
                <a:srgbClr val="FFFF00"/>
              </a:solidFill>
            </a:endParaRPr>
          </a:p>
        </p:txBody>
      </p:sp>
      <p:graphicFrame>
        <p:nvGraphicFramePr>
          <p:cNvPr id="109754" name="Group 186"/>
          <p:cNvGraphicFramePr>
            <a:graphicFrameLocks noGrp="1"/>
          </p:cNvGraphicFramePr>
          <p:nvPr/>
        </p:nvGraphicFramePr>
        <p:xfrm>
          <a:off x="971550" y="1989138"/>
          <a:ext cx="6840538" cy="3286445"/>
        </p:xfrm>
        <a:graphic>
          <a:graphicData uri="http://schemas.openxmlformats.org/drawingml/2006/table">
            <a:tbl>
              <a:tblPr/>
              <a:tblGrid>
                <a:gridCol w="1709738"/>
                <a:gridCol w="1711325"/>
                <a:gridCol w="1709737"/>
                <a:gridCol w="1709738"/>
              </a:tblGrid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662" marR="93662" marT="47625" marB="476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masti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proteina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UREA (mmol/l)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Srednja vrednost</a:t>
                      </a:r>
                    </a:p>
                  </a:txBody>
                  <a:tcPr marL="93662" marR="93662" marT="47625" marB="476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1.07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3.05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4.43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SD</a:t>
                      </a:r>
                    </a:p>
                  </a:txBody>
                  <a:tcPr marL="93662" marR="93662" marT="47625" marB="476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0.26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0.17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1.06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</a:t>
                      </a:r>
                    </a:p>
                  </a:txBody>
                  <a:tcPr marL="93662" marR="93662" marT="47625" marB="476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0.06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0.03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0.4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CV</a:t>
                      </a:r>
                    </a:p>
                  </a:txBody>
                  <a:tcPr marL="93662" marR="93662" marT="47625" marB="476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24.3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5.57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23.93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</a:p>
                  </a:txBody>
                  <a:tcPr marL="93662" marR="93662" marT="47625" marB="476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0.58-1.56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2.73-3.43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2.46-6.86</a:t>
                      </a:r>
                    </a:p>
                  </a:txBody>
                  <a:tcPr marL="93662" marR="93662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76375" y="1381125"/>
          <a:ext cx="6096000" cy="4064000"/>
        </p:xfrm>
        <a:graphic>
          <a:graphicData uri="http://schemas.openxmlformats.org/presentationml/2006/ole">
            <p:oleObj spid="_x0000_s34818" name="Chart" r:id="rId3" imgW="6096000" imgH="4069186" progId="MSGraph.Chart.8">
              <p:embed followColorScheme="full"/>
            </p:oleObj>
          </a:graphicData>
        </a:graphic>
      </p:graphicFrame>
      <p:sp>
        <p:nvSpPr>
          <p:cNvPr id="4099" name="Line 3"/>
          <p:cNvSpPr>
            <a:spLocks noChangeShapeType="1"/>
          </p:cNvSpPr>
          <p:nvPr/>
        </p:nvSpPr>
        <p:spPr bwMode="auto">
          <a:xfrm flipV="1">
            <a:off x="4356100" y="1412875"/>
            <a:ext cx="0" cy="3095625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484438" y="2924175"/>
            <a:ext cx="467995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484438" y="2565400"/>
            <a:ext cx="50482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1800">
                <a:solidFill>
                  <a:srgbClr val="FFFF00"/>
                </a:solidFill>
              </a:rPr>
              <a:t>3.2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427538" y="3860800"/>
            <a:ext cx="50482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1800">
                <a:solidFill>
                  <a:srgbClr val="FFFF00"/>
                </a:solidFill>
              </a:rPr>
              <a:t>4.0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044836" y="264222"/>
            <a:ext cx="5041764" cy="65017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933450"/>
            <a:r>
              <a:rPr lang="sr-Latn-CS">
                <a:solidFill>
                  <a:srgbClr val="FFFF00"/>
                </a:solidFill>
              </a:rPr>
              <a:t>Odnos koncentracije uree i proteina u mleku krava </a:t>
            </a:r>
          </a:p>
          <a:p>
            <a:pPr algn="ctr" defTabSz="933450"/>
            <a:r>
              <a:rPr lang="sr-Latn-CS">
                <a:solidFill>
                  <a:srgbClr val="FFFF00"/>
                </a:solidFill>
              </a:rPr>
              <a:t>u zavisnosti od sadržaja energije i proteina u obroku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2411413" y="29972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3924300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631" name="Oval 15"/>
          <p:cNvSpPr>
            <a:spLocks noChangeArrowheads="1"/>
          </p:cNvSpPr>
          <p:nvPr/>
        </p:nvSpPr>
        <p:spPr bwMode="auto">
          <a:xfrm>
            <a:off x="5580063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632" name="Oval 16"/>
          <p:cNvSpPr>
            <a:spLocks noChangeArrowheads="1"/>
          </p:cNvSpPr>
          <p:nvPr/>
        </p:nvSpPr>
        <p:spPr bwMode="auto">
          <a:xfrm>
            <a:off x="4859338" y="4149725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633" name="Oval 17"/>
          <p:cNvSpPr>
            <a:spLocks noChangeArrowheads="1"/>
          </p:cNvSpPr>
          <p:nvPr/>
        </p:nvSpPr>
        <p:spPr bwMode="auto">
          <a:xfrm>
            <a:off x="4427538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634" name="Oval 18"/>
          <p:cNvSpPr>
            <a:spLocks noChangeArrowheads="1"/>
          </p:cNvSpPr>
          <p:nvPr/>
        </p:nvSpPr>
        <p:spPr bwMode="auto">
          <a:xfrm>
            <a:off x="4211638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635" name="Oval 19"/>
          <p:cNvSpPr>
            <a:spLocks noChangeArrowheads="1"/>
          </p:cNvSpPr>
          <p:nvPr/>
        </p:nvSpPr>
        <p:spPr bwMode="auto">
          <a:xfrm>
            <a:off x="2411413" y="2924175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636" name="Oval 20"/>
          <p:cNvSpPr>
            <a:spLocks noChangeArrowheads="1"/>
          </p:cNvSpPr>
          <p:nvPr/>
        </p:nvSpPr>
        <p:spPr bwMode="auto">
          <a:xfrm>
            <a:off x="2411413" y="3068638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637" name="Oval 21"/>
          <p:cNvSpPr>
            <a:spLocks noChangeArrowheads="1"/>
          </p:cNvSpPr>
          <p:nvPr/>
        </p:nvSpPr>
        <p:spPr bwMode="auto">
          <a:xfrm>
            <a:off x="2411413" y="3141663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638" name="Oval 22"/>
          <p:cNvSpPr>
            <a:spLocks noChangeArrowheads="1"/>
          </p:cNvSpPr>
          <p:nvPr/>
        </p:nvSpPr>
        <p:spPr bwMode="auto">
          <a:xfrm>
            <a:off x="4140200" y="4221163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639" name="Oval 23"/>
          <p:cNvSpPr>
            <a:spLocks noChangeArrowheads="1"/>
          </p:cNvSpPr>
          <p:nvPr/>
        </p:nvSpPr>
        <p:spPr bwMode="auto">
          <a:xfrm>
            <a:off x="2411413" y="29972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640" name="Oval 24"/>
          <p:cNvSpPr>
            <a:spLocks noChangeArrowheads="1"/>
          </p:cNvSpPr>
          <p:nvPr/>
        </p:nvSpPr>
        <p:spPr bwMode="auto">
          <a:xfrm>
            <a:off x="4716463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641" name="Oval 25"/>
          <p:cNvSpPr>
            <a:spLocks noChangeArrowheads="1"/>
          </p:cNvSpPr>
          <p:nvPr/>
        </p:nvSpPr>
        <p:spPr bwMode="auto">
          <a:xfrm>
            <a:off x="2413000" y="3068638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10" name="Oval 94"/>
          <p:cNvSpPr>
            <a:spLocks noChangeArrowheads="1"/>
          </p:cNvSpPr>
          <p:nvPr/>
        </p:nvSpPr>
        <p:spPr bwMode="auto">
          <a:xfrm>
            <a:off x="3708400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11" name="Oval 95"/>
          <p:cNvSpPr>
            <a:spLocks noChangeArrowheads="1"/>
          </p:cNvSpPr>
          <p:nvPr/>
        </p:nvSpPr>
        <p:spPr bwMode="auto">
          <a:xfrm>
            <a:off x="2411413" y="29972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12" name="Oval 96"/>
          <p:cNvSpPr>
            <a:spLocks noChangeArrowheads="1"/>
          </p:cNvSpPr>
          <p:nvPr/>
        </p:nvSpPr>
        <p:spPr bwMode="auto">
          <a:xfrm>
            <a:off x="2411413" y="32131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13" name="Oval 97"/>
          <p:cNvSpPr>
            <a:spLocks noChangeArrowheads="1"/>
          </p:cNvSpPr>
          <p:nvPr/>
        </p:nvSpPr>
        <p:spPr bwMode="auto">
          <a:xfrm>
            <a:off x="4427538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14" name="Oval 98"/>
          <p:cNvSpPr>
            <a:spLocks noChangeArrowheads="1"/>
          </p:cNvSpPr>
          <p:nvPr/>
        </p:nvSpPr>
        <p:spPr bwMode="auto">
          <a:xfrm>
            <a:off x="2411413" y="3141663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15" name="Oval 99"/>
          <p:cNvSpPr>
            <a:spLocks noChangeArrowheads="1"/>
          </p:cNvSpPr>
          <p:nvPr/>
        </p:nvSpPr>
        <p:spPr bwMode="auto">
          <a:xfrm>
            <a:off x="2411413" y="2852738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16" name="Oval 100"/>
          <p:cNvSpPr>
            <a:spLocks noChangeArrowheads="1"/>
          </p:cNvSpPr>
          <p:nvPr/>
        </p:nvSpPr>
        <p:spPr bwMode="auto">
          <a:xfrm>
            <a:off x="4932363" y="4221163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18" name="Oval 102"/>
          <p:cNvSpPr>
            <a:spLocks noChangeArrowheads="1"/>
          </p:cNvSpPr>
          <p:nvPr/>
        </p:nvSpPr>
        <p:spPr bwMode="auto">
          <a:xfrm>
            <a:off x="3635375" y="2781300"/>
            <a:ext cx="1511300" cy="935038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19" name="Freeform 103"/>
          <p:cNvSpPr>
            <a:spLocks/>
          </p:cNvSpPr>
          <p:nvPr/>
        </p:nvSpPr>
        <p:spPr bwMode="auto">
          <a:xfrm>
            <a:off x="1042988" y="3284538"/>
            <a:ext cx="2460625" cy="2159000"/>
          </a:xfrm>
          <a:custGeom>
            <a:avLst/>
            <a:gdLst>
              <a:gd name="T0" fmla="*/ 2147483647 w 1550"/>
              <a:gd name="T1" fmla="*/ 0 h 1360"/>
              <a:gd name="T2" fmla="*/ 2147483647 w 1550"/>
              <a:gd name="T3" fmla="*/ 2147483647 h 1360"/>
              <a:gd name="T4" fmla="*/ 2147483647 w 1550"/>
              <a:gd name="T5" fmla="*/ 2147483647 h 1360"/>
              <a:gd name="T6" fmla="*/ 0 60000 65536"/>
              <a:gd name="T7" fmla="*/ 0 60000 65536"/>
              <a:gd name="T8" fmla="*/ 0 60000 65536"/>
              <a:gd name="T9" fmla="*/ 0 w 1550"/>
              <a:gd name="T10" fmla="*/ 0 h 1360"/>
              <a:gd name="T11" fmla="*/ 1550 w 1550"/>
              <a:gd name="T12" fmla="*/ 1360 h 1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0" h="1360">
                <a:moveTo>
                  <a:pt x="1550" y="0"/>
                </a:moveTo>
                <a:cubicBezTo>
                  <a:pt x="919" y="113"/>
                  <a:pt x="288" y="226"/>
                  <a:pt x="144" y="453"/>
                </a:cubicBezTo>
                <a:cubicBezTo>
                  <a:pt x="0" y="680"/>
                  <a:pt x="344" y="1020"/>
                  <a:pt x="688" y="136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111722" name="Rectangle 106"/>
          <p:cNvSpPr>
            <a:spLocks noChangeArrowheads="1"/>
          </p:cNvSpPr>
          <p:nvPr/>
        </p:nvSpPr>
        <p:spPr bwMode="auto">
          <a:xfrm>
            <a:off x="1547813" y="5445125"/>
            <a:ext cx="4572000" cy="10810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defTabSz="933450"/>
            <a:r>
              <a:rPr lang="sr-Latn-CS" sz="3200">
                <a:solidFill>
                  <a:srgbClr val="FFFF00"/>
                </a:solidFill>
              </a:rPr>
              <a:t>Energija</a:t>
            </a:r>
            <a:r>
              <a:rPr lang="sr-Latn-CS" sz="3200" b="1">
                <a:solidFill>
                  <a:srgbClr val="FFFF00"/>
                </a:solidFill>
              </a:rPr>
              <a:t> </a:t>
            </a:r>
            <a:r>
              <a:rPr lang="sr-Latn-CS" b="1">
                <a:solidFill>
                  <a:srgbClr val="FFFF00"/>
                </a:solidFill>
              </a:rPr>
              <a:t>–</a:t>
            </a:r>
            <a:endParaRPr lang="sr-Latn-CS" sz="3200" b="1">
              <a:solidFill>
                <a:srgbClr val="FFFF00"/>
              </a:solidFill>
            </a:endParaRPr>
          </a:p>
          <a:p>
            <a:pPr defTabSz="933450"/>
            <a:r>
              <a:rPr lang="sr-Latn-CS" sz="3200">
                <a:solidFill>
                  <a:srgbClr val="FFFF00"/>
                </a:solidFill>
              </a:rPr>
              <a:t>Proteini </a:t>
            </a:r>
            <a:r>
              <a:rPr lang="en-US" sz="3200" smtClean="0">
                <a:solidFill>
                  <a:srgbClr val="FFFF00"/>
                </a:solidFill>
              </a:rPr>
              <a:t>(±)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11723" name="Oval 107"/>
          <p:cNvSpPr>
            <a:spLocks noChangeArrowheads="1"/>
          </p:cNvSpPr>
          <p:nvPr/>
        </p:nvSpPr>
        <p:spPr bwMode="auto">
          <a:xfrm>
            <a:off x="4932363" y="4221163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24" name="Oval 108"/>
          <p:cNvSpPr>
            <a:spLocks noChangeArrowheads="1"/>
          </p:cNvSpPr>
          <p:nvPr/>
        </p:nvSpPr>
        <p:spPr bwMode="auto">
          <a:xfrm>
            <a:off x="2411413" y="29972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28" name="Oval 112"/>
          <p:cNvSpPr>
            <a:spLocks noChangeArrowheads="1"/>
          </p:cNvSpPr>
          <p:nvPr/>
        </p:nvSpPr>
        <p:spPr bwMode="auto">
          <a:xfrm>
            <a:off x="2411413" y="3068638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29" name="Oval 113"/>
          <p:cNvSpPr>
            <a:spLocks noChangeArrowheads="1"/>
          </p:cNvSpPr>
          <p:nvPr/>
        </p:nvSpPr>
        <p:spPr bwMode="auto">
          <a:xfrm>
            <a:off x="4067175" y="4221163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31" name="Oval 115"/>
          <p:cNvSpPr>
            <a:spLocks noChangeArrowheads="1"/>
          </p:cNvSpPr>
          <p:nvPr/>
        </p:nvSpPr>
        <p:spPr bwMode="auto">
          <a:xfrm>
            <a:off x="4284663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32" name="Oval 116"/>
          <p:cNvSpPr>
            <a:spLocks noChangeArrowheads="1"/>
          </p:cNvSpPr>
          <p:nvPr/>
        </p:nvSpPr>
        <p:spPr bwMode="auto">
          <a:xfrm>
            <a:off x="4572000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33" name="Oval 117"/>
          <p:cNvSpPr>
            <a:spLocks noChangeArrowheads="1"/>
          </p:cNvSpPr>
          <p:nvPr/>
        </p:nvSpPr>
        <p:spPr bwMode="auto">
          <a:xfrm>
            <a:off x="2411413" y="3068638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34" name="Oval 118"/>
          <p:cNvSpPr>
            <a:spLocks noChangeArrowheads="1"/>
          </p:cNvSpPr>
          <p:nvPr/>
        </p:nvSpPr>
        <p:spPr bwMode="auto">
          <a:xfrm>
            <a:off x="5148263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35" name="Oval 119"/>
          <p:cNvSpPr>
            <a:spLocks noChangeArrowheads="1"/>
          </p:cNvSpPr>
          <p:nvPr/>
        </p:nvSpPr>
        <p:spPr bwMode="auto">
          <a:xfrm>
            <a:off x="2411413" y="32131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36" name="Oval 120"/>
          <p:cNvSpPr>
            <a:spLocks noChangeArrowheads="1"/>
          </p:cNvSpPr>
          <p:nvPr/>
        </p:nvSpPr>
        <p:spPr bwMode="auto">
          <a:xfrm>
            <a:off x="2411413" y="27813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37" name="Oval 121"/>
          <p:cNvSpPr>
            <a:spLocks noChangeArrowheads="1"/>
          </p:cNvSpPr>
          <p:nvPr/>
        </p:nvSpPr>
        <p:spPr bwMode="auto">
          <a:xfrm>
            <a:off x="2411413" y="32131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38" name="Oval 122"/>
          <p:cNvSpPr>
            <a:spLocks noChangeArrowheads="1"/>
          </p:cNvSpPr>
          <p:nvPr/>
        </p:nvSpPr>
        <p:spPr bwMode="auto">
          <a:xfrm>
            <a:off x="5076825" y="4221163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39" name="Oval 123"/>
          <p:cNvSpPr>
            <a:spLocks noChangeArrowheads="1"/>
          </p:cNvSpPr>
          <p:nvPr/>
        </p:nvSpPr>
        <p:spPr bwMode="auto">
          <a:xfrm>
            <a:off x="4859338" y="4221163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41" name="Oval 125"/>
          <p:cNvSpPr>
            <a:spLocks noChangeArrowheads="1"/>
          </p:cNvSpPr>
          <p:nvPr/>
        </p:nvSpPr>
        <p:spPr bwMode="auto">
          <a:xfrm>
            <a:off x="2411413" y="29972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42" name="Oval 126"/>
          <p:cNvSpPr>
            <a:spLocks noChangeArrowheads="1"/>
          </p:cNvSpPr>
          <p:nvPr/>
        </p:nvSpPr>
        <p:spPr bwMode="auto">
          <a:xfrm>
            <a:off x="3995738" y="4221163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43" name="Oval 127"/>
          <p:cNvSpPr>
            <a:spLocks noChangeArrowheads="1"/>
          </p:cNvSpPr>
          <p:nvPr/>
        </p:nvSpPr>
        <p:spPr bwMode="auto">
          <a:xfrm>
            <a:off x="2411413" y="29972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44" name="Oval 128"/>
          <p:cNvSpPr>
            <a:spLocks noChangeArrowheads="1"/>
          </p:cNvSpPr>
          <p:nvPr/>
        </p:nvSpPr>
        <p:spPr bwMode="auto">
          <a:xfrm>
            <a:off x="2411413" y="3141663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45" name="Oval 129"/>
          <p:cNvSpPr>
            <a:spLocks noChangeArrowheads="1"/>
          </p:cNvSpPr>
          <p:nvPr/>
        </p:nvSpPr>
        <p:spPr bwMode="auto">
          <a:xfrm>
            <a:off x="3708400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46" name="Oval 130"/>
          <p:cNvSpPr>
            <a:spLocks noChangeArrowheads="1"/>
          </p:cNvSpPr>
          <p:nvPr/>
        </p:nvSpPr>
        <p:spPr bwMode="auto">
          <a:xfrm>
            <a:off x="2411413" y="2852738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1748" name="Oval 132"/>
          <p:cNvSpPr>
            <a:spLocks noChangeArrowheads="1"/>
          </p:cNvSpPr>
          <p:nvPr/>
        </p:nvSpPr>
        <p:spPr bwMode="auto">
          <a:xfrm>
            <a:off x="4643438" y="4149725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533 L 0.13785 -0.00533 " pathEditMode="relative" ptsTypes="AA">
                                      <p:cBhvr>
                                        <p:cTn id="6" dur="5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0381 -0.183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72222E-6 -1.11111E-6 L 0.22466 0.0050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0.00417 -0.183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72222E-6 -1.11111E-6 L 0.20105 0.0050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1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00417 -0.183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9.44444E-6 -5.92593E-6 L 0.25209 -5.92593E-6 " pathEditMode="relative" ptsTypes="AA">
                                      <p:cBhvr>
                                        <p:cTn id="21" dur="500" fill="hold"/>
                                        <p:tgtEl>
                                          <p:spTgt spid="111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5.55556E-7 -0.21018 " pathEditMode="relative" ptsTypes="AA">
                                      <p:cBhvr>
                                        <p:cTn id="23" dur="5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5.92593E-6 L 0.19688 -5.92593E-6 " pathEditMode="relative" ptsTypes="AA">
                                      <p:cBhvr>
                                        <p:cTn id="26" dur="500" fill="hold"/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6 L 0.00781 -0.1574 " pathEditMode="relative" ptsTypes="AA">
                                      <p:cBhvr>
                                        <p:cTn id="28" dur="5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72222E-6 2.22222E-6 L 0.34271 0.005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11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00382 -0.17315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417 -0.00532 L 0.3033 -0.00532 " pathEditMode="relative" ptsTypes="AA">
                                      <p:cBhvr>
                                        <p:cTn id="36" dur="500" fill="hold"/>
                                        <p:tgtEl>
                                          <p:spTgt spid="111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32 L 0.00399 -0.16273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11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72222E-6 -2.59259E-6 L 0.29549 0.005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11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00399 -0.1418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417 -0.00533 L 0.16164 -0.00533 " pathEditMode="relative" ptsTypes="AA">
                                      <p:cBhvr>
                                        <p:cTn id="46" dur="500" fill="hold"/>
                                        <p:tgtEl>
                                          <p:spTgt spid="111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616 L -0.00382 -0.1838 " pathEditMode="relative" ptsTypes="AA">
                                      <p:cBhvr>
                                        <p:cTn id="48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72222E-6 3.7037E-7 L 0.27188 -0.0053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0382 -0.2152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0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9.44444E-6 4.07407E-6 L 0.20487 4.07407E-6 " pathEditMode="relative" ptsTypes="AA">
                                      <p:cBhvr>
                                        <p:cTn id="56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5.55556E-7 -0.19954 " pathEditMode="relative" ptsTypes="AA">
                                      <p:cBhvr>
                                        <p:cTn id="58" dur="500" fill="hold"/>
                                        <p:tgtEl>
                                          <p:spTgt spid="111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40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417 -0.00533 L 0.23247 -0.00533 " pathEditMode="relative" ptsTypes="AA">
                                      <p:cBhvr>
                                        <p:cTn id="61" dur="5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0532 L -0.00382 -0.1838 " pathEditMode="relative" ptsTypes="AA">
                                      <p:cBhvr>
                                        <p:cTn id="63" dur="500" fill="hold"/>
                                        <p:tgtEl>
                                          <p:spTgt spid="111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417 -0.00532 L 0.23247 -0.00532 " pathEditMode="relative" ptsTypes="AA">
                                      <p:cBhvr>
                                        <p:cTn id="66" dur="500" fill="hold"/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0.01198 -0.1627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60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9.44444E-6 -2.59259E-6 L 0.18907 -0.01042 " pathEditMode="relative" ptsTypes="AA">
                                      <p:cBhvr>
                                        <p:cTn id="71" dur="5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0417 -0.17338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11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0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9.44444E-6 -2.59259E-6 L 0.26771 0.01065 " pathEditMode="relative" ptsTypes="AA">
                                      <p:cBhvr>
                                        <p:cTn id="76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00417 -0.15232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80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72222E-6 -1.11111E-6 L 0.16945 -0.0053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11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1574 L -0.00382 -0.18379 " pathEditMode="relative" ptsTypes="AA">
                                      <p:cBhvr>
                                        <p:cTn id="83" dur="500" fill="hold"/>
                                        <p:tgtEl>
                                          <p:spTgt spid="111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40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417 -0.00532 L 0.26389 0.00509 " pathEditMode="relative" ptsTypes="AA">
                                      <p:cBhvr>
                                        <p:cTn id="86" dur="500" fill="hold"/>
                                        <p:tgtEl>
                                          <p:spTgt spid="111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00382 -0.17338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111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72222E-6 3.7037E-6 L 0.27188 0.00509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1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5.55556E-7 -0.19954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111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60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9.44444E-6 -5.92593E-6 L 0.14966 -5.92593E-6 " pathEditMode="relative" ptsTypes="AA">
                                      <p:cBhvr>
                                        <p:cTn id="96" dur="500" fill="hold"/>
                                        <p:tgtEl>
                                          <p:spTgt spid="111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E-6 1.11022E-16 L 0.01181 -0.17315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111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9.44444E-6 -2.59259E-6 L 0.2441 -2.59259E-6 " pathEditMode="relative" ptsTypes="AA">
                                      <p:cBhvr>
                                        <p:cTn id="101" dur="500" fill="hold"/>
                                        <p:tgtEl>
                                          <p:spTgt spid="111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80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3.33333E-6 L 0.00417 -0.16297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11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6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1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nimBg="1"/>
      <p:bldP spid="111629" grpId="0" animBg="1"/>
      <p:bldP spid="111631" grpId="0" animBg="1"/>
      <p:bldP spid="111632" grpId="0" animBg="1"/>
      <p:bldP spid="111633" grpId="0" animBg="1"/>
      <p:bldP spid="111634" grpId="0" animBg="1"/>
      <p:bldP spid="111635" grpId="0" animBg="1"/>
      <p:bldP spid="111636" grpId="0" animBg="1"/>
      <p:bldP spid="111637" grpId="0" animBg="1"/>
      <p:bldP spid="111638" grpId="0" animBg="1"/>
      <p:bldP spid="111639" grpId="0" animBg="1"/>
      <p:bldP spid="111640" grpId="0" animBg="1"/>
      <p:bldP spid="111641" grpId="0" animBg="1"/>
      <p:bldP spid="111710" grpId="0" animBg="1"/>
      <p:bldP spid="111711" grpId="0" animBg="1"/>
      <p:bldP spid="111712" grpId="0" animBg="1"/>
      <p:bldP spid="111713" grpId="0" animBg="1"/>
      <p:bldP spid="111714" grpId="0" animBg="1"/>
      <p:bldP spid="111715" grpId="0" animBg="1"/>
      <p:bldP spid="111716" grpId="0" animBg="1"/>
      <p:bldP spid="111718" grpId="0" animBg="1"/>
      <p:bldP spid="111719" grpId="0" animBg="1"/>
      <p:bldP spid="111722" grpId="0"/>
      <p:bldP spid="111723" grpId="0" animBg="1"/>
      <p:bldP spid="111724" grpId="0" animBg="1"/>
      <p:bldP spid="111728" grpId="0" animBg="1"/>
      <p:bldP spid="111729" grpId="0" animBg="1"/>
      <p:bldP spid="111731" grpId="0" animBg="1"/>
      <p:bldP spid="111732" grpId="0" animBg="1"/>
      <p:bldP spid="111733" grpId="0" animBg="1"/>
      <p:bldP spid="111734" grpId="0" animBg="1"/>
      <p:bldP spid="111735" grpId="0" animBg="1"/>
      <p:bldP spid="111736" grpId="0" animBg="1"/>
      <p:bldP spid="111737" grpId="0" animBg="1"/>
      <p:bldP spid="111738" grpId="0" animBg="1"/>
      <p:bldP spid="111739" grpId="0" animBg="1"/>
      <p:bldP spid="111741" grpId="0" animBg="1"/>
      <p:bldP spid="111742" grpId="0" animBg="1"/>
      <p:bldP spid="111743" grpId="0" animBg="1"/>
      <p:bldP spid="111744" grpId="0" animBg="1"/>
      <p:bldP spid="111745" grpId="0" animBg="1"/>
      <p:bldP spid="111746" grpId="0" animBg="1"/>
      <p:bldP spid="1117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76375" y="1412875"/>
          <a:ext cx="6096000" cy="4064000"/>
        </p:xfrm>
        <a:graphic>
          <a:graphicData uri="http://schemas.openxmlformats.org/presentationml/2006/ole">
            <p:oleObj spid="_x0000_s35842" name="Chart" r:id="rId3" imgW="6096000" imgH="4069186" progId="MSGraph.Chart.8">
              <p:embed followColorScheme="full"/>
            </p:oleObj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226300" cy="825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>
                <a:solidFill>
                  <a:srgbClr val="FFFF00"/>
                </a:solidFill>
              </a:rPr>
              <a:t>Odnos koncentracije masti i proteina u mleku krava </a:t>
            </a:r>
          </a:p>
          <a:p>
            <a:pPr defTabSz="933450"/>
            <a:r>
              <a:rPr lang="sr-Latn-CS">
                <a:solidFill>
                  <a:srgbClr val="FFFF00"/>
                </a:solidFill>
              </a:rPr>
              <a:t>u zavisnosti od sadržaja energije i proteina u obroku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555875" y="2060575"/>
            <a:ext cx="4681538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5076825" y="1484313"/>
            <a:ext cx="0" cy="2808287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0338" y="1628775"/>
            <a:ext cx="50482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1800">
                <a:solidFill>
                  <a:srgbClr val="FFFF00"/>
                </a:solidFill>
              </a:rPr>
              <a:t>4.5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48263" y="3500438"/>
            <a:ext cx="504825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1800">
                <a:solidFill>
                  <a:srgbClr val="FFFF00"/>
                </a:solidFill>
              </a:rPr>
              <a:t>3.2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12696" name="Oval 56"/>
          <p:cNvSpPr>
            <a:spLocks noChangeArrowheads="1"/>
          </p:cNvSpPr>
          <p:nvPr/>
        </p:nvSpPr>
        <p:spPr bwMode="auto">
          <a:xfrm>
            <a:off x="2555875" y="40767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698" name="Oval 58"/>
          <p:cNvSpPr>
            <a:spLocks noChangeArrowheads="1"/>
          </p:cNvSpPr>
          <p:nvPr/>
        </p:nvSpPr>
        <p:spPr bwMode="auto">
          <a:xfrm>
            <a:off x="2555875" y="3933825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00" name="Oval 60"/>
          <p:cNvSpPr>
            <a:spLocks noChangeArrowheads="1"/>
          </p:cNvSpPr>
          <p:nvPr/>
        </p:nvSpPr>
        <p:spPr bwMode="auto">
          <a:xfrm>
            <a:off x="2555875" y="3789363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02" name="Oval 62"/>
          <p:cNvSpPr>
            <a:spLocks noChangeArrowheads="1"/>
          </p:cNvSpPr>
          <p:nvPr/>
        </p:nvSpPr>
        <p:spPr bwMode="auto">
          <a:xfrm>
            <a:off x="4572000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03" name="Oval 63"/>
          <p:cNvSpPr>
            <a:spLocks noChangeArrowheads="1"/>
          </p:cNvSpPr>
          <p:nvPr/>
        </p:nvSpPr>
        <p:spPr bwMode="auto">
          <a:xfrm>
            <a:off x="2555875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04" name="Oval 64"/>
          <p:cNvSpPr>
            <a:spLocks noChangeArrowheads="1"/>
          </p:cNvSpPr>
          <p:nvPr/>
        </p:nvSpPr>
        <p:spPr bwMode="auto">
          <a:xfrm>
            <a:off x="2555875" y="4005263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5134" name="Oval 65"/>
          <p:cNvSpPr>
            <a:spLocks noChangeArrowheads="1"/>
          </p:cNvSpPr>
          <p:nvPr/>
        </p:nvSpPr>
        <p:spPr bwMode="auto">
          <a:xfrm>
            <a:off x="4211638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06" name="Oval 66"/>
          <p:cNvSpPr>
            <a:spLocks noChangeArrowheads="1"/>
          </p:cNvSpPr>
          <p:nvPr/>
        </p:nvSpPr>
        <p:spPr bwMode="auto">
          <a:xfrm>
            <a:off x="2555875" y="3716338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07" name="Oval 67"/>
          <p:cNvSpPr>
            <a:spLocks noChangeArrowheads="1"/>
          </p:cNvSpPr>
          <p:nvPr/>
        </p:nvSpPr>
        <p:spPr bwMode="auto">
          <a:xfrm>
            <a:off x="4356100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08" name="Oval 68"/>
          <p:cNvSpPr>
            <a:spLocks noChangeArrowheads="1"/>
          </p:cNvSpPr>
          <p:nvPr/>
        </p:nvSpPr>
        <p:spPr bwMode="auto">
          <a:xfrm>
            <a:off x="3851275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09" name="Oval 69"/>
          <p:cNvSpPr>
            <a:spLocks noChangeArrowheads="1"/>
          </p:cNvSpPr>
          <p:nvPr/>
        </p:nvSpPr>
        <p:spPr bwMode="auto">
          <a:xfrm>
            <a:off x="4067175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10" name="Oval 70"/>
          <p:cNvSpPr>
            <a:spLocks noChangeArrowheads="1"/>
          </p:cNvSpPr>
          <p:nvPr/>
        </p:nvSpPr>
        <p:spPr bwMode="auto">
          <a:xfrm>
            <a:off x="5148263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11" name="Oval 71"/>
          <p:cNvSpPr>
            <a:spLocks noChangeArrowheads="1"/>
          </p:cNvSpPr>
          <p:nvPr/>
        </p:nvSpPr>
        <p:spPr bwMode="auto">
          <a:xfrm>
            <a:off x="2555875" y="3789363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12" name="Oval 72"/>
          <p:cNvSpPr>
            <a:spLocks noChangeArrowheads="1"/>
          </p:cNvSpPr>
          <p:nvPr/>
        </p:nvSpPr>
        <p:spPr bwMode="auto">
          <a:xfrm>
            <a:off x="5148263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16" name="Oval 76"/>
          <p:cNvSpPr>
            <a:spLocks noChangeArrowheads="1"/>
          </p:cNvSpPr>
          <p:nvPr/>
        </p:nvSpPr>
        <p:spPr bwMode="auto">
          <a:xfrm>
            <a:off x="4284663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17" name="Oval 77"/>
          <p:cNvSpPr>
            <a:spLocks noChangeArrowheads="1"/>
          </p:cNvSpPr>
          <p:nvPr/>
        </p:nvSpPr>
        <p:spPr bwMode="auto">
          <a:xfrm>
            <a:off x="2555875" y="36449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19" name="Oval 79"/>
          <p:cNvSpPr>
            <a:spLocks noChangeArrowheads="1"/>
          </p:cNvSpPr>
          <p:nvPr/>
        </p:nvSpPr>
        <p:spPr bwMode="auto">
          <a:xfrm>
            <a:off x="2555875" y="40767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20" name="Oval 80"/>
          <p:cNvSpPr>
            <a:spLocks noChangeArrowheads="1"/>
          </p:cNvSpPr>
          <p:nvPr/>
        </p:nvSpPr>
        <p:spPr bwMode="auto">
          <a:xfrm>
            <a:off x="2555875" y="4149725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21" name="Oval 81"/>
          <p:cNvSpPr>
            <a:spLocks noChangeArrowheads="1"/>
          </p:cNvSpPr>
          <p:nvPr/>
        </p:nvSpPr>
        <p:spPr bwMode="auto">
          <a:xfrm>
            <a:off x="3419475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22" name="Oval 82"/>
          <p:cNvSpPr>
            <a:spLocks noChangeArrowheads="1"/>
          </p:cNvSpPr>
          <p:nvPr/>
        </p:nvSpPr>
        <p:spPr bwMode="auto">
          <a:xfrm>
            <a:off x="4427538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23" name="Oval 83"/>
          <p:cNvSpPr>
            <a:spLocks noChangeArrowheads="1"/>
          </p:cNvSpPr>
          <p:nvPr/>
        </p:nvSpPr>
        <p:spPr bwMode="auto">
          <a:xfrm>
            <a:off x="3995738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24" name="Oval 84"/>
          <p:cNvSpPr>
            <a:spLocks noChangeArrowheads="1"/>
          </p:cNvSpPr>
          <p:nvPr/>
        </p:nvSpPr>
        <p:spPr bwMode="auto">
          <a:xfrm>
            <a:off x="4500563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25" name="Oval 85"/>
          <p:cNvSpPr>
            <a:spLocks noChangeArrowheads="1"/>
          </p:cNvSpPr>
          <p:nvPr/>
        </p:nvSpPr>
        <p:spPr bwMode="auto">
          <a:xfrm>
            <a:off x="3132138" y="3357563"/>
            <a:ext cx="1798637" cy="1081087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26" name="Freeform 86"/>
          <p:cNvSpPr>
            <a:spLocks/>
          </p:cNvSpPr>
          <p:nvPr/>
        </p:nvSpPr>
        <p:spPr bwMode="auto">
          <a:xfrm>
            <a:off x="684213" y="3933825"/>
            <a:ext cx="2460625" cy="2159000"/>
          </a:xfrm>
          <a:custGeom>
            <a:avLst/>
            <a:gdLst>
              <a:gd name="T0" fmla="*/ 2147483647 w 1550"/>
              <a:gd name="T1" fmla="*/ 0 h 1360"/>
              <a:gd name="T2" fmla="*/ 2147483647 w 1550"/>
              <a:gd name="T3" fmla="*/ 2147483647 h 1360"/>
              <a:gd name="T4" fmla="*/ 2147483647 w 1550"/>
              <a:gd name="T5" fmla="*/ 2147483647 h 1360"/>
              <a:gd name="T6" fmla="*/ 0 60000 65536"/>
              <a:gd name="T7" fmla="*/ 0 60000 65536"/>
              <a:gd name="T8" fmla="*/ 0 60000 65536"/>
              <a:gd name="T9" fmla="*/ 0 w 1550"/>
              <a:gd name="T10" fmla="*/ 0 h 1360"/>
              <a:gd name="T11" fmla="*/ 1550 w 1550"/>
              <a:gd name="T12" fmla="*/ 1360 h 1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0" h="1360">
                <a:moveTo>
                  <a:pt x="1550" y="0"/>
                </a:moveTo>
                <a:cubicBezTo>
                  <a:pt x="919" y="113"/>
                  <a:pt x="288" y="226"/>
                  <a:pt x="144" y="453"/>
                </a:cubicBezTo>
                <a:cubicBezTo>
                  <a:pt x="0" y="680"/>
                  <a:pt x="344" y="1020"/>
                  <a:pt x="688" y="136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112728" name="Rectangle 88"/>
          <p:cNvSpPr>
            <a:spLocks noChangeArrowheads="1"/>
          </p:cNvSpPr>
          <p:nvPr/>
        </p:nvSpPr>
        <p:spPr bwMode="auto">
          <a:xfrm>
            <a:off x="1908175" y="5805488"/>
            <a:ext cx="2016125" cy="1069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defTabSz="933450"/>
            <a:r>
              <a:rPr lang="sr-Latn-CS" sz="3200">
                <a:solidFill>
                  <a:srgbClr val="FFFF00"/>
                </a:solidFill>
              </a:rPr>
              <a:t>Energija</a:t>
            </a:r>
            <a:endParaRPr lang="sr-Latn-CS" sz="3200" b="1">
              <a:solidFill>
                <a:srgbClr val="FFFF00"/>
              </a:solidFill>
            </a:endParaRPr>
          </a:p>
          <a:p>
            <a:pPr defTabSz="933450"/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12729" name="Line 89"/>
          <p:cNvSpPr>
            <a:spLocks noChangeShapeType="1"/>
          </p:cNvSpPr>
          <p:nvPr/>
        </p:nvSpPr>
        <p:spPr bwMode="auto">
          <a:xfrm>
            <a:off x="3635375" y="5876925"/>
            <a:ext cx="504825" cy="503238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112730" name="Oval 90"/>
          <p:cNvSpPr>
            <a:spLocks noChangeArrowheads="1"/>
          </p:cNvSpPr>
          <p:nvPr/>
        </p:nvSpPr>
        <p:spPr bwMode="auto">
          <a:xfrm>
            <a:off x="2555875" y="38608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31" name="Oval 91"/>
          <p:cNvSpPr>
            <a:spLocks noChangeArrowheads="1"/>
          </p:cNvSpPr>
          <p:nvPr/>
        </p:nvSpPr>
        <p:spPr bwMode="auto">
          <a:xfrm>
            <a:off x="2555875" y="4219575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32" name="Oval 92"/>
          <p:cNvSpPr>
            <a:spLocks noChangeArrowheads="1"/>
          </p:cNvSpPr>
          <p:nvPr/>
        </p:nvSpPr>
        <p:spPr bwMode="auto">
          <a:xfrm>
            <a:off x="2555875" y="3789363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34" name="Oval 94"/>
          <p:cNvSpPr>
            <a:spLocks noChangeArrowheads="1"/>
          </p:cNvSpPr>
          <p:nvPr/>
        </p:nvSpPr>
        <p:spPr bwMode="auto">
          <a:xfrm>
            <a:off x="4356100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35" name="Oval 95"/>
          <p:cNvSpPr>
            <a:spLocks noChangeArrowheads="1"/>
          </p:cNvSpPr>
          <p:nvPr/>
        </p:nvSpPr>
        <p:spPr bwMode="auto">
          <a:xfrm>
            <a:off x="2555875" y="3716338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36" name="Oval 96"/>
          <p:cNvSpPr>
            <a:spLocks noChangeArrowheads="1"/>
          </p:cNvSpPr>
          <p:nvPr/>
        </p:nvSpPr>
        <p:spPr bwMode="auto">
          <a:xfrm>
            <a:off x="2555875" y="40767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37" name="Oval 97"/>
          <p:cNvSpPr>
            <a:spLocks noChangeArrowheads="1"/>
          </p:cNvSpPr>
          <p:nvPr/>
        </p:nvSpPr>
        <p:spPr bwMode="auto">
          <a:xfrm>
            <a:off x="2555875" y="4005263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38" name="Oval 98"/>
          <p:cNvSpPr>
            <a:spLocks noChangeArrowheads="1"/>
          </p:cNvSpPr>
          <p:nvPr/>
        </p:nvSpPr>
        <p:spPr bwMode="auto">
          <a:xfrm>
            <a:off x="4067175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39" name="Oval 99"/>
          <p:cNvSpPr>
            <a:spLocks noChangeArrowheads="1"/>
          </p:cNvSpPr>
          <p:nvPr/>
        </p:nvSpPr>
        <p:spPr bwMode="auto">
          <a:xfrm>
            <a:off x="5724525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40" name="Oval 100"/>
          <p:cNvSpPr>
            <a:spLocks noChangeArrowheads="1"/>
          </p:cNvSpPr>
          <p:nvPr/>
        </p:nvSpPr>
        <p:spPr bwMode="auto">
          <a:xfrm>
            <a:off x="5076825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5164" name="Oval 101"/>
          <p:cNvSpPr>
            <a:spLocks noChangeArrowheads="1"/>
          </p:cNvSpPr>
          <p:nvPr/>
        </p:nvSpPr>
        <p:spPr bwMode="auto">
          <a:xfrm>
            <a:off x="3492500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42" name="Oval 102"/>
          <p:cNvSpPr>
            <a:spLocks noChangeArrowheads="1"/>
          </p:cNvSpPr>
          <p:nvPr/>
        </p:nvSpPr>
        <p:spPr bwMode="auto">
          <a:xfrm>
            <a:off x="2555875" y="3933825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43" name="Oval 103"/>
          <p:cNvSpPr>
            <a:spLocks noChangeArrowheads="1"/>
          </p:cNvSpPr>
          <p:nvPr/>
        </p:nvSpPr>
        <p:spPr bwMode="auto">
          <a:xfrm>
            <a:off x="4211638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44" name="Oval 104"/>
          <p:cNvSpPr>
            <a:spLocks noChangeArrowheads="1"/>
          </p:cNvSpPr>
          <p:nvPr/>
        </p:nvSpPr>
        <p:spPr bwMode="auto">
          <a:xfrm>
            <a:off x="2555875" y="4292600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45" name="Oval 105"/>
          <p:cNvSpPr>
            <a:spLocks noChangeArrowheads="1"/>
          </p:cNvSpPr>
          <p:nvPr/>
        </p:nvSpPr>
        <p:spPr bwMode="auto">
          <a:xfrm>
            <a:off x="2555875" y="3933825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46" name="Oval 106"/>
          <p:cNvSpPr>
            <a:spLocks noChangeArrowheads="1"/>
          </p:cNvSpPr>
          <p:nvPr/>
        </p:nvSpPr>
        <p:spPr bwMode="auto">
          <a:xfrm>
            <a:off x="4211638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47" name="Oval 107"/>
          <p:cNvSpPr>
            <a:spLocks noChangeArrowheads="1"/>
          </p:cNvSpPr>
          <p:nvPr/>
        </p:nvSpPr>
        <p:spPr bwMode="auto">
          <a:xfrm>
            <a:off x="4211638" y="4292600"/>
            <a:ext cx="71437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48" name="Oval 108"/>
          <p:cNvSpPr>
            <a:spLocks noChangeArrowheads="1"/>
          </p:cNvSpPr>
          <p:nvPr/>
        </p:nvSpPr>
        <p:spPr bwMode="auto">
          <a:xfrm>
            <a:off x="2555875" y="4149725"/>
            <a:ext cx="71438" cy="73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12749" name="Line 109"/>
          <p:cNvSpPr>
            <a:spLocks noChangeShapeType="1"/>
          </p:cNvSpPr>
          <p:nvPr/>
        </p:nvSpPr>
        <p:spPr bwMode="auto">
          <a:xfrm>
            <a:off x="3995738" y="5949950"/>
            <a:ext cx="504825" cy="503238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20087 -0.0053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2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-0.00382 -0.078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5.55556E-7 -5.92593E-6 L 0.18907 -5.92593E-6 " pathEditMode="relative" ptsTypes="AA">
                                      <p:cBhvr>
                                        <p:cTn id="11" dur="500" fill="hold"/>
                                        <p:tgtEl>
                                          <p:spTgt spid="112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5.55556E-7 -0.02084 " pathEditMode="relative" ptsTypes="AA">
                                      <p:cBhvr>
                                        <p:cTn id="13" dur="500" fill="hold"/>
                                        <p:tgtEl>
                                          <p:spTgt spid="112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94444E-6 2.59259E-6 L 0.14185 2.59259E-6 " pathEditMode="relative" ptsTypes="AA">
                                      <p:cBhvr>
                                        <p:cTn id="16" dur="500" fill="hold"/>
                                        <p:tgtEl>
                                          <p:spTgt spid="112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5.55556E-7 -4.07407E-6 L -5.55556E-7 -0.01064 " pathEditMode="relative" ptsTypes="AA">
                                      <p:cBhvr>
                                        <p:cTn id="18" dur="500" fill="hold"/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2.96296E-6 L 0.27969 0.0053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2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-0.00382 -0.0576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12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4.44444E-6 L 0.09063 -0.0053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2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022E-16 L -0.00382 -0.0997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12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4 0.00509 L 0.15764 -0.0106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12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5.55556E-7 -4.07407E-6 L -5.55556E-7 -0.0525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94444E-6 4.07407E-6 L 0.20487 4.07407E-6 " pathEditMode="relative" ptsTypes="AA">
                                      <p:cBhvr>
                                        <p:cTn id="36" dur="500" fill="hold"/>
                                        <p:tgtEl>
                                          <p:spTgt spid="112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399 -0.01042 L -0.01181 -0.078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12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4 1.48148E-6 L 0.21667 1.48148E-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12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1.11022E-16 L -0.00382 -0.03148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12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382 1.48148E-6 L 0.19306 1.48148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12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00781 -0.03149 " pathEditMode="relative" ptsTypes="AA">
                                      <p:cBhvr>
                                        <p:cTn id="48" dur="500" fill="hold"/>
                                        <p:tgtEl>
                                          <p:spTgt spid="112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4.81481E-6 L 0.34271 4.81481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12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1.11022E-16 L -0.00382 -0.05231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12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0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0.00509 L 0.2757 0.00509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12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1574 L 2.22222E-6 -0.04722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2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40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0.00532 L 0.18108 -0.0053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12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532 L 2.77778E-7 -0.0787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12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417 4.81481E-6 L 0.16945 4.81481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12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1.11022E-16 L 0.00417 -0.05255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12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60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5.55556E-7 4.07407E-6 L 0.10243 4.07407E-6 " pathEditMode="relative" ptsTypes="AA">
                                      <p:cBhvr>
                                        <p:cTn id="71" dur="500" fill="hold"/>
                                        <p:tgtEl>
                                          <p:spTgt spid="112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20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5.55556E-7 4.07407E-6 L 0.18108 4.07407E-6 " pathEditMode="relative" ptsTypes="AA">
                                      <p:cBhvr>
                                        <p:cTn id="74" dur="500" fill="hold"/>
                                        <p:tgtEl>
                                          <p:spTgt spid="112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80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94444E-6 -2.59259E-6 L 0.16546 -2.59259E-6 " pathEditMode="relative" ptsTypes="AA">
                                      <p:cBhvr>
                                        <p:cTn id="77" dur="500" fill="hold"/>
                                        <p:tgtEl>
                                          <p:spTgt spid="112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5.55556E-7 -0.07338 " pathEditMode="relative" ptsTypes="AA">
                                      <p:cBhvr>
                                        <p:cTn id="79" dur="500" fill="hold"/>
                                        <p:tgtEl>
                                          <p:spTgt spid="112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40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417 3.33333E-6 L 0.18525 3.33333E-6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112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0532 L 0.00799 -0.02616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12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5.55556E-7 4.07407E-6 L 0.18108 4.07407E-6 " pathEditMode="relative" ptsTypes="AA">
                                      <p:cBhvr>
                                        <p:cTn id="87" dur="500" fill="hold"/>
                                        <p:tgtEl>
                                          <p:spTgt spid="112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5.55556E-7 -0.0419 " pathEditMode="relative" ptsTypes="AA">
                                      <p:cBhvr>
                                        <p:cTn id="89" dur="500" fill="hold"/>
                                        <p:tgtEl>
                                          <p:spTgt spid="112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600"/>
                            </p:stCondLst>
                            <p:childTnLst>
                              <p:par>
                                <p:cTn id="91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382 -0.00533 L 0.27969 -0.00533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12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532 L -0.00781 -0.03681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12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200"/>
                            </p:stCondLst>
                            <p:childTnLst>
                              <p:par>
                                <p:cTn id="96" presetID="0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5.55556E-7 4.07407E-6 L 0.18907 4.07407E-6 " pathEditMode="relative" ptsTypes="AA">
                                      <p:cBhvr>
                                        <p:cTn id="97" dur="500" fill="hold"/>
                                        <p:tgtEl>
                                          <p:spTgt spid="11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00781 -0.08403 " pathEditMode="relative" ptsTypes="AA">
                                      <p:cBhvr>
                                        <p:cTn id="99" dur="500" fill="hold"/>
                                        <p:tgtEl>
                                          <p:spTgt spid="112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800"/>
                            </p:stCondLst>
                            <p:childTnLst>
                              <p:par>
                                <p:cTn id="101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1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1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1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6" grpId="0" animBg="1"/>
      <p:bldP spid="112698" grpId="0" animBg="1"/>
      <p:bldP spid="112700" grpId="0" animBg="1"/>
      <p:bldP spid="112702" grpId="0" animBg="1"/>
      <p:bldP spid="112703" grpId="0" animBg="1"/>
      <p:bldP spid="112704" grpId="0" animBg="1"/>
      <p:bldP spid="112706" grpId="0" animBg="1"/>
      <p:bldP spid="112707" grpId="0" animBg="1"/>
      <p:bldP spid="112708" grpId="0" animBg="1"/>
      <p:bldP spid="112709" grpId="0" animBg="1"/>
      <p:bldP spid="112710" grpId="0" animBg="1"/>
      <p:bldP spid="112711" grpId="0" animBg="1"/>
      <p:bldP spid="112712" grpId="0" animBg="1"/>
      <p:bldP spid="112716" grpId="0" animBg="1"/>
      <p:bldP spid="112717" grpId="0" animBg="1"/>
      <p:bldP spid="112719" grpId="0" animBg="1"/>
      <p:bldP spid="112720" grpId="0" animBg="1"/>
      <p:bldP spid="112721" grpId="0" animBg="1"/>
      <p:bldP spid="112722" grpId="0" animBg="1"/>
      <p:bldP spid="112723" grpId="0" animBg="1"/>
      <p:bldP spid="112724" grpId="0" animBg="1"/>
      <p:bldP spid="112725" grpId="0" animBg="1"/>
      <p:bldP spid="112726" grpId="0" animBg="1"/>
      <p:bldP spid="112728" grpId="0"/>
      <p:bldP spid="112729" grpId="0" animBg="1"/>
      <p:bldP spid="112730" grpId="0" animBg="1"/>
      <p:bldP spid="112731" grpId="0" animBg="1"/>
      <p:bldP spid="112732" grpId="0" animBg="1"/>
      <p:bldP spid="112734" grpId="0" animBg="1"/>
      <p:bldP spid="112735" grpId="0" animBg="1"/>
      <p:bldP spid="112736" grpId="0" animBg="1"/>
      <p:bldP spid="112737" grpId="0" animBg="1"/>
      <p:bldP spid="112738" grpId="0" animBg="1"/>
      <p:bldP spid="112739" grpId="0" animBg="1"/>
      <p:bldP spid="112740" grpId="0" animBg="1"/>
      <p:bldP spid="112742" grpId="0" animBg="1"/>
      <p:bldP spid="112743" grpId="0" animBg="1"/>
      <p:bldP spid="112744" grpId="0" animBg="1"/>
      <p:bldP spid="112745" grpId="0" animBg="1"/>
      <p:bldP spid="112746" grpId="0" animBg="1"/>
      <p:bldP spid="112747" grpId="0" animBg="1"/>
      <p:bldP spid="112748" grpId="0" animBg="1"/>
      <p:bldP spid="1127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" y="0"/>
          <a:ext cx="8915400" cy="6781796"/>
        </p:xfrm>
        <a:graphic>
          <a:graphicData uri="http://schemas.openxmlformats.org/drawingml/2006/table">
            <a:tbl>
              <a:tblPr/>
              <a:tblGrid>
                <a:gridCol w="1784732"/>
                <a:gridCol w="1282826"/>
                <a:gridCol w="1284478"/>
                <a:gridCol w="1130936"/>
                <a:gridCol w="1114424"/>
                <a:gridCol w="1159002"/>
                <a:gridCol w="1159002"/>
              </a:tblGrid>
              <a:tr h="8407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Mlečnost (l)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Ocena telesne kondicije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Masti mleka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(%)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Proteini mleka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(%)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Koncentracija uree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(mmol/l)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350096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Grupa 1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(n=12)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Do 30 dana u laktaciji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30,58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2,81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2,43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3,31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2,62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350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6,71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0,57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32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CV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21,93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9,38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43,18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3,76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21,85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350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1,94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0,07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0,03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0,16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587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IV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18,00 - 42,00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2,50 - 3,50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1,15 - 4,63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3,10 - 3,47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1,61 -3,55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350096"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Grupa 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(n=12)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Od 30 do 60 dana u laktaciji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32,08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2,83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2,31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3,23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4,17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350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5,90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0,39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0,93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0,07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350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CV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18,39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13,74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40,24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2,46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27,19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350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0,02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0,32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587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IV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21,00 - 41,00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2,25 - 3,50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1,08 - 3,69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3,14 - 3,39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2,48 - 5,66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350096"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Grupa 3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(n=12)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Od 80 do 110 dana u laktaciji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31,66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2,75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1,75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3,30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4,49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350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6,68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0,79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350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CV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21,09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7,75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57,69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3,76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17,66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350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1,92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0,06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0,03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  <a:tr h="587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IV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19,00 - 41,00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2,50 - 3,00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0,53 - 3,73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3,08 -3,46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3,15 - 5,74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4168" marR="34168" marT="34168" marB="34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fficeArt obj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501063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86000" y="2743200"/>
            <a:ext cx="1676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2819400"/>
            <a:ext cx="113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Optimum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4290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002060"/>
                </a:solidFill>
              </a:rPr>
              <a:t>3,25</a:t>
            </a:r>
            <a:endParaRPr lang="en-US" sz="1400" b="1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3581400"/>
            <a:ext cx="59436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2743200"/>
            <a:ext cx="59436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259080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4,0</a:t>
            </a:r>
            <a:endParaRPr lang="en-US" sz="1400" b="1"/>
          </a:p>
        </p:txBody>
      </p:sp>
      <p:sp>
        <p:nvSpPr>
          <p:cNvPr id="13" name="TextBox 12"/>
          <p:cNvSpPr txBox="1"/>
          <p:nvPr/>
        </p:nvSpPr>
        <p:spPr>
          <a:xfrm>
            <a:off x="2057400" y="579120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2,5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1106898" y="4379502"/>
            <a:ext cx="2362200" cy="3996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02508" y="55626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5,0</a:t>
            </a:r>
            <a:endParaRPr lang="en-US" sz="1600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2779302" y="4379502"/>
            <a:ext cx="2362200" cy="3996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91000" y="1676400"/>
            <a:ext cx="230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Višak sirovih proteina </a:t>
            </a:r>
            <a:endParaRPr lang="en-US" b="1"/>
          </a:p>
        </p:txBody>
      </p:sp>
      <p:sp>
        <p:nvSpPr>
          <p:cNvPr id="21" name="TextBox 20"/>
          <p:cNvSpPr txBox="1"/>
          <p:nvPr/>
        </p:nvSpPr>
        <p:spPr>
          <a:xfrm>
            <a:off x="1447800" y="1600200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Višak energije </a:t>
            </a:r>
            <a:endParaRPr lang="en-US" b="1"/>
          </a:p>
        </p:txBody>
      </p:sp>
      <p:sp>
        <p:nvSpPr>
          <p:cNvPr id="22" name="TextBox 21"/>
          <p:cNvSpPr txBox="1"/>
          <p:nvPr/>
        </p:nvSpPr>
        <p:spPr>
          <a:xfrm>
            <a:off x="4953000" y="4648200"/>
            <a:ext cx="215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</a:rPr>
              <a:t>Nedostatak energije 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4953000"/>
            <a:ext cx="1839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/>
              <a:t>Nedostatak</a:t>
            </a:r>
          </a:p>
          <a:p>
            <a:r>
              <a:rPr lang="en-US" sz="1600" b="1" smtClean="0"/>
              <a:t>hranljivih materija  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officeArt ob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85750"/>
            <a:ext cx="8715375" cy="62150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09800" y="3733800"/>
            <a:ext cx="1447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</a:rPr>
              <a:t>Energija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4191000"/>
            <a:ext cx="7620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14600" y="4267200"/>
            <a:ext cx="7620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fficeArt ob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8786813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officeArt ob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286750" cy="6143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SARA</a:t>
            </a:r>
            <a:endParaRPr lang="en-US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497888" cy="10810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algn="ctr" defTabSz="933450"/>
            <a:r>
              <a:rPr lang="sr-Latn-CS" sz="3200" smtClean="0">
                <a:solidFill>
                  <a:srgbClr val="FFFF00"/>
                </a:solidFill>
              </a:rPr>
              <a:t>POKAZATELJ</a:t>
            </a:r>
            <a:r>
              <a:rPr lang="en-US" sz="3200" smtClean="0">
                <a:solidFill>
                  <a:srgbClr val="FFFF00"/>
                </a:solidFill>
              </a:rPr>
              <a:t>I ZA PROCENU ZDRAVSTVENOG I PROIZVODNOG </a:t>
            </a:r>
            <a:r>
              <a:rPr lang="sr-Latn-CS" sz="3200" smtClean="0">
                <a:solidFill>
                  <a:srgbClr val="FFFF00"/>
                </a:solidFill>
              </a:rPr>
              <a:t>STATUSA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sr-Latn-CS" sz="3200" smtClean="0">
                <a:solidFill>
                  <a:srgbClr val="FFFF00"/>
                </a:solidFill>
              </a:rPr>
              <a:t>VISOKO-MLEČNIH </a:t>
            </a:r>
            <a:r>
              <a:rPr lang="sr-Latn-CS" sz="3200">
                <a:solidFill>
                  <a:srgbClr val="FFFF00"/>
                </a:solidFill>
              </a:rPr>
              <a:t>KRAVA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79388" y="2617788"/>
            <a:ext cx="8497887" cy="5826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algn="ctr" defTabSz="933450"/>
            <a:r>
              <a:rPr lang="en-US" sz="3200">
                <a:solidFill>
                  <a:srgbClr val="FFFF00"/>
                </a:solidFill>
              </a:rPr>
              <a:t>Ocenjivanje telesne kondicije </a:t>
            </a:r>
            <a:r>
              <a:rPr lang="sr-Latn-CS" sz="3200">
                <a:solidFill>
                  <a:srgbClr val="FFFF00"/>
                </a:solidFill>
              </a:rPr>
              <a:t>(BCS)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497888" cy="5826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algn="ctr" defTabSz="933450"/>
            <a:r>
              <a:rPr lang="sr-Latn-CS" sz="3200">
                <a:solidFill>
                  <a:srgbClr val="FFFF00"/>
                </a:solidFill>
              </a:rPr>
              <a:t>Metabolički profil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497888" cy="5826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algn="ctr" defTabSz="933450"/>
            <a:r>
              <a:rPr lang="sr-Latn-CS" sz="3200">
                <a:solidFill>
                  <a:srgbClr val="FFFF00"/>
                </a:solidFill>
              </a:rPr>
              <a:t>Hormonalni status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81000" y="3379788"/>
            <a:ext cx="8497888" cy="5826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algn="ctr" defTabSz="933450"/>
            <a:r>
              <a:rPr lang="sr-Latn-CS" sz="3200">
                <a:solidFill>
                  <a:srgbClr val="FFFF00"/>
                </a:solidFill>
              </a:rPr>
              <a:t>Određivanje organskih sastojaka mleka</a:t>
            </a:r>
            <a:endParaRPr lang="en-US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118788" grpId="0"/>
      <p:bldP spid="118789" grpId="0"/>
      <p:bldP spid="1187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329642" cy="1011222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>
                <a:solidFill>
                  <a:srgbClr val="FFFF00"/>
                </a:solidFill>
                <a:latin typeface="+mn-lt"/>
              </a:rPr>
              <a:t>ZAKLjUČAK</a:t>
            </a:r>
            <a:endParaRPr lang="en-US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58204" cy="5286412"/>
          </a:xfrm>
        </p:spPr>
        <p:txBody>
          <a:bodyPr>
            <a:noAutofit/>
          </a:bodyPr>
          <a:lstStyle/>
          <a:p>
            <a:pPr marL="0" algn="just"/>
            <a:r>
              <a:rPr lang="sr-Latn-RS" sz="2400" smtClean="0">
                <a:solidFill>
                  <a:srgbClr val="FFFF00"/>
                </a:solidFill>
              </a:rPr>
              <a:t>Procena </a:t>
            </a:r>
            <a:r>
              <a:rPr lang="en-US" sz="2400" smtClean="0">
                <a:solidFill>
                  <a:srgbClr val="FFFF00"/>
                </a:solidFill>
              </a:rPr>
              <a:t>zdravstvenog - metaboličkog</a:t>
            </a:r>
            <a:r>
              <a:rPr lang="sr-Latn-RS" sz="2400" smtClean="0">
                <a:solidFill>
                  <a:srgbClr val="FFFF00"/>
                </a:solidFill>
              </a:rPr>
              <a:t> </a:t>
            </a:r>
            <a:r>
              <a:rPr lang="sr-Latn-RS" sz="2400" dirty="0" smtClean="0">
                <a:solidFill>
                  <a:srgbClr val="FFFF00"/>
                </a:solidFill>
              </a:rPr>
              <a:t>statusa krava na osnovu organskih sastojaka mleka i telesne kondicije je validan, ekonomičan i neinvazivan metod.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0" algn="just"/>
            <a:r>
              <a:rPr lang="sr-Latn-RS" sz="2400" dirty="0" smtClean="0">
                <a:solidFill>
                  <a:srgbClr val="FFFF00"/>
                </a:solidFill>
              </a:rPr>
              <a:t>Na osnovu odnosa proteina i uree u mleku procenjuje se alimentarno snabdevanje energijom </a:t>
            </a:r>
            <a:r>
              <a:rPr lang="sr-Latn-RS" sz="2400" smtClean="0">
                <a:solidFill>
                  <a:srgbClr val="FFFF00"/>
                </a:solidFill>
              </a:rPr>
              <a:t>i proteinima</a:t>
            </a:r>
            <a:r>
              <a:rPr lang="en-US" sz="2400" smtClean="0">
                <a:solidFill>
                  <a:srgbClr val="FFFF00"/>
                </a:solidFill>
              </a:rPr>
              <a:t>, </a:t>
            </a:r>
            <a:r>
              <a:rPr lang="sr-Latn-RS" sz="2400" smtClean="0">
                <a:solidFill>
                  <a:srgbClr val="FFFF00"/>
                </a:solidFill>
              </a:rPr>
              <a:t>a </a:t>
            </a:r>
            <a:r>
              <a:rPr lang="sr-Latn-RS" sz="2400" dirty="0" smtClean="0">
                <a:solidFill>
                  <a:srgbClr val="FFFF00"/>
                </a:solidFill>
              </a:rPr>
              <a:t>na osnovu koncentracije proteina i mlečne masti energetski status krava.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0" algn="just"/>
            <a:r>
              <a:rPr lang="sr-Latn-RS" sz="2400" dirty="0" smtClean="0">
                <a:solidFill>
                  <a:srgbClr val="FFFF00"/>
                </a:solidFill>
              </a:rPr>
              <a:t>Odnosi mlečne masti i proteina kao i mlečne masti i dnevne </a:t>
            </a:r>
            <a:r>
              <a:rPr lang="sr-Latn-RS" sz="2400" smtClean="0">
                <a:solidFill>
                  <a:srgbClr val="FFFF00"/>
                </a:solidFill>
              </a:rPr>
              <a:t>proizvodnje mlek</a:t>
            </a:r>
            <a:r>
              <a:rPr lang="en-US" sz="2400" smtClean="0">
                <a:solidFill>
                  <a:srgbClr val="FFFF00"/>
                </a:solidFill>
              </a:rPr>
              <a:t>a su dobri pokazatelji </a:t>
            </a:r>
            <a:r>
              <a:rPr lang="sr-Latn-RS" sz="2400" smtClean="0">
                <a:solidFill>
                  <a:srgbClr val="FFFF00"/>
                </a:solidFill>
              </a:rPr>
              <a:t>za </a:t>
            </a:r>
            <a:r>
              <a:rPr lang="en-US" sz="2400" smtClean="0">
                <a:solidFill>
                  <a:srgbClr val="FFFF00"/>
                </a:solidFill>
              </a:rPr>
              <a:t>dijagnostiku proizvodnih boleti kod visokomlečnih krava</a:t>
            </a:r>
            <a:r>
              <a:rPr lang="sr-Latn-RS" sz="2400" smtClean="0">
                <a:solidFill>
                  <a:srgbClr val="FFFF00"/>
                </a:solidFill>
              </a:rPr>
              <a:t>.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0"/>
            <a:r>
              <a:rPr lang="en-US" sz="2400" dirty="0" smtClean="0">
                <a:solidFill>
                  <a:srgbClr val="FFFF00"/>
                </a:solidFill>
              </a:rPr>
              <a:t>Na </a:t>
            </a:r>
            <a:r>
              <a:rPr lang="en-US" sz="2400" err="1" smtClean="0">
                <a:solidFill>
                  <a:srgbClr val="FFFF00"/>
                </a:solidFill>
              </a:rPr>
              <a:t>osnovu</a:t>
            </a:r>
            <a:r>
              <a:rPr lang="en-US" sz="2400" smtClean="0">
                <a:solidFill>
                  <a:srgbClr val="FFFF00"/>
                </a:solidFill>
              </a:rPr>
              <a:t> međusobnih </a:t>
            </a:r>
            <a:r>
              <a:rPr lang="en-US" sz="2400" dirty="0" err="1" smtClean="0">
                <a:solidFill>
                  <a:srgbClr val="FFFF00"/>
                </a:solidFill>
              </a:rPr>
              <a:t>odnosa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organskih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sastojaka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mleka</a:t>
            </a:r>
            <a:r>
              <a:rPr lang="en-US" sz="2400" smtClean="0">
                <a:solidFill>
                  <a:srgbClr val="FFFF00"/>
                </a:solidFill>
              </a:rPr>
              <a:t> može se ustanoviti da li su obroci za ishranu mlečnih krava u skladu  sa njihovim proizvodnim potrebama.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71601" y="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r-Latn-CS" sz="4000" b="1" i="1">
                <a:solidFill>
                  <a:srgbClr val="FFFF00"/>
                </a:solidFill>
              </a:rPr>
              <a:t>HVALA NA PAŽNJI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029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Deficit proteina 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188913"/>
            <a:ext cx="8986838" cy="7048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933450"/>
            <a:r>
              <a:rPr lang="sr-Latn-CS" sz="4000">
                <a:solidFill>
                  <a:srgbClr val="FFFF00"/>
                </a:solidFill>
              </a:rPr>
              <a:t>OCENJIVANJE TELESNE KONDICIJE</a:t>
            </a:r>
            <a:endParaRPr lang="en-US" sz="4000">
              <a:solidFill>
                <a:srgbClr val="FFFF00"/>
              </a:solidFill>
            </a:endParaRPr>
          </a:p>
        </p:txBody>
      </p:sp>
      <p:graphicFrame>
        <p:nvGraphicFramePr>
          <p:cNvPr id="1026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03575" y="1747838"/>
          <a:ext cx="2819400" cy="4081462"/>
        </p:xfrm>
        <a:graphic>
          <a:graphicData uri="http://schemas.openxmlformats.org/presentationml/2006/ole">
            <p:oleObj spid="_x0000_s16386" name="Microsoft ClipArt Gallery" r:id="rId3" imgW="1828800" imgH="2641320" progId="">
              <p:embed/>
            </p:oleObj>
          </a:graphicData>
        </a:graphic>
      </p:graphicFrame>
      <p:graphicFrame>
        <p:nvGraphicFramePr>
          <p:cNvPr id="1027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332538" y="1773238"/>
          <a:ext cx="2811462" cy="4089400"/>
        </p:xfrm>
        <a:graphic>
          <a:graphicData uri="http://schemas.openxmlformats.org/presentationml/2006/ole">
            <p:oleObj spid="_x0000_s16387" name="Microsoft ClipArt Gallery" r:id="rId4" imgW="1828800" imgH="2654280" progId="">
              <p:embed/>
            </p:oleObj>
          </a:graphicData>
        </a:graphic>
      </p:graphicFrame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7451725" y="5876925"/>
            <a:ext cx="961803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4800" smtClean="0"/>
              <a:t>2,5</a:t>
            </a:r>
            <a:endParaRPr lang="en-US" sz="4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773238"/>
            <a:ext cx="2832100" cy="4079875"/>
            <a:chOff x="4287" y="1102"/>
            <a:chExt cx="1784" cy="2570"/>
          </a:xfrm>
        </p:grpSpPr>
        <p:graphicFrame>
          <p:nvGraphicFramePr>
            <p:cNvPr id="1028" name="Object 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287" y="1102"/>
            <a:ext cx="1784" cy="2570"/>
          </p:xfrm>
          <a:graphic>
            <a:graphicData uri="http://schemas.openxmlformats.org/presentationml/2006/ole">
              <p:oleObj spid="_x0000_s16388" name="Microsoft ClipArt Gallery" r:id="rId5" imgW="1828800" imgH="2628720" progId="">
                <p:embed/>
              </p:oleObj>
            </a:graphicData>
          </a:graphic>
        </p:graphicFrame>
        <p:sp>
          <p:nvSpPr>
            <p:cNvPr id="1037" name="Line 10"/>
            <p:cNvSpPr>
              <a:spLocks noChangeShapeType="1"/>
            </p:cNvSpPr>
            <p:nvPr/>
          </p:nvSpPr>
          <p:spPr bwMode="auto">
            <a:xfrm>
              <a:off x="4315" y="3672"/>
              <a:ext cx="17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4211638" y="5845175"/>
            <a:ext cx="961803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4800"/>
              <a:t>3,0</a:t>
            </a: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762000" y="5791200"/>
            <a:ext cx="961803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4800"/>
              <a:t>4,5</a:t>
            </a:r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6591300" y="981075"/>
            <a:ext cx="2406044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sr-Latn-CS" sz="2000"/>
              <a:t>Mršava</a:t>
            </a:r>
            <a:endParaRPr lang="en-US" sz="2000"/>
          </a:p>
          <a:p>
            <a:pPr algn="ctr"/>
            <a:r>
              <a:rPr lang="en-US" sz="2000"/>
              <a:t>(ri</a:t>
            </a:r>
            <a:r>
              <a:rPr lang="sr-Latn-CS" sz="2000"/>
              <a:t>zik</a:t>
            </a:r>
            <a:r>
              <a:rPr lang="en-US" sz="2000"/>
              <a:t> </a:t>
            </a:r>
            <a:r>
              <a:rPr lang="sr-Latn-CS" sz="2000"/>
              <a:t>u</a:t>
            </a:r>
            <a:r>
              <a:rPr lang="en-US" sz="2000"/>
              <a:t> </a:t>
            </a:r>
            <a:r>
              <a:rPr lang="sr-Latn-CS" sz="2000"/>
              <a:t>ranoj</a:t>
            </a:r>
            <a:r>
              <a:rPr lang="en-US" sz="2000"/>
              <a:t> la</a:t>
            </a:r>
            <a:r>
              <a:rPr lang="sr-Latn-CS" sz="2000"/>
              <a:t>ktaciji</a:t>
            </a:r>
            <a:r>
              <a:rPr lang="en-US" sz="2000"/>
              <a:t>)</a:t>
            </a:r>
          </a:p>
        </p:txBody>
      </p:sp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282575" y="981075"/>
            <a:ext cx="2031583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sr-Latn-CS" sz="2000"/>
              <a:t>Gojazna</a:t>
            </a:r>
            <a:endParaRPr lang="en-US" sz="2000"/>
          </a:p>
          <a:p>
            <a:pPr algn="ctr"/>
            <a:r>
              <a:rPr lang="en-US" sz="2000"/>
              <a:t>(ri</a:t>
            </a:r>
            <a:r>
              <a:rPr lang="sr-Latn-CS" sz="2000"/>
              <a:t>zik</a:t>
            </a:r>
            <a:r>
              <a:rPr lang="en-US" sz="2000"/>
              <a:t> </a:t>
            </a:r>
            <a:r>
              <a:rPr lang="sr-Latn-CS" sz="2000"/>
              <a:t>u zasušenju)</a:t>
            </a:r>
            <a:endParaRPr lang="en-US" sz="2000"/>
          </a:p>
        </p:txBody>
      </p:sp>
      <p:sp>
        <p:nvSpPr>
          <p:cNvPr id="1036" name="Rectangle 16"/>
          <p:cNvSpPr>
            <a:spLocks noChangeArrowheads="1"/>
          </p:cNvSpPr>
          <p:nvPr/>
        </p:nvSpPr>
        <p:spPr bwMode="auto">
          <a:xfrm>
            <a:off x="3419475" y="1295400"/>
            <a:ext cx="226004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sr-Latn-CS" sz="2000"/>
              <a:t>Optimalna kondicija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6748192" cy="13272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933450"/>
            <a:r>
              <a:rPr lang="sr-Latn-CS" sz="4000" dirty="0"/>
              <a:t>ODREĐIVANJE</a:t>
            </a:r>
          </a:p>
          <a:p>
            <a:pPr algn="ctr" defTabSz="933450"/>
            <a:r>
              <a:rPr lang="sr-Latn-CS" sz="4000" dirty="0"/>
              <a:t>ORGANSKIH SASTOJAKA MLEKA</a:t>
            </a:r>
            <a:endParaRPr lang="en-US" sz="4000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58888" y="3500438"/>
            <a:ext cx="5861051" cy="2054225"/>
            <a:chOff x="793" y="2205"/>
            <a:chExt cx="3692" cy="1294"/>
          </a:xfrm>
        </p:grpSpPr>
        <p:sp>
          <p:nvSpPr>
            <p:cNvPr id="43016" name="Text Box 5"/>
            <p:cNvSpPr txBox="1">
              <a:spLocks noChangeArrowheads="1"/>
            </p:cNvSpPr>
            <p:nvPr/>
          </p:nvSpPr>
          <p:spPr bwMode="auto">
            <a:xfrm>
              <a:off x="793" y="2251"/>
              <a:ext cx="512" cy="2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defTabSz="933450"/>
              <a:r>
                <a:rPr lang="sr-Latn-CS" b="1">
                  <a:solidFill>
                    <a:srgbClr val="FFFF00"/>
                  </a:solidFill>
                </a:rPr>
                <a:t>MASTI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3017" name="Text Box 6"/>
            <p:cNvSpPr txBox="1">
              <a:spLocks noChangeArrowheads="1"/>
            </p:cNvSpPr>
            <p:nvPr/>
          </p:nvSpPr>
          <p:spPr bwMode="auto">
            <a:xfrm>
              <a:off x="3787" y="2205"/>
              <a:ext cx="687" cy="2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defTabSz="933450"/>
              <a:r>
                <a:rPr lang="sr-Latn-CS" b="1">
                  <a:solidFill>
                    <a:srgbClr val="FFFF00"/>
                  </a:solidFill>
                </a:rPr>
                <a:t>PROTEINI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3018" name="Text Box 7"/>
            <p:cNvSpPr txBox="1">
              <a:spLocks noChangeArrowheads="1"/>
            </p:cNvSpPr>
            <p:nvPr/>
          </p:nvSpPr>
          <p:spPr bwMode="auto">
            <a:xfrm>
              <a:off x="4032" y="3264"/>
              <a:ext cx="453" cy="2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defTabSz="933450"/>
              <a:r>
                <a:rPr lang="sr-Latn-CS" b="1">
                  <a:solidFill>
                    <a:srgbClr val="FFFF00"/>
                  </a:solidFill>
                </a:rPr>
                <a:t>UREA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43012" name="Text Box 13"/>
          <p:cNvSpPr txBox="1">
            <a:spLocks noChangeArrowheads="1"/>
          </p:cNvSpPr>
          <p:nvPr/>
        </p:nvSpPr>
        <p:spPr bwMode="auto">
          <a:xfrm>
            <a:off x="609600" y="2286000"/>
            <a:ext cx="4217051" cy="77328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4000" dirty="0"/>
              <a:t>Uzorak je    </a:t>
            </a:r>
            <a:r>
              <a:rPr lang="sr-Latn-CS" sz="4400" dirty="0"/>
              <a:t>MLEKO</a:t>
            </a:r>
            <a:endParaRPr lang="en-US" sz="4400" dirty="0"/>
          </a:p>
        </p:txBody>
      </p:sp>
      <p:sp>
        <p:nvSpPr>
          <p:cNvPr id="101390" name="Oval 14"/>
          <p:cNvSpPr>
            <a:spLocks noChangeArrowheads="1"/>
          </p:cNvSpPr>
          <p:nvPr/>
        </p:nvSpPr>
        <p:spPr bwMode="auto">
          <a:xfrm>
            <a:off x="2819400" y="2209800"/>
            <a:ext cx="2447925" cy="1008062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 wrap="none"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2700338" y="3789363"/>
            <a:ext cx="3024187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 type="triangle" w="med" len="med"/>
            <a:tailEnd type="triangle" w="med" len="med"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 flipV="1">
            <a:off x="6804025" y="4005263"/>
            <a:ext cx="0" cy="107950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 type="triangle" w="med" len="med"/>
            <a:tailEnd type="triangle" w="med" len="med"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0" grpId="0" animBg="1"/>
      <p:bldP spid="101391" grpId="0" animBg="1"/>
      <p:bldP spid="1013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5" descr="Green marble"/>
          <p:cNvSpPr>
            <a:spLocks noChangeArrowheads="1"/>
          </p:cNvSpPr>
          <p:nvPr/>
        </p:nvSpPr>
        <p:spPr bwMode="auto">
          <a:xfrm rot="-2460000">
            <a:off x="3862388" y="2436813"/>
            <a:ext cx="1765300" cy="2611437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30438" y="1577975"/>
            <a:ext cx="7034212" cy="3413125"/>
            <a:chOff x="1405" y="994"/>
            <a:chExt cx="4431" cy="2150"/>
          </a:xfrm>
        </p:grpSpPr>
        <p:sp>
          <p:nvSpPr>
            <p:cNvPr id="22731" name="Line 7"/>
            <p:cNvSpPr>
              <a:spLocks noChangeShapeType="1"/>
            </p:cNvSpPr>
            <p:nvPr/>
          </p:nvSpPr>
          <p:spPr bwMode="auto">
            <a:xfrm>
              <a:off x="1488" y="1308"/>
              <a:ext cx="449" cy="0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2" name="Arc 8"/>
            <p:cNvSpPr>
              <a:spLocks/>
            </p:cNvSpPr>
            <p:nvPr/>
          </p:nvSpPr>
          <p:spPr bwMode="auto">
            <a:xfrm>
              <a:off x="1934" y="995"/>
              <a:ext cx="504" cy="3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87"/>
                    <a:pt x="9644" y="23"/>
                    <a:pt x="2155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7"/>
                    <a:pt x="9644" y="23"/>
                    <a:pt x="2155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3" name="Line 9"/>
            <p:cNvSpPr>
              <a:spLocks noChangeShapeType="1"/>
            </p:cNvSpPr>
            <p:nvPr/>
          </p:nvSpPr>
          <p:spPr bwMode="auto">
            <a:xfrm>
              <a:off x="2438" y="994"/>
              <a:ext cx="1410" cy="0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4" name="Arc 10"/>
            <p:cNvSpPr>
              <a:spLocks/>
            </p:cNvSpPr>
            <p:nvPr/>
          </p:nvSpPr>
          <p:spPr bwMode="auto">
            <a:xfrm>
              <a:off x="3852" y="995"/>
              <a:ext cx="505" cy="305"/>
            </a:xfrm>
            <a:custGeom>
              <a:avLst/>
              <a:gdLst>
                <a:gd name="T0" fmla="*/ 0 w 21643"/>
                <a:gd name="T1" fmla="*/ 0 h 21600"/>
                <a:gd name="T2" fmla="*/ 0 w 21643"/>
                <a:gd name="T3" fmla="*/ 0 h 21600"/>
                <a:gd name="T4" fmla="*/ 0 w 2164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43"/>
                <a:gd name="T10" fmla="*/ 0 h 21600"/>
                <a:gd name="T11" fmla="*/ 21643 w 216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3" h="21600" fill="none" extrusionOk="0">
                  <a:moveTo>
                    <a:pt x="0" y="0"/>
                  </a:moveTo>
                  <a:cubicBezTo>
                    <a:pt x="14" y="0"/>
                    <a:pt x="28" y="-1"/>
                    <a:pt x="43" y="0"/>
                  </a:cubicBezTo>
                  <a:cubicBezTo>
                    <a:pt x="11972" y="0"/>
                    <a:pt x="21643" y="9670"/>
                    <a:pt x="21643" y="21600"/>
                  </a:cubicBezTo>
                </a:path>
                <a:path w="21643" h="21600" stroke="0" extrusionOk="0">
                  <a:moveTo>
                    <a:pt x="0" y="0"/>
                  </a:moveTo>
                  <a:cubicBezTo>
                    <a:pt x="14" y="0"/>
                    <a:pt x="28" y="-1"/>
                    <a:pt x="43" y="0"/>
                  </a:cubicBezTo>
                  <a:cubicBezTo>
                    <a:pt x="11972" y="0"/>
                    <a:pt x="21643" y="9670"/>
                    <a:pt x="21643" y="21600"/>
                  </a:cubicBezTo>
                  <a:lnTo>
                    <a:pt x="43" y="21600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5" name="Line 11"/>
            <p:cNvSpPr>
              <a:spLocks noChangeShapeType="1"/>
            </p:cNvSpPr>
            <p:nvPr/>
          </p:nvSpPr>
          <p:spPr bwMode="auto">
            <a:xfrm>
              <a:off x="4353" y="1299"/>
              <a:ext cx="1407" cy="0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6" name="Line 12"/>
            <p:cNvSpPr>
              <a:spLocks noChangeShapeType="1"/>
            </p:cNvSpPr>
            <p:nvPr/>
          </p:nvSpPr>
          <p:spPr bwMode="auto">
            <a:xfrm>
              <a:off x="1405" y="1358"/>
              <a:ext cx="37" cy="0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7" name="Arc 13"/>
            <p:cNvSpPr>
              <a:spLocks/>
            </p:cNvSpPr>
            <p:nvPr/>
          </p:nvSpPr>
          <p:spPr bwMode="auto">
            <a:xfrm>
              <a:off x="1448" y="1309"/>
              <a:ext cx="29" cy="35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0" y="21587"/>
                  </a:moveTo>
                  <a:cubicBezTo>
                    <a:pt x="0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0" y="21587"/>
                  </a:moveTo>
                  <a:cubicBezTo>
                    <a:pt x="0" y="9947"/>
                    <a:pt x="9223" y="400"/>
                    <a:pt x="20855" y="-1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8" name="Arc 14"/>
            <p:cNvSpPr>
              <a:spLocks/>
            </p:cNvSpPr>
            <p:nvPr/>
          </p:nvSpPr>
          <p:spPr bwMode="auto">
            <a:xfrm>
              <a:off x="2112" y="2335"/>
              <a:ext cx="208" cy="113"/>
            </a:xfrm>
            <a:custGeom>
              <a:avLst/>
              <a:gdLst>
                <a:gd name="T0" fmla="*/ 0 w 21704"/>
                <a:gd name="T1" fmla="*/ 0 h 21600"/>
                <a:gd name="T2" fmla="*/ 0 w 21704"/>
                <a:gd name="T3" fmla="*/ 0 h 21600"/>
                <a:gd name="T4" fmla="*/ 0 w 217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04"/>
                <a:gd name="T10" fmla="*/ 0 h 21600"/>
                <a:gd name="T11" fmla="*/ 21704 w 217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04" h="21600" fill="none" extrusionOk="0">
                  <a:moveTo>
                    <a:pt x="21704" y="0"/>
                  </a:moveTo>
                  <a:cubicBezTo>
                    <a:pt x="21704" y="11929"/>
                    <a:pt x="12033" y="21600"/>
                    <a:pt x="104" y="21600"/>
                  </a:cubicBezTo>
                  <a:cubicBezTo>
                    <a:pt x="69" y="21600"/>
                    <a:pt x="34" y="21599"/>
                    <a:pt x="0" y="21599"/>
                  </a:cubicBezTo>
                </a:path>
                <a:path w="21704" h="21600" stroke="0" extrusionOk="0">
                  <a:moveTo>
                    <a:pt x="21704" y="0"/>
                  </a:moveTo>
                  <a:cubicBezTo>
                    <a:pt x="21704" y="11929"/>
                    <a:pt x="12033" y="21600"/>
                    <a:pt x="104" y="21600"/>
                  </a:cubicBezTo>
                  <a:cubicBezTo>
                    <a:pt x="69" y="21600"/>
                    <a:pt x="34" y="21599"/>
                    <a:pt x="0" y="21599"/>
                  </a:cubicBezTo>
                  <a:lnTo>
                    <a:pt x="104" y="0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9" name="Line 15"/>
            <p:cNvSpPr>
              <a:spLocks noChangeShapeType="1"/>
            </p:cNvSpPr>
            <p:nvPr/>
          </p:nvSpPr>
          <p:spPr bwMode="auto">
            <a:xfrm>
              <a:off x="4534" y="1821"/>
              <a:ext cx="1210" cy="0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5761" y="1298"/>
              <a:ext cx="75" cy="523"/>
              <a:chOff x="5761" y="1298"/>
              <a:chExt cx="75" cy="523"/>
            </a:xfrm>
          </p:grpSpPr>
          <p:sp>
            <p:nvSpPr>
              <p:cNvPr id="22748" name="Arc 17"/>
              <p:cNvSpPr>
                <a:spLocks/>
              </p:cNvSpPr>
              <p:nvPr/>
            </p:nvSpPr>
            <p:spPr bwMode="auto">
              <a:xfrm>
                <a:off x="5762" y="1298"/>
                <a:ext cx="43" cy="42"/>
              </a:xfrm>
              <a:custGeom>
                <a:avLst/>
                <a:gdLst>
                  <a:gd name="T0" fmla="*/ 0 w 22096"/>
                  <a:gd name="T1" fmla="*/ 0 h 21600"/>
                  <a:gd name="T2" fmla="*/ 0 w 22096"/>
                  <a:gd name="T3" fmla="*/ 0 h 21600"/>
                  <a:gd name="T4" fmla="*/ 0 w 220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096"/>
                  <a:gd name="T10" fmla="*/ 0 h 21600"/>
                  <a:gd name="T11" fmla="*/ 22096 w 220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96" h="21600" fill="none" extrusionOk="0">
                    <a:moveTo>
                      <a:pt x="-1" y="5"/>
                    </a:moveTo>
                    <a:cubicBezTo>
                      <a:pt x="167" y="1"/>
                      <a:pt x="334" y="-1"/>
                      <a:pt x="502" y="0"/>
                    </a:cubicBezTo>
                    <a:cubicBezTo>
                      <a:pt x="12226" y="0"/>
                      <a:pt x="21809" y="9352"/>
                      <a:pt x="22095" y="21073"/>
                    </a:cubicBezTo>
                  </a:path>
                  <a:path w="22096" h="21600" stroke="0" extrusionOk="0">
                    <a:moveTo>
                      <a:pt x="-1" y="5"/>
                    </a:moveTo>
                    <a:cubicBezTo>
                      <a:pt x="167" y="1"/>
                      <a:pt x="334" y="-1"/>
                      <a:pt x="502" y="0"/>
                    </a:cubicBezTo>
                    <a:cubicBezTo>
                      <a:pt x="12226" y="0"/>
                      <a:pt x="21809" y="9352"/>
                      <a:pt x="22095" y="21073"/>
                    </a:cubicBezTo>
                    <a:lnTo>
                      <a:pt x="502" y="2160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B7A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9" name="Line 18"/>
              <p:cNvSpPr>
                <a:spLocks noChangeShapeType="1"/>
              </p:cNvSpPr>
              <p:nvPr/>
            </p:nvSpPr>
            <p:spPr bwMode="auto">
              <a:xfrm>
                <a:off x="5799" y="1347"/>
                <a:ext cx="37" cy="0"/>
              </a:xfrm>
              <a:prstGeom prst="line">
                <a:avLst/>
              </a:prstGeom>
              <a:noFill/>
              <a:ln w="50800">
                <a:solidFill>
                  <a:srgbClr val="00B7A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0" name="Arc 19"/>
              <p:cNvSpPr>
                <a:spLocks/>
              </p:cNvSpPr>
              <p:nvPr/>
            </p:nvSpPr>
            <p:spPr bwMode="auto">
              <a:xfrm>
                <a:off x="5761" y="1779"/>
                <a:ext cx="35" cy="42"/>
              </a:xfrm>
              <a:custGeom>
                <a:avLst/>
                <a:gdLst>
                  <a:gd name="T0" fmla="*/ 0 w 22253"/>
                  <a:gd name="T1" fmla="*/ 0 h 22141"/>
                  <a:gd name="T2" fmla="*/ 0 w 22253"/>
                  <a:gd name="T3" fmla="*/ 0 h 22141"/>
                  <a:gd name="T4" fmla="*/ 0 w 22253"/>
                  <a:gd name="T5" fmla="*/ 0 h 22141"/>
                  <a:gd name="T6" fmla="*/ 0 60000 65536"/>
                  <a:gd name="T7" fmla="*/ 0 60000 65536"/>
                  <a:gd name="T8" fmla="*/ 0 60000 65536"/>
                  <a:gd name="T9" fmla="*/ 0 w 22253"/>
                  <a:gd name="T10" fmla="*/ 0 h 22141"/>
                  <a:gd name="T11" fmla="*/ 22253 w 22253"/>
                  <a:gd name="T12" fmla="*/ 22141 h 221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253" h="22141" fill="none" extrusionOk="0">
                    <a:moveTo>
                      <a:pt x="22246" y="-1"/>
                    </a:moveTo>
                    <a:cubicBezTo>
                      <a:pt x="22250" y="180"/>
                      <a:pt x="22253" y="360"/>
                      <a:pt x="22253" y="541"/>
                    </a:cubicBezTo>
                    <a:cubicBezTo>
                      <a:pt x="22253" y="12470"/>
                      <a:pt x="12582" y="22141"/>
                      <a:pt x="653" y="22141"/>
                    </a:cubicBezTo>
                    <a:cubicBezTo>
                      <a:pt x="435" y="22141"/>
                      <a:pt x="217" y="22137"/>
                      <a:pt x="-1" y="22131"/>
                    </a:cubicBezTo>
                  </a:path>
                  <a:path w="22253" h="22141" stroke="0" extrusionOk="0">
                    <a:moveTo>
                      <a:pt x="22246" y="-1"/>
                    </a:moveTo>
                    <a:cubicBezTo>
                      <a:pt x="22250" y="180"/>
                      <a:pt x="22253" y="360"/>
                      <a:pt x="22253" y="541"/>
                    </a:cubicBezTo>
                    <a:cubicBezTo>
                      <a:pt x="22253" y="12470"/>
                      <a:pt x="12582" y="22141"/>
                      <a:pt x="653" y="22141"/>
                    </a:cubicBezTo>
                    <a:cubicBezTo>
                      <a:pt x="435" y="22141"/>
                      <a:pt x="217" y="22137"/>
                      <a:pt x="-1" y="22131"/>
                    </a:cubicBezTo>
                    <a:lnTo>
                      <a:pt x="653" y="541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B7A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1" name="Line 20"/>
              <p:cNvSpPr>
                <a:spLocks noChangeShapeType="1"/>
              </p:cNvSpPr>
              <p:nvPr/>
            </p:nvSpPr>
            <p:spPr bwMode="auto">
              <a:xfrm>
                <a:off x="5789" y="1764"/>
                <a:ext cx="37" cy="0"/>
              </a:xfrm>
              <a:prstGeom prst="line">
                <a:avLst/>
              </a:prstGeom>
              <a:noFill/>
              <a:ln w="50800">
                <a:solidFill>
                  <a:srgbClr val="00B7A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741" name="Arc 21"/>
            <p:cNvSpPr>
              <a:spLocks/>
            </p:cNvSpPr>
            <p:nvPr/>
          </p:nvSpPr>
          <p:spPr bwMode="auto">
            <a:xfrm>
              <a:off x="3838" y="1822"/>
              <a:ext cx="702" cy="1318"/>
            </a:xfrm>
            <a:custGeom>
              <a:avLst/>
              <a:gdLst>
                <a:gd name="T0" fmla="*/ 0 w 21631"/>
                <a:gd name="T1" fmla="*/ 0 h 21616"/>
                <a:gd name="T2" fmla="*/ 0 w 21631"/>
                <a:gd name="T3" fmla="*/ 0 h 21616"/>
                <a:gd name="T4" fmla="*/ 0 w 21631"/>
                <a:gd name="T5" fmla="*/ 0 h 21616"/>
                <a:gd name="T6" fmla="*/ 0 60000 65536"/>
                <a:gd name="T7" fmla="*/ 0 60000 65536"/>
                <a:gd name="T8" fmla="*/ 0 60000 65536"/>
                <a:gd name="T9" fmla="*/ 0 w 21631"/>
                <a:gd name="T10" fmla="*/ 0 h 21616"/>
                <a:gd name="T11" fmla="*/ 21631 w 21631"/>
                <a:gd name="T12" fmla="*/ 21616 h 216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1" h="21616" fill="none" extrusionOk="0">
                  <a:moveTo>
                    <a:pt x="21630" y="0"/>
                  </a:moveTo>
                  <a:cubicBezTo>
                    <a:pt x="21630" y="5"/>
                    <a:pt x="21631" y="10"/>
                    <a:pt x="21631" y="16"/>
                  </a:cubicBezTo>
                  <a:cubicBezTo>
                    <a:pt x="21631" y="11945"/>
                    <a:pt x="11960" y="21616"/>
                    <a:pt x="31" y="21616"/>
                  </a:cubicBezTo>
                  <a:cubicBezTo>
                    <a:pt x="20" y="21616"/>
                    <a:pt x="10" y="21615"/>
                    <a:pt x="0" y="21615"/>
                  </a:cubicBezTo>
                </a:path>
                <a:path w="21631" h="21616" stroke="0" extrusionOk="0">
                  <a:moveTo>
                    <a:pt x="21630" y="0"/>
                  </a:moveTo>
                  <a:cubicBezTo>
                    <a:pt x="21630" y="5"/>
                    <a:pt x="21631" y="10"/>
                    <a:pt x="21631" y="16"/>
                  </a:cubicBezTo>
                  <a:cubicBezTo>
                    <a:pt x="21631" y="11945"/>
                    <a:pt x="11960" y="21616"/>
                    <a:pt x="31" y="21616"/>
                  </a:cubicBezTo>
                  <a:cubicBezTo>
                    <a:pt x="20" y="21616"/>
                    <a:pt x="10" y="21615"/>
                    <a:pt x="0" y="21615"/>
                  </a:cubicBezTo>
                  <a:lnTo>
                    <a:pt x="31" y="16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2" name="Line 22"/>
            <p:cNvSpPr>
              <a:spLocks noChangeShapeType="1"/>
            </p:cNvSpPr>
            <p:nvPr/>
          </p:nvSpPr>
          <p:spPr bwMode="auto">
            <a:xfrm flipH="1">
              <a:off x="3260" y="3144"/>
              <a:ext cx="587" cy="0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3" name="Arc 23"/>
            <p:cNvSpPr>
              <a:spLocks/>
            </p:cNvSpPr>
            <p:nvPr/>
          </p:nvSpPr>
          <p:spPr bwMode="auto">
            <a:xfrm>
              <a:off x="2822" y="2916"/>
              <a:ext cx="461" cy="2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553" y="21599"/>
                  </a:moveTo>
                  <a:cubicBezTo>
                    <a:pt x="9642" y="21574"/>
                    <a:pt x="0" y="11911"/>
                    <a:pt x="0" y="0"/>
                  </a:cubicBezTo>
                </a:path>
                <a:path w="21600" h="21600" stroke="0" extrusionOk="0">
                  <a:moveTo>
                    <a:pt x="21553" y="21599"/>
                  </a:moveTo>
                  <a:cubicBezTo>
                    <a:pt x="9642" y="21574"/>
                    <a:pt x="0" y="11911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4" name="Arc 24"/>
            <p:cNvSpPr>
              <a:spLocks/>
            </p:cNvSpPr>
            <p:nvPr/>
          </p:nvSpPr>
          <p:spPr bwMode="auto">
            <a:xfrm>
              <a:off x="2661" y="2854"/>
              <a:ext cx="169" cy="189"/>
            </a:xfrm>
            <a:custGeom>
              <a:avLst/>
              <a:gdLst>
                <a:gd name="T0" fmla="*/ 0 w 21729"/>
                <a:gd name="T1" fmla="*/ 0 h 21716"/>
                <a:gd name="T2" fmla="*/ 0 w 21729"/>
                <a:gd name="T3" fmla="*/ 0 h 21716"/>
                <a:gd name="T4" fmla="*/ 0 w 21729"/>
                <a:gd name="T5" fmla="*/ 0 h 21716"/>
                <a:gd name="T6" fmla="*/ 0 60000 65536"/>
                <a:gd name="T7" fmla="*/ 0 60000 65536"/>
                <a:gd name="T8" fmla="*/ 0 60000 65536"/>
                <a:gd name="T9" fmla="*/ 0 w 21729"/>
                <a:gd name="T10" fmla="*/ 0 h 21716"/>
                <a:gd name="T11" fmla="*/ 21729 w 21729"/>
                <a:gd name="T12" fmla="*/ 21716 h 217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9" h="21716" fill="none" extrusionOk="0">
                  <a:moveTo>
                    <a:pt x="21728" y="0"/>
                  </a:moveTo>
                  <a:cubicBezTo>
                    <a:pt x="21728" y="38"/>
                    <a:pt x="21729" y="77"/>
                    <a:pt x="21729" y="116"/>
                  </a:cubicBezTo>
                  <a:cubicBezTo>
                    <a:pt x="21729" y="12045"/>
                    <a:pt x="12058" y="21716"/>
                    <a:pt x="129" y="21716"/>
                  </a:cubicBezTo>
                  <a:cubicBezTo>
                    <a:pt x="86" y="21716"/>
                    <a:pt x="43" y="21715"/>
                    <a:pt x="0" y="21715"/>
                  </a:cubicBezTo>
                </a:path>
                <a:path w="21729" h="21716" stroke="0" extrusionOk="0">
                  <a:moveTo>
                    <a:pt x="21728" y="0"/>
                  </a:moveTo>
                  <a:cubicBezTo>
                    <a:pt x="21728" y="38"/>
                    <a:pt x="21729" y="77"/>
                    <a:pt x="21729" y="116"/>
                  </a:cubicBezTo>
                  <a:cubicBezTo>
                    <a:pt x="21729" y="12045"/>
                    <a:pt x="12058" y="21716"/>
                    <a:pt x="129" y="21716"/>
                  </a:cubicBezTo>
                  <a:cubicBezTo>
                    <a:pt x="86" y="21716"/>
                    <a:pt x="43" y="21715"/>
                    <a:pt x="0" y="21715"/>
                  </a:cubicBezTo>
                  <a:lnTo>
                    <a:pt x="129" y="116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5" name="Arc 25"/>
            <p:cNvSpPr>
              <a:spLocks/>
            </p:cNvSpPr>
            <p:nvPr/>
          </p:nvSpPr>
          <p:spPr bwMode="auto">
            <a:xfrm>
              <a:off x="2317" y="2332"/>
              <a:ext cx="351" cy="7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538" y="21599"/>
                  </a:moveTo>
                  <a:cubicBezTo>
                    <a:pt x="9632" y="21565"/>
                    <a:pt x="0" y="11905"/>
                    <a:pt x="0" y="0"/>
                  </a:cubicBezTo>
                </a:path>
                <a:path w="21600" h="21600" stroke="0" extrusionOk="0">
                  <a:moveTo>
                    <a:pt x="21538" y="21599"/>
                  </a:moveTo>
                  <a:cubicBezTo>
                    <a:pt x="9632" y="21565"/>
                    <a:pt x="0" y="11905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6" name="Arc 26"/>
            <p:cNvSpPr>
              <a:spLocks/>
            </p:cNvSpPr>
            <p:nvPr/>
          </p:nvSpPr>
          <p:spPr bwMode="auto">
            <a:xfrm>
              <a:off x="1961" y="2019"/>
              <a:ext cx="157" cy="4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7" name="Line 27"/>
            <p:cNvSpPr>
              <a:spLocks noChangeShapeType="1"/>
            </p:cNvSpPr>
            <p:nvPr/>
          </p:nvSpPr>
          <p:spPr bwMode="auto">
            <a:xfrm>
              <a:off x="1859" y="2018"/>
              <a:ext cx="97" cy="0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2" name="Rectangle 28"/>
          <p:cNvSpPr>
            <a:spLocks noChangeArrowheads="1"/>
          </p:cNvSpPr>
          <p:nvPr/>
        </p:nvSpPr>
        <p:spPr bwMode="auto">
          <a:xfrm>
            <a:off x="971550" y="77788"/>
            <a:ext cx="7583488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662" tIns="47625" rIns="93662" bIns="47625" anchor="ctr">
            <a:spAutoFit/>
          </a:bodyPr>
          <a:lstStyle/>
          <a:p>
            <a:pPr algn="ctr" eaLnBrk="1" hangingPunct="1"/>
            <a:r>
              <a:rPr lang="sr-Latn-CS">
                <a:solidFill>
                  <a:srgbClr val="FFFF00"/>
                </a:solidFill>
              </a:rPr>
              <a:t>Metabolizam ugljenih hidrata kod visoko-mlečnih krava</a:t>
            </a:r>
            <a:br>
              <a:rPr lang="sr-Latn-CS">
                <a:solidFill>
                  <a:srgbClr val="FFFF00"/>
                </a:solidFill>
              </a:rPr>
            </a:br>
            <a:r>
              <a:rPr lang="sr-Latn-CS">
                <a:solidFill>
                  <a:srgbClr val="FFFF00"/>
                </a:solidFill>
              </a:rPr>
              <a:t>Energetski metabolizam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2533" name="Rectangle 29"/>
          <p:cNvSpPr>
            <a:spLocks noChangeArrowheads="1"/>
          </p:cNvSpPr>
          <p:nvPr/>
        </p:nvSpPr>
        <p:spPr bwMode="auto">
          <a:xfrm>
            <a:off x="7648575" y="1074738"/>
            <a:ext cx="79692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933450"/>
            <a:r>
              <a:rPr lang="sr-Latn-CS" sz="1800">
                <a:solidFill>
                  <a:srgbClr val="FFFFFF"/>
                </a:solidFill>
              </a:rPr>
              <a:t>Crevo</a:t>
            </a: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208463" y="2682875"/>
            <a:ext cx="1308100" cy="1247775"/>
            <a:chOff x="2651" y="1690"/>
            <a:chExt cx="824" cy="786"/>
          </a:xfrm>
        </p:grpSpPr>
        <p:sp>
          <p:nvSpPr>
            <p:cNvPr id="22729" name="Rectangle 31"/>
            <p:cNvSpPr>
              <a:spLocks noChangeArrowheads="1"/>
            </p:cNvSpPr>
            <p:nvPr/>
          </p:nvSpPr>
          <p:spPr bwMode="auto">
            <a:xfrm>
              <a:off x="2651" y="2186"/>
              <a:ext cx="824" cy="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en-US">
                  <a:solidFill>
                    <a:srgbClr val="FE3C5C"/>
                  </a:solidFill>
                </a:rPr>
                <a:t>Energ</a:t>
              </a:r>
              <a:r>
                <a:rPr lang="sr-Latn-CS">
                  <a:solidFill>
                    <a:srgbClr val="FE3C5C"/>
                  </a:solidFill>
                </a:rPr>
                <a:t>ija</a:t>
              </a:r>
              <a:endParaRPr lang="en-US">
                <a:solidFill>
                  <a:srgbClr val="FE3C5C"/>
                </a:solidFill>
              </a:endParaRPr>
            </a:p>
          </p:txBody>
        </p:sp>
        <p:sp>
          <p:nvSpPr>
            <p:cNvPr id="22730" name="Line 32"/>
            <p:cNvSpPr>
              <a:spLocks noChangeShapeType="1"/>
            </p:cNvSpPr>
            <p:nvPr/>
          </p:nvSpPr>
          <p:spPr bwMode="auto">
            <a:xfrm>
              <a:off x="3149" y="1690"/>
              <a:ext cx="0" cy="491"/>
            </a:xfrm>
            <a:prstGeom prst="line">
              <a:avLst/>
            </a:prstGeom>
            <a:noFill/>
            <a:ln w="50800">
              <a:solidFill>
                <a:srgbClr val="A2FFA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5" name="Rectangle 33"/>
          <p:cNvSpPr>
            <a:spLocks noChangeArrowheads="1"/>
          </p:cNvSpPr>
          <p:nvPr/>
        </p:nvSpPr>
        <p:spPr bwMode="auto">
          <a:xfrm>
            <a:off x="582613" y="1074738"/>
            <a:ext cx="80962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933450"/>
            <a:r>
              <a:rPr lang="sr-Latn-CS" sz="1800">
                <a:solidFill>
                  <a:srgbClr val="FFFFFF"/>
                </a:solidFill>
              </a:rPr>
              <a:t>Obrok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2536" name="Rectangle 34"/>
          <p:cNvSpPr>
            <a:spLocks noChangeArrowheads="1"/>
          </p:cNvSpPr>
          <p:nvPr/>
        </p:nvSpPr>
        <p:spPr bwMode="auto">
          <a:xfrm>
            <a:off x="4602163" y="1074738"/>
            <a:ext cx="79692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933450"/>
            <a:r>
              <a:rPr lang="sr-Latn-CS" sz="1800">
                <a:solidFill>
                  <a:srgbClr val="FFFFFF"/>
                </a:solidFill>
              </a:rPr>
              <a:t>Burag</a:t>
            </a: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41300" y="2660650"/>
            <a:ext cx="2009775" cy="1322388"/>
            <a:chOff x="152" y="1676"/>
            <a:chExt cx="1266" cy="833"/>
          </a:xfrm>
        </p:grpSpPr>
        <p:sp>
          <p:nvSpPr>
            <p:cNvPr id="22723" name="Rectangle 36"/>
            <p:cNvSpPr>
              <a:spLocks noChangeArrowheads="1"/>
            </p:cNvSpPr>
            <p:nvPr/>
          </p:nvSpPr>
          <p:spPr bwMode="auto">
            <a:xfrm>
              <a:off x="512" y="1860"/>
              <a:ext cx="90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sr-Latn-CS" sz="1800">
                  <a:solidFill>
                    <a:srgbClr val="FFFFFF"/>
                  </a:solidFill>
                </a:rPr>
                <a:t>Prosti šećeri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724" name="Rectangle 37"/>
            <p:cNvSpPr>
              <a:spLocks noChangeArrowheads="1"/>
            </p:cNvSpPr>
            <p:nvPr/>
          </p:nvSpPr>
          <p:spPr bwMode="auto">
            <a:xfrm>
              <a:off x="152" y="2103"/>
              <a:ext cx="1110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defTabSz="933450"/>
              <a:r>
                <a:rPr lang="sr-Latn-CS" sz="1800">
                  <a:solidFill>
                    <a:srgbClr val="FAFD00"/>
                  </a:solidFill>
                </a:rPr>
                <a:t>Lako rastvorljivi</a:t>
              </a:r>
              <a:endParaRPr lang="en-US" sz="1800">
                <a:solidFill>
                  <a:srgbClr val="FAFD00"/>
                </a:solidFill>
              </a:endParaRPr>
            </a:p>
            <a:p>
              <a:pPr defTabSz="933450"/>
              <a:r>
                <a:rPr lang="sr-Latn-CS" sz="1800">
                  <a:solidFill>
                    <a:srgbClr val="FAFD00"/>
                  </a:solidFill>
                </a:rPr>
                <a:t>ugljeni hidrati</a:t>
              </a:r>
              <a:endParaRPr lang="en-US" sz="1600">
                <a:solidFill>
                  <a:srgbClr val="FAFD00"/>
                </a:solidFill>
              </a:endParaRPr>
            </a:p>
          </p:txBody>
        </p:sp>
        <p:sp>
          <p:nvSpPr>
            <p:cNvPr id="22725" name="Line 38"/>
            <p:cNvSpPr>
              <a:spLocks noChangeShapeType="1"/>
            </p:cNvSpPr>
            <p:nvPr/>
          </p:nvSpPr>
          <p:spPr bwMode="auto">
            <a:xfrm>
              <a:off x="335" y="1774"/>
              <a:ext cx="0" cy="305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6" name="Line 39"/>
            <p:cNvSpPr>
              <a:spLocks noChangeShapeType="1"/>
            </p:cNvSpPr>
            <p:nvPr/>
          </p:nvSpPr>
          <p:spPr bwMode="auto">
            <a:xfrm>
              <a:off x="336" y="1973"/>
              <a:ext cx="179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7" name="Line 40"/>
            <p:cNvSpPr>
              <a:spLocks noChangeShapeType="1"/>
            </p:cNvSpPr>
            <p:nvPr/>
          </p:nvSpPr>
          <p:spPr bwMode="auto">
            <a:xfrm>
              <a:off x="336" y="1779"/>
              <a:ext cx="179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8" name="Rectangle 41"/>
            <p:cNvSpPr>
              <a:spLocks noChangeArrowheads="1"/>
            </p:cNvSpPr>
            <p:nvPr/>
          </p:nvSpPr>
          <p:spPr bwMode="auto">
            <a:xfrm>
              <a:off x="512" y="1676"/>
              <a:ext cx="4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sr-Latn-CS" sz="1800">
                  <a:solidFill>
                    <a:srgbClr val="FFFFFF"/>
                  </a:solidFill>
                </a:rPr>
                <a:t>Skrob</a:t>
              </a: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27013" y="1382713"/>
            <a:ext cx="2138362" cy="1336675"/>
            <a:chOff x="143" y="871"/>
            <a:chExt cx="1347" cy="842"/>
          </a:xfrm>
        </p:grpSpPr>
        <p:sp>
          <p:nvSpPr>
            <p:cNvPr id="22717" name="Rectangle 43"/>
            <p:cNvSpPr>
              <a:spLocks noChangeArrowheads="1"/>
            </p:cNvSpPr>
            <p:nvPr/>
          </p:nvSpPr>
          <p:spPr bwMode="auto">
            <a:xfrm>
              <a:off x="143" y="871"/>
              <a:ext cx="1190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defTabSz="933450"/>
              <a:r>
                <a:rPr lang="sr-Latn-CS" sz="1800">
                  <a:solidFill>
                    <a:srgbClr val="FAFD00"/>
                  </a:solidFill>
                </a:rPr>
                <a:t>Teško rastvorljivi</a:t>
              </a:r>
            </a:p>
            <a:p>
              <a:pPr defTabSz="933450"/>
              <a:r>
                <a:rPr lang="sr-Latn-CS" sz="1800">
                  <a:solidFill>
                    <a:srgbClr val="FAFD00"/>
                  </a:solidFill>
                </a:rPr>
                <a:t>ugljeni hidrati</a:t>
              </a:r>
              <a:endParaRPr lang="en-US" sz="1800">
                <a:solidFill>
                  <a:srgbClr val="FAFD00"/>
                </a:solidFill>
              </a:endParaRPr>
            </a:p>
          </p:txBody>
        </p:sp>
        <p:sp>
          <p:nvSpPr>
            <p:cNvPr id="22718" name="Rectangle 44"/>
            <p:cNvSpPr>
              <a:spLocks noChangeArrowheads="1"/>
            </p:cNvSpPr>
            <p:nvPr/>
          </p:nvSpPr>
          <p:spPr bwMode="auto">
            <a:xfrm>
              <a:off x="511" y="1279"/>
              <a:ext cx="678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defTabSz="933450"/>
              <a:r>
                <a:rPr lang="en-US" sz="1800">
                  <a:solidFill>
                    <a:srgbClr val="FFFFFF"/>
                  </a:solidFill>
                </a:rPr>
                <a:t>Celulo</a:t>
              </a:r>
              <a:r>
                <a:rPr lang="sr-Latn-CS" sz="1800">
                  <a:solidFill>
                    <a:srgbClr val="FFFFFF"/>
                  </a:solidFill>
                </a:rPr>
                <a:t>za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719" name="Line 45"/>
            <p:cNvSpPr>
              <a:spLocks noChangeShapeType="1"/>
            </p:cNvSpPr>
            <p:nvPr/>
          </p:nvSpPr>
          <p:spPr bwMode="auto">
            <a:xfrm>
              <a:off x="335" y="1266"/>
              <a:ext cx="0" cy="338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0" name="Line 46"/>
            <p:cNvSpPr>
              <a:spLocks noChangeShapeType="1"/>
            </p:cNvSpPr>
            <p:nvPr/>
          </p:nvSpPr>
          <p:spPr bwMode="auto">
            <a:xfrm>
              <a:off x="336" y="1597"/>
              <a:ext cx="181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1" name="Line 47"/>
            <p:cNvSpPr>
              <a:spLocks noChangeShapeType="1"/>
            </p:cNvSpPr>
            <p:nvPr/>
          </p:nvSpPr>
          <p:spPr bwMode="auto">
            <a:xfrm>
              <a:off x="339" y="1396"/>
              <a:ext cx="179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2" name="Rectangle 48"/>
            <p:cNvSpPr>
              <a:spLocks noChangeArrowheads="1"/>
            </p:cNvSpPr>
            <p:nvPr/>
          </p:nvSpPr>
          <p:spPr bwMode="auto">
            <a:xfrm>
              <a:off x="512" y="1484"/>
              <a:ext cx="97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Hemicelulo</a:t>
              </a:r>
              <a:r>
                <a:rPr lang="sr-Latn-CS" sz="1800">
                  <a:solidFill>
                    <a:srgbClr val="FFFFFF"/>
                  </a:solidFill>
                </a:rPr>
                <a:t>za</a:t>
              </a: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2162175" y="3810000"/>
            <a:ext cx="1870075" cy="2300288"/>
            <a:chOff x="1362" y="2400"/>
            <a:chExt cx="1178" cy="1449"/>
          </a:xfrm>
        </p:grpSpPr>
        <p:sp>
          <p:nvSpPr>
            <p:cNvPr id="22710" name="Rectangle 50"/>
            <p:cNvSpPr>
              <a:spLocks noChangeArrowheads="1"/>
            </p:cNvSpPr>
            <p:nvPr/>
          </p:nvSpPr>
          <p:spPr bwMode="auto">
            <a:xfrm>
              <a:off x="1518" y="2487"/>
              <a:ext cx="721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>
                <a:lnSpc>
                  <a:spcPct val="130000"/>
                </a:lnSpc>
              </a:pPr>
              <a:r>
                <a:rPr lang="sr-Latn-CS" sz="1600">
                  <a:solidFill>
                    <a:srgbClr val="FFFFFF"/>
                  </a:solidFill>
                </a:rPr>
                <a:t>Resorpcija</a:t>
              </a:r>
              <a:endParaRPr lang="en-US" sz="1600">
                <a:solidFill>
                  <a:srgbClr val="FFFFFF"/>
                </a:solidFill>
              </a:endParaRPr>
            </a:p>
            <a:p>
              <a:pPr algn="ctr" defTabSz="933450">
                <a:lnSpc>
                  <a:spcPct val="130000"/>
                </a:lnSpc>
              </a:pPr>
              <a:r>
                <a:rPr lang="sr-Latn-CS" sz="1600">
                  <a:solidFill>
                    <a:srgbClr val="FFFFFF"/>
                  </a:solidFill>
                </a:rPr>
                <a:t>u</a:t>
              </a:r>
              <a:r>
                <a:rPr lang="en-US" sz="1600">
                  <a:solidFill>
                    <a:srgbClr val="FFFFFF"/>
                  </a:solidFill>
                </a:rPr>
                <a:t> </a:t>
              </a:r>
              <a:r>
                <a:rPr lang="sr-Latn-CS" sz="1600">
                  <a:solidFill>
                    <a:srgbClr val="FFFFFF"/>
                  </a:solidFill>
                </a:rPr>
                <a:t>krv</a:t>
              </a: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2711" name="Line 51"/>
            <p:cNvSpPr>
              <a:spLocks noChangeShapeType="1"/>
            </p:cNvSpPr>
            <p:nvPr/>
          </p:nvSpPr>
          <p:spPr bwMode="auto">
            <a:xfrm flipH="1">
              <a:off x="1548" y="2729"/>
              <a:ext cx="992" cy="0"/>
            </a:xfrm>
            <a:prstGeom prst="line">
              <a:avLst/>
            </a:prstGeom>
            <a:noFill/>
            <a:ln w="50800">
              <a:solidFill>
                <a:srgbClr val="FE9B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2" name="Line 52"/>
            <p:cNvSpPr>
              <a:spLocks noChangeShapeType="1"/>
            </p:cNvSpPr>
            <p:nvPr/>
          </p:nvSpPr>
          <p:spPr bwMode="auto">
            <a:xfrm>
              <a:off x="2528" y="2400"/>
              <a:ext cx="0" cy="318"/>
            </a:xfrm>
            <a:prstGeom prst="line">
              <a:avLst/>
            </a:prstGeom>
            <a:noFill/>
            <a:ln w="50800">
              <a:solidFill>
                <a:srgbClr val="FE9B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3" name="Rectangle 53"/>
            <p:cNvSpPr>
              <a:spLocks noChangeArrowheads="1"/>
            </p:cNvSpPr>
            <p:nvPr/>
          </p:nvSpPr>
          <p:spPr bwMode="auto">
            <a:xfrm>
              <a:off x="1362" y="3568"/>
              <a:ext cx="1090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800">
                  <a:solidFill>
                    <a:srgbClr val="FFFFFF"/>
                  </a:solidFill>
                </a:rPr>
                <a:t>Propion</a:t>
              </a:r>
              <a:r>
                <a:rPr lang="sr-Latn-CS" sz="1800">
                  <a:solidFill>
                    <a:srgbClr val="FFFFFF"/>
                  </a:solidFill>
                </a:rPr>
                <a:t>ska</a:t>
              </a:r>
              <a:r>
                <a:rPr lang="en-US" sz="1800">
                  <a:solidFill>
                    <a:srgbClr val="FFFFFF"/>
                  </a:solidFill>
                </a:rPr>
                <a:t> </a:t>
              </a:r>
              <a:r>
                <a:rPr lang="sr-Latn-CS" sz="1800">
                  <a:solidFill>
                    <a:srgbClr val="FFFFFF"/>
                  </a:solidFill>
                </a:rPr>
                <a:t>kis.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714" name="Rectangle 54"/>
            <p:cNvSpPr>
              <a:spLocks noChangeArrowheads="1"/>
            </p:cNvSpPr>
            <p:nvPr/>
          </p:nvSpPr>
          <p:spPr bwMode="auto">
            <a:xfrm>
              <a:off x="1362" y="3310"/>
              <a:ext cx="874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800">
                  <a:solidFill>
                    <a:srgbClr val="FFFFFF"/>
                  </a:solidFill>
                </a:rPr>
                <a:t>But</a:t>
              </a:r>
              <a:r>
                <a:rPr lang="sr-Latn-CS" sz="1800">
                  <a:solidFill>
                    <a:srgbClr val="FFFFFF"/>
                  </a:solidFill>
                </a:rPr>
                <a:t>erna</a:t>
              </a:r>
              <a:r>
                <a:rPr lang="en-US" sz="1800">
                  <a:solidFill>
                    <a:srgbClr val="FFFFFF"/>
                  </a:solidFill>
                </a:rPr>
                <a:t> </a:t>
              </a:r>
              <a:r>
                <a:rPr lang="sr-Latn-CS" sz="1800">
                  <a:solidFill>
                    <a:srgbClr val="FFFFFF"/>
                  </a:solidFill>
                </a:rPr>
                <a:t>kis.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715" name="Rectangle 55"/>
            <p:cNvSpPr>
              <a:spLocks noChangeArrowheads="1"/>
            </p:cNvSpPr>
            <p:nvPr/>
          </p:nvSpPr>
          <p:spPr bwMode="auto">
            <a:xfrm>
              <a:off x="1362" y="3102"/>
              <a:ext cx="89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sr-Latn-CS" sz="1800">
                  <a:solidFill>
                    <a:srgbClr val="FFFFFF"/>
                  </a:solidFill>
                </a:rPr>
                <a:t>Sirćetna</a:t>
              </a:r>
              <a:r>
                <a:rPr lang="en-US" sz="1800">
                  <a:solidFill>
                    <a:srgbClr val="FFFFFF"/>
                  </a:solidFill>
                </a:rPr>
                <a:t> </a:t>
              </a:r>
              <a:r>
                <a:rPr lang="sr-Latn-CS" sz="1800">
                  <a:solidFill>
                    <a:srgbClr val="FFFFFF"/>
                  </a:solidFill>
                </a:rPr>
                <a:t>kis.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716" name="Line 56"/>
            <p:cNvSpPr>
              <a:spLocks noChangeShapeType="1"/>
            </p:cNvSpPr>
            <p:nvPr/>
          </p:nvSpPr>
          <p:spPr bwMode="auto">
            <a:xfrm flipV="1">
              <a:off x="1561" y="2736"/>
              <a:ext cx="0" cy="448"/>
            </a:xfrm>
            <a:prstGeom prst="line">
              <a:avLst/>
            </a:prstGeom>
            <a:noFill/>
            <a:ln w="50800">
              <a:solidFill>
                <a:srgbClr val="FE9B03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3857625" y="5070475"/>
            <a:ext cx="5199063" cy="666750"/>
            <a:chOff x="2430" y="3194"/>
            <a:chExt cx="3275" cy="420"/>
          </a:xfrm>
        </p:grpSpPr>
        <p:sp>
          <p:nvSpPr>
            <p:cNvPr id="22703" name="Line 58"/>
            <p:cNvSpPr>
              <a:spLocks noChangeShapeType="1"/>
            </p:cNvSpPr>
            <p:nvPr/>
          </p:nvSpPr>
          <p:spPr bwMode="auto">
            <a:xfrm>
              <a:off x="4464" y="3347"/>
              <a:ext cx="53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4" name="Line 59"/>
            <p:cNvSpPr>
              <a:spLocks noChangeShapeType="1"/>
            </p:cNvSpPr>
            <p:nvPr/>
          </p:nvSpPr>
          <p:spPr bwMode="auto">
            <a:xfrm>
              <a:off x="2430" y="3465"/>
              <a:ext cx="34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5" name="Rectangle 60"/>
            <p:cNvSpPr>
              <a:spLocks noChangeArrowheads="1"/>
            </p:cNvSpPr>
            <p:nvPr/>
          </p:nvSpPr>
          <p:spPr bwMode="auto">
            <a:xfrm>
              <a:off x="5039" y="3246"/>
              <a:ext cx="666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>
                  <a:solidFill>
                    <a:srgbClr val="FAFD00"/>
                  </a:solidFill>
                </a:rPr>
                <a:t>% </a:t>
              </a:r>
              <a:r>
                <a:rPr lang="sr-Latn-CS" sz="1800">
                  <a:solidFill>
                    <a:srgbClr val="FAFD00"/>
                  </a:solidFill>
                </a:rPr>
                <a:t>Masti </a:t>
              </a:r>
            </a:p>
            <a:p>
              <a:pPr>
                <a:lnSpc>
                  <a:spcPct val="90000"/>
                </a:lnSpc>
              </a:pPr>
              <a:r>
                <a:rPr lang="sr-Latn-CS" sz="1800">
                  <a:solidFill>
                    <a:srgbClr val="FAFD00"/>
                  </a:solidFill>
                </a:rPr>
                <a:t>u mleku</a:t>
              </a:r>
              <a:endParaRPr lang="en-US" sz="1800">
                <a:solidFill>
                  <a:srgbClr val="FAFD00"/>
                </a:solidFill>
              </a:endParaRPr>
            </a:p>
          </p:txBody>
        </p:sp>
        <p:sp>
          <p:nvSpPr>
            <p:cNvPr id="22706" name="Rectangle 61"/>
            <p:cNvSpPr>
              <a:spLocks noChangeArrowheads="1"/>
            </p:cNvSpPr>
            <p:nvPr/>
          </p:nvSpPr>
          <p:spPr bwMode="auto">
            <a:xfrm>
              <a:off x="3005" y="3194"/>
              <a:ext cx="1493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800">
                  <a:solidFill>
                    <a:srgbClr val="FFFFFF"/>
                  </a:solidFill>
                </a:rPr>
                <a:t>Trigl</a:t>
              </a:r>
              <a:r>
                <a:rPr lang="sr-Latn-CS" sz="1800">
                  <a:solidFill>
                    <a:srgbClr val="FFFFFF"/>
                  </a:solidFill>
                </a:rPr>
                <a:t>iceridi</a:t>
              </a:r>
              <a:r>
                <a:rPr lang="en-US" sz="1800">
                  <a:solidFill>
                    <a:srgbClr val="FFFFFF"/>
                  </a:solidFill>
                </a:rPr>
                <a:t> (</a:t>
              </a:r>
              <a:r>
                <a:rPr lang="sr-Latn-CS" sz="1800">
                  <a:solidFill>
                    <a:srgbClr val="FFFFFF"/>
                  </a:solidFill>
                </a:rPr>
                <a:t>Masti</a:t>
              </a:r>
              <a:r>
                <a:rPr lang="en-US" sz="1800">
                  <a:solidFill>
                    <a:srgbClr val="FFFFFF"/>
                  </a:solidFill>
                </a:rPr>
                <a:t>)</a:t>
              </a:r>
            </a:p>
          </p:txBody>
        </p:sp>
        <p:sp>
          <p:nvSpPr>
            <p:cNvPr id="22707" name="Line 62"/>
            <p:cNvSpPr>
              <a:spLocks noChangeShapeType="1"/>
            </p:cNvSpPr>
            <p:nvPr/>
          </p:nvSpPr>
          <p:spPr bwMode="auto">
            <a:xfrm>
              <a:off x="2430" y="3256"/>
              <a:ext cx="350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8" name="Line 63"/>
            <p:cNvSpPr>
              <a:spLocks noChangeShapeType="1"/>
            </p:cNvSpPr>
            <p:nvPr/>
          </p:nvSpPr>
          <p:spPr bwMode="auto">
            <a:xfrm flipV="1">
              <a:off x="2786" y="3243"/>
              <a:ext cx="0" cy="229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9" name="Line 64"/>
            <p:cNvSpPr>
              <a:spLocks noChangeShapeType="1"/>
            </p:cNvSpPr>
            <p:nvPr/>
          </p:nvSpPr>
          <p:spPr bwMode="auto">
            <a:xfrm>
              <a:off x="2799" y="3359"/>
              <a:ext cx="17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366713" y="5135563"/>
            <a:ext cx="1817687" cy="987425"/>
            <a:chOff x="231" y="3235"/>
            <a:chExt cx="1145" cy="622"/>
          </a:xfrm>
        </p:grpSpPr>
        <p:sp>
          <p:nvSpPr>
            <p:cNvPr id="22696" name="Rectangle 66"/>
            <p:cNvSpPr>
              <a:spLocks noChangeArrowheads="1"/>
            </p:cNvSpPr>
            <p:nvPr/>
          </p:nvSpPr>
          <p:spPr bwMode="auto">
            <a:xfrm>
              <a:off x="231" y="3341"/>
              <a:ext cx="865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defTabSz="933450">
                <a:lnSpc>
                  <a:spcPct val="95000"/>
                </a:lnSpc>
              </a:pPr>
              <a:r>
                <a:rPr lang="en-US" sz="1800">
                  <a:solidFill>
                    <a:srgbClr val="FF3300"/>
                  </a:solidFill>
                </a:rPr>
                <a:t>Energ</a:t>
              </a:r>
              <a:r>
                <a:rPr lang="sr-Latn-CS" sz="1800">
                  <a:solidFill>
                    <a:srgbClr val="FF3300"/>
                  </a:solidFill>
                </a:rPr>
                <a:t>ija</a:t>
              </a:r>
              <a:endParaRPr lang="en-US" sz="1800">
                <a:solidFill>
                  <a:srgbClr val="FF3300"/>
                </a:solidFill>
              </a:endParaRPr>
            </a:p>
            <a:p>
              <a:pPr defTabSz="933450">
                <a:lnSpc>
                  <a:spcPct val="95000"/>
                </a:lnSpc>
              </a:pPr>
              <a:r>
                <a:rPr lang="en-US" sz="1600">
                  <a:solidFill>
                    <a:srgbClr val="FFFFFF"/>
                  </a:solidFill>
                </a:rPr>
                <a:t>(Osnovne </a:t>
              </a:r>
              <a:r>
                <a:rPr lang="sr-Latn-CS" sz="1600">
                  <a:solidFill>
                    <a:srgbClr val="FFFFFF"/>
                  </a:solidFill>
                </a:rPr>
                <a:t>p.</a:t>
              </a:r>
              <a:endParaRPr lang="en-US" sz="1600">
                <a:solidFill>
                  <a:srgbClr val="FFFFFF"/>
                </a:solidFill>
              </a:endParaRPr>
            </a:p>
            <a:p>
              <a:pPr defTabSz="933450">
                <a:lnSpc>
                  <a:spcPct val="95000"/>
                </a:lnSpc>
              </a:pPr>
              <a:r>
                <a:rPr lang="en-US" sz="1600">
                  <a:solidFill>
                    <a:srgbClr val="FFFFFF"/>
                  </a:solidFill>
                </a:rPr>
                <a:t>la</a:t>
              </a:r>
              <a:r>
                <a:rPr lang="sr-Latn-CS" sz="1600">
                  <a:solidFill>
                    <a:srgbClr val="FFFFFF"/>
                  </a:solidFill>
                </a:rPr>
                <a:t>ktacija</a:t>
              </a:r>
              <a:r>
                <a:rPr lang="en-US" sz="1600">
                  <a:solidFill>
                    <a:srgbClr val="FFFFFF"/>
                  </a:solidFill>
                </a:rPr>
                <a:t>, </a:t>
              </a:r>
              <a:r>
                <a:rPr lang="sr-Latn-CS" sz="1600">
                  <a:solidFill>
                    <a:srgbClr val="FFFFFF"/>
                  </a:solidFill>
                </a:rPr>
                <a:t>itd</a:t>
              </a:r>
              <a:r>
                <a:rPr lang="en-US" sz="1600">
                  <a:solidFill>
                    <a:srgbClr val="FFFFFF"/>
                  </a:solidFill>
                </a:rPr>
                <a:t>.)</a:t>
              </a:r>
            </a:p>
          </p:txBody>
        </p:sp>
        <p:sp>
          <p:nvSpPr>
            <p:cNvPr id="22697" name="Line 67"/>
            <p:cNvSpPr>
              <a:spLocks noChangeShapeType="1"/>
            </p:cNvSpPr>
            <p:nvPr/>
          </p:nvSpPr>
          <p:spPr bwMode="auto">
            <a:xfrm flipH="1">
              <a:off x="1168" y="3251"/>
              <a:ext cx="200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8" name="Line 68"/>
            <p:cNvSpPr>
              <a:spLocks noChangeShapeType="1"/>
            </p:cNvSpPr>
            <p:nvPr/>
          </p:nvSpPr>
          <p:spPr bwMode="auto">
            <a:xfrm flipH="1">
              <a:off x="1157" y="3459"/>
              <a:ext cx="200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9" name="Line 69"/>
            <p:cNvSpPr>
              <a:spLocks noChangeShapeType="1"/>
            </p:cNvSpPr>
            <p:nvPr/>
          </p:nvSpPr>
          <p:spPr bwMode="auto">
            <a:xfrm flipH="1">
              <a:off x="1160" y="3741"/>
              <a:ext cx="2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0" name="Line 70"/>
            <p:cNvSpPr>
              <a:spLocks noChangeShapeType="1"/>
            </p:cNvSpPr>
            <p:nvPr/>
          </p:nvSpPr>
          <p:spPr bwMode="auto">
            <a:xfrm flipV="1">
              <a:off x="1176" y="3451"/>
              <a:ext cx="0" cy="29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1" name="Line 71"/>
            <p:cNvSpPr>
              <a:spLocks noChangeShapeType="1"/>
            </p:cNvSpPr>
            <p:nvPr/>
          </p:nvSpPr>
          <p:spPr bwMode="auto">
            <a:xfrm flipH="1">
              <a:off x="832" y="3459"/>
              <a:ext cx="34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2" name="Line 72"/>
            <p:cNvSpPr>
              <a:spLocks noChangeShapeType="1"/>
            </p:cNvSpPr>
            <p:nvPr/>
          </p:nvSpPr>
          <p:spPr bwMode="auto">
            <a:xfrm flipV="1">
              <a:off x="1176" y="3235"/>
              <a:ext cx="0" cy="22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2514600" y="2235200"/>
            <a:ext cx="2746375" cy="927100"/>
            <a:chOff x="1584" y="1408"/>
            <a:chExt cx="1730" cy="584"/>
          </a:xfrm>
        </p:grpSpPr>
        <p:sp>
          <p:nvSpPr>
            <p:cNvPr id="22686" name="Line 74"/>
            <p:cNvSpPr>
              <a:spLocks noChangeShapeType="1"/>
            </p:cNvSpPr>
            <p:nvPr/>
          </p:nvSpPr>
          <p:spPr bwMode="auto">
            <a:xfrm>
              <a:off x="1600" y="1801"/>
              <a:ext cx="49" cy="0"/>
            </a:xfrm>
            <a:prstGeom prst="line">
              <a:avLst/>
            </a:prstGeom>
            <a:noFill/>
            <a:ln w="50800">
              <a:solidFill>
                <a:srgbClr val="438E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7" name="Rectangle 75"/>
            <p:cNvSpPr>
              <a:spLocks noChangeArrowheads="1"/>
            </p:cNvSpPr>
            <p:nvPr/>
          </p:nvSpPr>
          <p:spPr bwMode="auto">
            <a:xfrm>
              <a:off x="2668" y="1474"/>
              <a:ext cx="64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en-US" sz="1800">
                  <a:solidFill>
                    <a:srgbClr val="FFFFFF"/>
                  </a:solidFill>
                </a:rPr>
                <a:t>Glu</a:t>
              </a:r>
              <a:r>
                <a:rPr lang="sr-Latn-CS" sz="1800">
                  <a:solidFill>
                    <a:srgbClr val="FFFFFF"/>
                  </a:solidFill>
                </a:rPr>
                <a:t>koza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688" name="Line 76"/>
            <p:cNvSpPr>
              <a:spLocks noChangeShapeType="1"/>
            </p:cNvSpPr>
            <p:nvPr/>
          </p:nvSpPr>
          <p:spPr bwMode="auto">
            <a:xfrm>
              <a:off x="1653" y="1418"/>
              <a:ext cx="496" cy="0"/>
            </a:xfrm>
            <a:prstGeom prst="line">
              <a:avLst/>
            </a:prstGeom>
            <a:noFill/>
            <a:ln w="76200">
              <a:solidFill>
                <a:srgbClr val="438E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9" name="Line 77"/>
            <p:cNvSpPr>
              <a:spLocks noChangeShapeType="1"/>
            </p:cNvSpPr>
            <p:nvPr/>
          </p:nvSpPr>
          <p:spPr bwMode="auto">
            <a:xfrm>
              <a:off x="2308" y="1590"/>
              <a:ext cx="345" cy="0"/>
            </a:xfrm>
            <a:prstGeom prst="line">
              <a:avLst/>
            </a:prstGeom>
            <a:noFill/>
            <a:ln w="50800">
              <a:solidFill>
                <a:srgbClr val="438E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0" name="Arc 78"/>
            <p:cNvSpPr>
              <a:spLocks/>
            </p:cNvSpPr>
            <p:nvPr/>
          </p:nvSpPr>
          <p:spPr bwMode="auto">
            <a:xfrm rot="10800000">
              <a:off x="2228" y="1510"/>
              <a:ext cx="64" cy="80"/>
            </a:xfrm>
            <a:custGeom>
              <a:avLst/>
              <a:gdLst>
                <a:gd name="T0" fmla="*/ 0 w 21940"/>
                <a:gd name="T1" fmla="*/ 0 h 21600"/>
                <a:gd name="T2" fmla="*/ 0 w 21940"/>
                <a:gd name="T3" fmla="*/ 0 h 21600"/>
                <a:gd name="T4" fmla="*/ 0 w 219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940"/>
                <a:gd name="T10" fmla="*/ 0 h 21600"/>
                <a:gd name="T11" fmla="*/ 21940 w 219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40" h="21600" fill="none" extrusionOk="0">
                  <a:moveTo>
                    <a:pt x="-1" y="2"/>
                  </a:moveTo>
                  <a:cubicBezTo>
                    <a:pt x="113" y="0"/>
                    <a:pt x="226" y="-1"/>
                    <a:pt x="340" y="0"/>
                  </a:cubicBezTo>
                  <a:cubicBezTo>
                    <a:pt x="12269" y="0"/>
                    <a:pt x="21940" y="9670"/>
                    <a:pt x="21940" y="21600"/>
                  </a:cubicBezTo>
                </a:path>
                <a:path w="21940" h="21600" stroke="0" extrusionOk="0">
                  <a:moveTo>
                    <a:pt x="-1" y="2"/>
                  </a:moveTo>
                  <a:cubicBezTo>
                    <a:pt x="113" y="0"/>
                    <a:pt x="226" y="-1"/>
                    <a:pt x="340" y="0"/>
                  </a:cubicBezTo>
                  <a:cubicBezTo>
                    <a:pt x="12269" y="0"/>
                    <a:pt x="21940" y="9670"/>
                    <a:pt x="21940" y="21600"/>
                  </a:cubicBezTo>
                  <a:lnTo>
                    <a:pt x="340" y="21600"/>
                  </a:lnTo>
                  <a:close/>
                </a:path>
              </a:pathLst>
            </a:custGeom>
            <a:noFill/>
            <a:ln w="50800" cap="rnd">
              <a:solidFill>
                <a:srgbClr val="438E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1" name="Arc 79"/>
            <p:cNvSpPr>
              <a:spLocks/>
            </p:cNvSpPr>
            <p:nvPr/>
          </p:nvSpPr>
          <p:spPr bwMode="auto">
            <a:xfrm rot="10800000">
              <a:off x="2145" y="1422"/>
              <a:ext cx="74" cy="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438E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2" name="Line 80"/>
            <p:cNvSpPr>
              <a:spLocks noChangeShapeType="1"/>
            </p:cNvSpPr>
            <p:nvPr/>
          </p:nvSpPr>
          <p:spPr bwMode="auto">
            <a:xfrm>
              <a:off x="1648" y="1408"/>
              <a:ext cx="0" cy="570"/>
            </a:xfrm>
            <a:prstGeom prst="line">
              <a:avLst/>
            </a:prstGeom>
            <a:noFill/>
            <a:ln w="50800">
              <a:solidFill>
                <a:srgbClr val="438E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3" name="Line 81"/>
            <p:cNvSpPr>
              <a:spLocks noChangeShapeType="1"/>
            </p:cNvSpPr>
            <p:nvPr/>
          </p:nvSpPr>
          <p:spPr bwMode="auto">
            <a:xfrm>
              <a:off x="1600" y="1614"/>
              <a:ext cx="49" cy="0"/>
            </a:xfrm>
            <a:prstGeom prst="line">
              <a:avLst/>
            </a:prstGeom>
            <a:noFill/>
            <a:ln w="50800">
              <a:solidFill>
                <a:srgbClr val="438E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4" name="Line 82"/>
            <p:cNvSpPr>
              <a:spLocks noChangeShapeType="1"/>
            </p:cNvSpPr>
            <p:nvPr/>
          </p:nvSpPr>
          <p:spPr bwMode="auto">
            <a:xfrm>
              <a:off x="1594" y="1992"/>
              <a:ext cx="71" cy="0"/>
            </a:xfrm>
            <a:prstGeom prst="line">
              <a:avLst/>
            </a:prstGeom>
            <a:noFill/>
            <a:ln w="50800">
              <a:solidFill>
                <a:srgbClr val="438E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5" name="Line 83"/>
            <p:cNvSpPr>
              <a:spLocks noChangeShapeType="1"/>
            </p:cNvSpPr>
            <p:nvPr/>
          </p:nvSpPr>
          <p:spPr bwMode="auto">
            <a:xfrm>
              <a:off x="1584" y="1412"/>
              <a:ext cx="96" cy="0"/>
            </a:xfrm>
            <a:prstGeom prst="line">
              <a:avLst/>
            </a:prstGeom>
            <a:noFill/>
            <a:ln w="50800">
              <a:solidFill>
                <a:srgbClr val="438E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3" name="Arc 104"/>
          <p:cNvSpPr>
            <a:spLocks/>
          </p:cNvSpPr>
          <p:nvPr/>
        </p:nvSpPr>
        <p:spPr bwMode="auto">
          <a:xfrm>
            <a:off x="8964613" y="2408238"/>
            <a:ext cx="101600" cy="63500"/>
          </a:xfrm>
          <a:custGeom>
            <a:avLst/>
            <a:gdLst>
              <a:gd name="T0" fmla="*/ 0 w 21940"/>
              <a:gd name="T1" fmla="*/ 49013 h 21600"/>
              <a:gd name="T2" fmla="*/ 2147483647 w 21940"/>
              <a:gd name="T3" fmla="*/ 354268441 h 21600"/>
              <a:gd name="T4" fmla="*/ 332863635 w 21940"/>
              <a:gd name="T5" fmla="*/ 354268441 h 21600"/>
              <a:gd name="T6" fmla="*/ 0 60000 65536"/>
              <a:gd name="T7" fmla="*/ 0 60000 65536"/>
              <a:gd name="T8" fmla="*/ 0 60000 65536"/>
              <a:gd name="T9" fmla="*/ 0 w 21940"/>
              <a:gd name="T10" fmla="*/ 0 h 21600"/>
              <a:gd name="T11" fmla="*/ 21940 w 2194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40" h="21600" fill="none" extrusionOk="0">
                <a:moveTo>
                  <a:pt x="-1" y="2"/>
                </a:moveTo>
                <a:cubicBezTo>
                  <a:pt x="113" y="0"/>
                  <a:pt x="226" y="-1"/>
                  <a:pt x="340" y="0"/>
                </a:cubicBezTo>
                <a:cubicBezTo>
                  <a:pt x="12269" y="0"/>
                  <a:pt x="21940" y="9670"/>
                  <a:pt x="21940" y="21600"/>
                </a:cubicBezTo>
              </a:path>
              <a:path w="21940" h="21600" stroke="0" extrusionOk="0">
                <a:moveTo>
                  <a:pt x="-1" y="2"/>
                </a:moveTo>
                <a:cubicBezTo>
                  <a:pt x="113" y="0"/>
                  <a:pt x="226" y="-1"/>
                  <a:pt x="340" y="0"/>
                </a:cubicBezTo>
                <a:cubicBezTo>
                  <a:pt x="12269" y="0"/>
                  <a:pt x="21940" y="9670"/>
                  <a:pt x="21940" y="21600"/>
                </a:cubicBezTo>
                <a:lnTo>
                  <a:pt x="340" y="21600"/>
                </a:lnTo>
                <a:close/>
              </a:path>
            </a:pathLst>
          </a:custGeom>
          <a:noFill/>
          <a:ln w="12700" cap="rnd">
            <a:solidFill>
              <a:srgbClr val="438E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230"/>
          <p:cNvGrpSpPr>
            <a:grpSpLocks/>
          </p:cNvGrpSpPr>
          <p:nvPr/>
        </p:nvGrpSpPr>
        <p:grpSpPr bwMode="auto">
          <a:xfrm>
            <a:off x="3419475" y="1628775"/>
            <a:ext cx="5800725" cy="1958975"/>
            <a:chOff x="2154" y="1026"/>
            <a:chExt cx="3654" cy="1234"/>
          </a:xfrm>
        </p:grpSpPr>
        <p:sp>
          <p:nvSpPr>
            <p:cNvPr id="22667" name="Rectangle 85"/>
            <p:cNvSpPr>
              <a:spLocks noChangeArrowheads="1"/>
            </p:cNvSpPr>
            <p:nvPr/>
          </p:nvSpPr>
          <p:spPr bwMode="auto">
            <a:xfrm>
              <a:off x="5294" y="2069"/>
              <a:ext cx="466" cy="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>
                <a:lnSpc>
                  <a:spcPct val="85000"/>
                </a:lnSpc>
              </a:pPr>
              <a:r>
                <a:rPr lang="en-US" sz="1600">
                  <a:solidFill>
                    <a:srgbClr val="FFFFFF"/>
                  </a:solidFill>
                </a:rPr>
                <a:t>Feces</a:t>
              </a:r>
            </a:p>
          </p:txBody>
        </p:sp>
        <p:sp>
          <p:nvSpPr>
            <p:cNvPr id="22668" name="Rectangle 86"/>
            <p:cNvSpPr>
              <a:spLocks noChangeArrowheads="1"/>
            </p:cNvSpPr>
            <p:nvPr/>
          </p:nvSpPr>
          <p:spPr bwMode="auto">
            <a:xfrm>
              <a:off x="5135" y="1321"/>
              <a:ext cx="673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en-US" sz="1600">
                  <a:solidFill>
                    <a:srgbClr val="FFFFFF"/>
                  </a:solidFill>
                </a:rPr>
                <a:t>(Glu</a:t>
              </a:r>
              <a:r>
                <a:rPr lang="sr-Latn-CS" sz="1600">
                  <a:solidFill>
                    <a:srgbClr val="FFFFFF"/>
                  </a:solidFill>
                </a:rPr>
                <a:t>koza</a:t>
              </a:r>
              <a:r>
                <a:rPr lang="en-US" sz="1600">
                  <a:solidFill>
                    <a:srgbClr val="FFFFFF"/>
                  </a:solidFill>
                </a:rPr>
                <a:t>)</a:t>
              </a:r>
            </a:p>
          </p:txBody>
        </p:sp>
        <p:sp>
          <p:nvSpPr>
            <p:cNvPr id="22669" name="Rectangle 87"/>
            <p:cNvSpPr>
              <a:spLocks noChangeArrowheads="1"/>
            </p:cNvSpPr>
            <p:nvPr/>
          </p:nvSpPr>
          <p:spPr bwMode="auto">
            <a:xfrm>
              <a:off x="2202" y="1026"/>
              <a:ext cx="1822" cy="4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>
                <a:lnSpc>
                  <a:spcPct val="120000"/>
                </a:lnSpc>
              </a:pPr>
              <a:r>
                <a:rPr lang="en-US" sz="1600">
                  <a:solidFill>
                    <a:srgbClr val="FFFFFF"/>
                  </a:solidFill>
                </a:rPr>
                <a:t>(</a:t>
              </a:r>
              <a:r>
                <a:rPr lang="sr-Latn-CS" sz="1600">
                  <a:solidFill>
                    <a:srgbClr val="FFFFFF"/>
                  </a:solidFill>
                </a:rPr>
                <a:t>Ugljeni hidrati koji ne pod</a:t>
              </a:r>
              <a:r>
                <a:rPr lang="en-US" sz="1600">
                  <a:solidFill>
                    <a:srgbClr val="FFFFFF"/>
                  </a:solidFill>
                </a:rPr>
                <a:t>l</a:t>
              </a:r>
              <a:r>
                <a:rPr lang="sr-Latn-CS" sz="1600">
                  <a:solidFill>
                    <a:srgbClr val="FFFFFF"/>
                  </a:solidFill>
                </a:rPr>
                <a:t>ežu</a:t>
              </a:r>
              <a:endParaRPr lang="en-US" sz="1600">
                <a:solidFill>
                  <a:srgbClr val="FFFFFF"/>
                </a:solidFill>
              </a:endParaRPr>
            </a:p>
            <a:p>
              <a:pPr algn="ctr" defTabSz="933450">
                <a:lnSpc>
                  <a:spcPct val="120000"/>
                </a:lnSpc>
              </a:pPr>
              <a:r>
                <a:rPr lang="en-US" sz="1600">
                  <a:solidFill>
                    <a:srgbClr val="FFFFFF"/>
                  </a:solidFill>
                </a:rPr>
                <a:t>mi</a:t>
              </a:r>
              <a:r>
                <a:rPr lang="sr-Latn-CS" sz="1600">
                  <a:solidFill>
                    <a:srgbClr val="FFFFFF"/>
                  </a:solidFill>
                </a:rPr>
                <a:t>krobijalnoj</a:t>
              </a:r>
              <a:r>
                <a:rPr lang="en-US" sz="1600">
                  <a:solidFill>
                    <a:srgbClr val="FFFFFF"/>
                  </a:solidFill>
                </a:rPr>
                <a:t> fermenta</a:t>
              </a:r>
              <a:r>
                <a:rPr lang="sr-Latn-CS" sz="1600">
                  <a:solidFill>
                    <a:srgbClr val="FFFFFF"/>
                  </a:solidFill>
                </a:rPr>
                <a:t>ciji</a:t>
              </a:r>
              <a:r>
                <a:rPr lang="en-US" sz="1600">
                  <a:solidFill>
                    <a:srgbClr val="FFFFFF"/>
                  </a:solidFill>
                </a:rPr>
                <a:t>)</a:t>
              </a:r>
            </a:p>
          </p:txBody>
        </p:sp>
        <p:grpSp>
          <p:nvGrpSpPr>
            <p:cNvPr id="12" name="Group 88"/>
            <p:cNvGrpSpPr>
              <a:grpSpLocks/>
            </p:cNvGrpSpPr>
            <p:nvPr/>
          </p:nvGrpSpPr>
          <p:grpSpPr bwMode="auto">
            <a:xfrm>
              <a:off x="2154" y="1243"/>
              <a:ext cx="2158" cy="173"/>
              <a:chOff x="2146" y="1243"/>
              <a:chExt cx="2158" cy="173"/>
            </a:xfrm>
          </p:grpSpPr>
          <p:sp>
            <p:nvSpPr>
              <p:cNvPr id="22680" name="Arc 89"/>
              <p:cNvSpPr>
                <a:spLocks/>
              </p:cNvSpPr>
              <p:nvPr/>
            </p:nvSpPr>
            <p:spPr bwMode="auto">
              <a:xfrm>
                <a:off x="3807" y="1250"/>
                <a:ext cx="129" cy="108"/>
              </a:xfrm>
              <a:custGeom>
                <a:avLst/>
                <a:gdLst>
                  <a:gd name="T0" fmla="*/ 0 w 21715"/>
                  <a:gd name="T1" fmla="*/ 0 h 21600"/>
                  <a:gd name="T2" fmla="*/ 0 w 21715"/>
                  <a:gd name="T3" fmla="*/ 0 h 21600"/>
                  <a:gd name="T4" fmla="*/ 0 w 2171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15"/>
                  <a:gd name="T10" fmla="*/ 0 h 21600"/>
                  <a:gd name="T11" fmla="*/ 21715 w 2171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15" h="21600" fill="none" extrusionOk="0">
                    <a:moveTo>
                      <a:pt x="0" y="1"/>
                    </a:moveTo>
                    <a:cubicBezTo>
                      <a:pt x="72" y="0"/>
                      <a:pt x="144" y="-1"/>
                      <a:pt x="217" y="0"/>
                    </a:cubicBezTo>
                    <a:cubicBezTo>
                      <a:pt x="11335" y="0"/>
                      <a:pt x="20637" y="8440"/>
                      <a:pt x="21715" y="19506"/>
                    </a:cubicBezTo>
                  </a:path>
                  <a:path w="21715" h="21600" stroke="0" extrusionOk="0">
                    <a:moveTo>
                      <a:pt x="0" y="1"/>
                    </a:moveTo>
                    <a:cubicBezTo>
                      <a:pt x="72" y="0"/>
                      <a:pt x="144" y="-1"/>
                      <a:pt x="217" y="0"/>
                    </a:cubicBezTo>
                    <a:cubicBezTo>
                      <a:pt x="11335" y="0"/>
                      <a:pt x="20637" y="8440"/>
                      <a:pt x="21715" y="19506"/>
                    </a:cubicBezTo>
                    <a:lnTo>
                      <a:pt x="217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1" name="Arc 90"/>
              <p:cNvSpPr>
                <a:spLocks/>
              </p:cNvSpPr>
              <p:nvPr/>
            </p:nvSpPr>
            <p:spPr bwMode="auto">
              <a:xfrm>
                <a:off x="3938" y="1327"/>
                <a:ext cx="94" cy="88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21369" y="21598"/>
                    </a:moveTo>
                    <a:cubicBezTo>
                      <a:pt x="9530" y="21472"/>
                      <a:pt x="0" y="11839"/>
                      <a:pt x="0" y="0"/>
                    </a:cubicBezTo>
                  </a:path>
                  <a:path w="21600" h="21599" stroke="0" extrusionOk="0">
                    <a:moveTo>
                      <a:pt x="21369" y="21598"/>
                    </a:moveTo>
                    <a:cubicBezTo>
                      <a:pt x="9530" y="21472"/>
                      <a:pt x="0" y="1183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2" name="Line 91"/>
              <p:cNvSpPr>
                <a:spLocks noChangeShapeType="1"/>
              </p:cNvSpPr>
              <p:nvPr/>
            </p:nvSpPr>
            <p:spPr bwMode="auto">
              <a:xfrm>
                <a:off x="4032" y="1414"/>
                <a:ext cx="272" cy="2"/>
              </a:xfrm>
              <a:prstGeom prst="line">
                <a:avLst/>
              </a:prstGeom>
              <a:noFill/>
              <a:ln w="25400">
                <a:solidFill>
                  <a:srgbClr val="438E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3" name="Line 92"/>
              <p:cNvSpPr>
                <a:spLocks noChangeShapeType="1"/>
              </p:cNvSpPr>
              <p:nvPr/>
            </p:nvSpPr>
            <p:spPr bwMode="auto">
              <a:xfrm flipV="1">
                <a:off x="2303" y="1243"/>
                <a:ext cx="1503" cy="4"/>
              </a:xfrm>
              <a:prstGeom prst="line">
                <a:avLst/>
              </a:prstGeom>
              <a:noFill/>
              <a:ln w="25400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4" name="Arc 93"/>
              <p:cNvSpPr>
                <a:spLocks/>
              </p:cNvSpPr>
              <p:nvPr/>
            </p:nvSpPr>
            <p:spPr bwMode="auto">
              <a:xfrm>
                <a:off x="2146" y="1319"/>
                <a:ext cx="82" cy="8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5" name="Arc 94"/>
              <p:cNvSpPr>
                <a:spLocks/>
              </p:cNvSpPr>
              <p:nvPr/>
            </p:nvSpPr>
            <p:spPr bwMode="auto">
              <a:xfrm>
                <a:off x="2233" y="1247"/>
                <a:ext cx="72" cy="88"/>
              </a:xfrm>
              <a:custGeom>
                <a:avLst/>
                <a:gdLst>
                  <a:gd name="T0" fmla="*/ 0 w 21600"/>
                  <a:gd name="T1" fmla="*/ 0 h 21598"/>
                  <a:gd name="T2" fmla="*/ 0 w 21600"/>
                  <a:gd name="T3" fmla="*/ 0 h 21598"/>
                  <a:gd name="T4" fmla="*/ 0 w 21600"/>
                  <a:gd name="T5" fmla="*/ 0 h 215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8"/>
                  <a:gd name="T11" fmla="*/ 21600 w 21600"/>
                  <a:gd name="T12" fmla="*/ 21598 h 215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8" fill="none" extrusionOk="0">
                    <a:moveTo>
                      <a:pt x="0" y="21598"/>
                    </a:moveTo>
                    <a:cubicBezTo>
                      <a:pt x="0" y="9786"/>
                      <a:pt x="9487" y="165"/>
                      <a:pt x="21298" y="0"/>
                    </a:cubicBezTo>
                  </a:path>
                  <a:path w="21600" h="21598" stroke="0" extrusionOk="0">
                    <a:moveTo>
                      <a:pt x="0" y="21598"/>
                    </a:moveTo>
                    <a:cubicBezTo>
                      <a:pt x="0" y="9786"/>
                      <a:pt x="9487" y="165"/>
                      <a:pt x="21298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71" name="Rectangle 95"/>
            <p:cNvSpPr>
              <a:spLocks noChangeArrowheads="1"/>
            </p:cNvSpPr>
            <p:nvPr/>
          </p:nvSpPr>
          <p:spPr bwMode="auto">
            <a:xfrm>
              <a:off x="4317" y="1321"/>
              <a:ext cx="538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en-US" sz="1600">
                  <a:solidFill>
                    <a:srgbClr val="FFFFFF"/>
                  </a:solidFill>
                </a:rPr>
                <a:t>(</a:t>
              </a:r>
              <a:r>
                <a:rPr lang="sr-Latn-CS" sz="1600">
                  <a:solidFill>
                    <a:srgbClr val="FFFFFF"/>
                  </a:solidFill>
                </a:rPr>
                <a:t>Skrob</a:t>
              </a:r>
              <a:r>
                <a:rPr lang="en-US" sz="1600">
                  <a:solidFill>
                    <a:srgbClr val="FFFFFF"/>
                  </a:solidFill>
                </a:rPr>
                <a:t>)</a:t>
              </a:r>
            </a:p>
          </p:txBody>
        </p:sp>
        <p:sp>
          <p:nvSpPr>
            <p:cNvPr id="22672" name="Line 96"/>
            <p:cNvSpPr>
              <a:spLocks noChangeShapeType="1"/>
            </p:cNvSpPr>
            <p:nvPr/>
          </p:nvSpPr>
          <p:spPr bwMode="auto">
            <a:xfrm flipV="1">
              <a:off x="5420" y="1032"/>
              <a:ext cx="0" cy="329"/>
            </a:xfrm>
            <a:prstGeom prst="line">
              <a:avLst/>
            </a:prstGeom>
            <a:noFill/>
            <a:ln w="25400">
              <a:solidFill>
                <a:srgbClr val="FE9B0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3" name="Line 98"/>
            <p:cNvSpPr>
              <a:spLocks noChangeShapeType="1"/>
            </p:cNvSpPr>
            <p:nvPr/>
          </p:nvSpPr>
          <p:spPr bwMode="auto">
            <a:xfrm>
              <a:off x="5647" y="1661"/>
              <a:ext cx="0" cy="381"/>
            </a:xfrm>
            <a:prstGeom prst="line">
              <a:avLst/>
            </a:prstGeom>
            <a:noFill/>
            <a:ln w="38100">
              <a:solidFill>
                <a:srgbClr val="438E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4" name="Line 99"/>
            <p:cNvSpPr>
              <a:spLocks noChangeShapeType="1"/>
            </p:cNvSpPr>
            <p:nvPr/>
          </p:nvSpPr>
          <p:spPr bwMode="auto">
            <a:xfrm>
              <a:off x="4876" y="1434"/>
              <a:ext cx="255" cy="0"/>
            </a:xfrm>
            <a:prstGeom prst="line">
              <a:avLst/>
            </a:prstGeom>
            <a:noFill/>
            <a:ln w="12700">
              <a:solidFill>
                <a:srgbClr val="438E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00"/>
            <p:cNvGrpSpPr>
              <a:grpSpLocks/>
            </p:cNvGrpSpPr>
            <p:nvPr/>
          </p:nvGrpSpPr>
          <p:grpSpPr bwMode="auto">
            <a:xfrm>
              <a:off x="4920" y="1437"/>
              <a:ext cx="63" cy="80"/>
              <a:chOff x="4904" y="1428"/>
              <a:chExt cx="63" cy="111"/>
            </a:xfrm>
          </p:grpSpPr>
          <p:sp>
            <p:nvSpPr>
              <p:cNvPr id="22678" name="Arc 101"/>
              <p:cNvSpPr>
                <a:spLocks/>
              </p:cNvSpPr>
              <p:nvPr/>
            </p:nvSpPr>
            <p:spPr bwMode="auto">
              <a:xfrm rot="-5400000">
                <a:off x="4907" y="1479"/>
                <a:ext cx="64" cy="56"/>
              </a:xfrm>
              <a:custGeom>
                <a:avLst/>
                <a:gdLst>
                  <a:gd name="T0" fmla="*/ 0 w 21600"/>
                  <a:gd name="T1" fmla="*/ 0 h 21597"/>
                  <a:gd name="T2" fmla="*/ 0 w 21600"/>
                  <a:gd name="T3" fmla="*/ 0 h 21597"/>
                  <a:gd name="T4" fmla="*/ 0 w 21600"/>
                  <a:gd name="T5" fmla="*/ 0 h 215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7"/>
                  <a:gd name="T11" fmla="*/ 21600 w 21600"/>
                  <a:gd name="T12" fmla="*/ 21597 h 21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7" fill="none" extrusionOk="0">
                    <a:moveTo>
                      <a:pt x="0" y="21597"/>
                    </a:moveTo>
                    <a:cubicBezTo>
                      <a:pt x="0" y="9800"/>
                      <a:pt x="9464" y="185"/>
                      <a:pt x="21259" y="-1"/>
                    </a:cubicBezTo>
                  </a:path>
                  <a:path w="21600" h="21597" stroke="0" extrusionOk="0">
                    <a:moveTo>
                      <a:pt x="0" y="21597"/>
                    </a:moveTo>
                    <a:cubicBezTo>
                      <a:pt x="0" y="9800"/>
                      <a:pt x="9464" y="185"/>
                      <a:pt x="21259" y="-1"/>
                    </a:cubicBezTo>
                    <a:lnTo>
                      <a:pt x="21600" y="2159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9" name="Line 102"/>
              <p:cNvSpPr>
                <a:spLocks noChangeShapeType="1"/>
              </p:cNvSpPr>
              <p:nvPr/>
            </p:nvSpPr>
            <p:spPr bwMode="auto">
              <a:xfrm>
                <a:off x="4904" y="1428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76" name="Line 103"/>
            <p:cNvSpPr>
              <a:spLocks noChangeShapeType="1"/>
            </p:cNvSpPr>
            <p:nvPr/>
          </p:nvSpPr>
          <p:spPr bwMode="auto">
            <a:xfrm>
              <a:off x="4977" y="1516"/>
              <a:ext cx="670" cy="9"/>
            </a:xfrm>
            <a:prstGeom prst="line">
              <a:avLst/>
            </a:prstGeom>
            <a:noFill/>
            <a:ln w="12700">
              <a:solidFill>
                <a:srgbClr val="438E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7" name="Line 105"/>
            <p:cNvSpPr>
              <a:spLocks noChangeShapeType="1"/>
            </p:cNvSpPr>
            <p:nvPr/>
          </p:nvSpPr>
          <p:spPr bwMode="auto">
            <a:xfrm>
              <a:off x="5715" y="1556"/>
              <a:ext cx="0" cy="81"/>
            </a:xfrm>
            <a:prstGeom prst="line">
              <a:avLst/>
            </a:prstGeom>
            <a:noFill/>
            <a:ln w="12700">
              <a:solidFill>
                <a:srgbClr val="438E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09"/>
          <p:cNvGrpSpPr>
            <a:grpSpLocks/>
          </p:cNvGrpSpPr>
          <p:nvPr/>
        </p:nvGrpSpPr>
        <p:grpSpPr bwMode="auto">
          <a:xfrm>
            <a:off x="2968625" y="2581275"/>
            <a:ext cx="2030413" cy="1193800"/>
            <a:chOff x="1870" y="1626"/>
            <a:chExt cx="1279" cy="752"/>
          </a:xfrm>
        </p:grpSpPr>
        <p:grpSp>
          <p:nvGrpSpPr>
            <p:cNvPr id="15" name="Group 110"/>
            <p:cNvGrpSpPr>
              <a:grpSpLocks/>
            </p:cNvGrpSpPr>
            <p:nvPr/>
          </p:nvGrpSpPr>
          <p:grpSpPr bwMode="auto">
            <a:xfrm>
              <a:off x="1870" y="1626"/>
              <a:ext cx="1279" cy="233"/>
              <a:chOff x="1870" y="1626"/>
              <a:chExt cx="1279" cy="233"/>
            </a:xfrm>
          </p:grpSpPr>
          <p:sp>
            <p:nvSpPr>
              <p:cNvPr id="22664" name="Rectangle 111"/>
              <p:cNvSpPr>
                <a:spLocks noChangeArrowheads="1"/>
              </p:cNvSpPr>
              <p:nvPr/>
            </p:nvSpPr>
            <p:spPr bwMode="auto">
              <a:xfrm>
                <a:off x="2154" y="1626"/>
                <a:ext cx="56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3662" tIns="47625" rIns="93662" bIns="47625">
                <a:spAutoFit/>
              </a:bodyPr>
              <a:lstStyle/>
              <a:p>
                <a:pPr algn="ctr" defTabSz="933450"/>
                <a:r>
                  <a:rPr lang="en-US" sz="1800">
                    <a:solidFill>
                      <a:srgbClr val="FFFFFF"/>
                    </a:solidFill>
                  </a:rPr>
                  <a:t>Ga</a:t>
                </a:r>
                <a:r>
                  <a:rPr lang="sr-Latn-CS" sz="1800">
                    <a:solidFill>
                      <a:srgbClr val="FFFFFF"/>
                    </a:solidFill>
                  </a:rPr>
                  <a:t>sovi</a:t>
                </a: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665" name="Line 112"/>
              <p:cNvSpPr>
                <a:spLocks noChangeShapeType="1"/>
              </p:cNvSpPr>
              <p:nvPr/>
            </p:nvSpPr>
            <p:spPr bwMode="auto">
              <a:xfrm flipH="1">
                <a:off x="1870" y="1727"/>
                <a:ext cx="302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6" name="Line 113"/>
              <p:cNvSpPr>
                <a:spLocks noChangeShapeType="1"/>
              </p:cNvSpPr>
              <p:nvPr/>
            </p:nvSpPr>
            <p:spPr bwMode="auto">
              <a:xfrm>
                <a:off x="2688" y="1730"/>
                <a:ext cx="461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14"/>
            <p:cNvGrpSpPr>
              <a:grpSpLocks/>
            </p:cNvGrpSpPr>
            <p:nvPr/>
          </p:nvGrpSpPr>
          <p:grpSpPr bwMode="auto">
            <a:xfrm>
              <a:off x="2152" y="1799"/>
              <a:ext cx="989" cy="579"/>
              <a:chOff x="2152" y="1799"/>
              <a:chExt cx="989" cy="579"/>
            </a:xfrm>
          </p:grpSpPr>
          <p:sp>
            <p:nvSpPr>
              <p:cNvPr id="22662" name="Line 115"/>
              <p:cNvSpPr>
                <a:spLocks noChangeShapeType="1"/>
              </p:cNvSpPr>
              <p:nvPr/>
            </p:nvSpPr>
            <p:spPr bwMode="auto">
              <a:xfrm flipH="1">
                <a:off x="2699" y="1834"/>
                <a:ext cx="442" cy="216"/>
              </a:xfrm>
              <a:prstGeom prst="line">
                <a:avLst/>
              </a:prstGeom>
              <a:noFill/>
              <a:ln w="25400">
                <a:solidFill>
                  <a:srgbClr val="A2FFA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3" name="Rectangle 116"/>
              <p:cNvSpPr>
                <a:spLocks noChangeArrowheads="1"/>
              </p:cNvSpPr>
              <p:nvPr/>
            </p:nvSpPr>
            <p:spPr bwMode="auto">
              <a:xfrm>
                <a:off x="2152" y="1799"/>
                <a:ext cx="686" cy="57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3662" tIns="47625" rIns="93662" bIns="47625">
                <a:spAutoFit/>
              </a:bodyPr>
              <a:lstStyle/>
              <a:p>
                <a:pPr algn="ctr" defTabSz="933450"/>
                <a:r>
                  <a:rPr lang="sr-Latn-CS" sz="1800">
                    <a:solidFill>
                      <a:srgbClr val="FAFD00"/>
                    </a:solidFill>
                  </a:rPr>
                  <a:t>Isparljive</a:t>
                </a:r>
                <a:endParaRPr lang="en-US" sz="1800">
                  <a:solidFill>
                    <a:srgbClr val="FAFD00"/>
                  </a:solidFill>
                </a:endParaRPr>
              </a:p>
              <a:p>
                <a:pPr algn="ctr" defTabSz="933450"/>
                <a:r>
                  <a:rPr lang="sr-Latn-CS" sz="1800">
                    <a:solidFill>
                      <a:srgbClr val="FAFD00"/>
                    </a:solidFill>
                  </a:rPr>
                  <a:t>masne</a:t>
                </a:r>
                <a:endParaRPr lang="en-US" sz="1800">
                  <a:solidFill>
                    <a:srgbClr val="FAFD00"/>
                  </a:solidFill>
                </a:endParaRPr>
              </a:p>
              <a:p>
                <a:pPr algn="ctr" defTabSz="933450"/>
                <a:r>
                  <a:rPr lang="sr-Latn-CS" sz="1800">
                    <a:solidFill>
                      <a:srgbClr val="FAFD00"/>
                    </a:solidFill>
                  </a:rPr>
                  <a:t>kiseline</a:t>
                </a:r>
                <a:endParaRPr lang="en-US" sz="1800">
                  <a:solidFill>
                    <a:srgbClr val="FAFD00"/>
                  </a:solidFill>
                </a:endParaRPr>
              </a:p>
            </p:txBody>
          </p:sp>
        </p:grpSp>
      </p:grpSp>
      <p:grpSp>
        <p:nvGrpSpPr>
          <p:cNvPr id="17" name="Group 117"/>
          <p:cNvGrpSpPr>
            <a:grpSpLocks/>
          </p:cNvGrpSpPr>
          <p:nvPr/>
        </p:nvGrpSpPr>
        <p:grpSpPr bwMode="auto">
          <a:xfrm>
            <a:off x="3857625" y="5759450"/>
            <a:ext cx="5162550" cy="642938"/>
            <a:chOff x="2430" y="3628"/>
            <a:chExt cx="3252" cy="405"/>
          </a:xfrm>
        </p:grpSpPr>
        <p:sp>
          <p:nvSpPr>
            <p:cNvPr id="22654" name="Line 118"/>
            <p:cNvSpPr>
              <a:spLocks noChangeShapeType="1"/>
            </p:cNvSpPr>
            <p:nvPr/>
          </p:nvSpPr>
          <p:spPr bwMode="auto">
            <a:xfrm>
              <a:off x="2430" y="3723"/>
              <a:ext cx="546" cy="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5" name="Rectangle 119"/>
            <p:cNvSpPr>
              <a:spLocks noChangeArrowheads="1"/>
            </p:cNvSpPr>
            <p:nvPr/>
          </p:nvSpPr>
          <p:spPr bwMode="auto">
            <a:xfrm>
              <a:off x="5064" y="3649"/>
              <a:ext cx="61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sr-Latn-CS" sz="1800">
                  <a:solidFill>
                    <a:srgbClr val="FAFD00"/>
                  </a:solidFill>
                </a:rPr>
                <a:t>Količina</a:t>
              </a:r>
            </a:p>
            <a:p>
              <a:pPr>
                <a:lnSpc>
                  <a:spcPct val="95000"/>
                </a:lnSpc>
              </a:pPr>
              <a:r>
                <a:rPr lang="sr-Latn-CS" sz="1800">
                  <a:solidFill>
                    <a:srgbClr val="FAFD00"/>
                  </a:solidFill>
                </a:rPr>
                <a:t>mleka</a:t>
              </a:r>
              <a:endParaRPr lang="en-US" sz="1800">
                <a:solidFill>
                  <a:srgbClr val="FAFD00"/>
                </a:solidFill>
              </a:endParaRPr>
            </a:p>
          </p:txBody>
        </p:sp>
        <p:sp>
          <p:nvSpPr>
            <p:cNvPr id="22656" name="Rectangle 120"/>
            <p:cNvSpPr>
              <a:spLocks noChangeArrowheads="1"/>
            </p:cNvSpPr>
            <p:nvPr/>
          </p:nvSpPr>
          <p:spPr bwMode="auto">
            <a:xfrm>
              <a:off x="4064" y="3649"/>
              <a:ext cx="618" cy="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800">
                  <a:solidFill>
                    <a:srgbClr val="FFFFFF"/>
                  </a:solidFill>
                </a:rPr>
                <a:t>La</a:t>
              </a:r>
              <a:r>
                <a:rPr lang="sr-Latn-CS" sz="1800">
                  <a:solidFill>
                    <a:srgbClr val="FFFFFF"/>
                  </a:solidFill>
                </a:rPr>
                <a:t>ktoza</a:t>
              </a: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2657" name="Line 121"/>
            <p:cNvSpPr>
              <a:spLocks noChangeShapeType="1"/>
            </p:cNvSpPr>
            <p:nvPr/>
          </p:nvSpPr>
          <p:spPr bwMode="auto">
            <a:xfrm>
              <a:off x="4712" y="3753"/>
              <a:ext cx="28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8" name="Rectangle 122"/>
            <p:cNvSpPr>
              <a:spLocks noChangeArrowheads="1"/>
            </p:cNvSpPr>
            <p:nvPr/>
          </p:nvSpPr>
          <p:spPr bwMode="auto">
            <a:xfrm>
              <a:off x="3064" y="3628"/>
              <a:ext cx="64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en-US" sz="1800">
                  <a:solidFill>
                    <a:srgbClr val="FFFFFF"/>
                  </a:solidFill>
                </a:rPr>
                <a:t>Glu</a:t>
              </a:r>
              <a:r>
                <a:rPr lang="sr-Latn-CS" sz="1800">
                  <a:solidFill>
                    <a:srgbClr val="FFFFFF"/>
                  </a:solidFill>
                </a:rPr>
                <a:t>koza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659" name="Line 123"/>
            <p:cNvSpPr>
              <a:spLocks noChangeShapeType="1"/>
            </p:cNvSpPr>
            <p:nvPr/>
          </p:nvSpPr>
          <p:spPr bwMode="auto">
            <a:xfrm>
              <a:off x="3700" y="3754"/>
              <a:ext cx="34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24"/>
          <p:cNvGrpSpPr>
            <a:grpSpLocks/>
          </p:cNvGrpSpPr>
          <p:nvPr/>
        </p:nvGrpSpPr>
        <p:grpSpPr bwMode="auto">
          <a:xfrm>
            <a:off x="4476750" y="2343150"/>
            <a:ext cx="4548188" cy="2479675"/>
            <a:chOff x="2820" y="1476"/>
            <a:chExt cx="2865" cy="1562"/>
          </a:xfrm>
        </p:grpSpPr>
        <p:sp>
          <p:nvSpPr>
            <p:cNvPr id="22549" name="Rectangle 125"/>
            <p:cNvSpPr>
              <a:spLocks noChangeArrowheads="1"/>
            </p:cNvSpPr>
            <p:nvPr/>
          </p:nvSpPr>
          <p:spPr bwMode="auto">
            <a:xfrm>
              <a:off x="3492" y="1476"/>
              <a:ext cx="71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en-US" sz="1800">
                  <a:solidFill>
                    <a:srgbClr val="FFFFFF"/>
                  </a:solidFill>
                </a:rPr>
                <a:t>Am</a:t>
              </a:r>
              <a:r>
                <a:rPr lang="sr-Latn-CS" sz="1800">
                  <a:solidFill>
                    <a:srgbClr val="FFFFFF"/>
                  </a:solidFill>
                </a:rPr>
                <a:t>onijak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550" name="Rectangle 126"/>
            <p:cNvSpPr>
              <a:spLocks noChangeArrowheads="1"/>
            </p:cNvSpPr>
            <p:nvPr/>
          </p:nvSpPr>
          <p:spPr bwMode="auto">
            <a:xfrm>
              <a:off x="2820" y="2586"/>
              <a:ext cx="678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en-US" sz="1800">
                  <a:solidFill>
                    <a:srgbClr val="FAFD00"/>
                  </a:solidFill>
                </a:rPr>
                <a:t>Ba</a:t>
              </a:r>
              <a:r>
                <a:rPr lang="sr-Latn-CS" sz="1800">
                  <a:solidFill>
                    <a:srgbClr val="FAFD00"/>
                  </a:solidFill>
                </a:rPr>
                <a:t>kterije</a:t>
              </a:r>
              <a:endParaRPr lang="en-US" sz="1800">
                <a:solidFill>
                  <a:srgbClr val="FAFD00"/>
                </a:solidFill>
              </a:endParaRPr>
            </a:p>
          </p:txBody>
        </p:sp>
        <p:grpSp>
          <p:nvGrpSpPr>
            <p:cNvPr id="19" name="Group 127"/>
            <p:cNvGrpSpPr>
              <a:grpSpLocks/>
            </p:cNvGrpSpPr>
            <p:nvPr/>
          </p:nvGrpSpPr>
          <p:grpSpPr bwMode="auto">
            <a:xfrm>
              <a:off x="4248" y="1632"/>
              <a:ext cx="379" cy="306"/>
              <a:chOff x="4248" y="1632"/>
              <a:chExt cx="379" cy="306"/>
            </a:xfrm>
          </p:grpSpPr>
          <p:sp>
            <p:nvSpPr>
              <p:cNvPr id="22651" name="Line 128"/>
              <p:cNvSpPr>
                <a:spLocks noChangeShapeType="1"/>
              </p:cNvSpPr>
              <p:nvPr/>
            </p:nvSpPr>
            <p:spPr bwMode="auto">
              <a:xfrm flipV="1">
                <a:off x="4248" y="1705"/>
                <a:ext cx="72" cy="233"/>
              </a:xfrm>
              <a:prstGeom prst="line">
                <a:avLst/>
              </a:prstGeom>
              <a:noFill/>
              <a:ln w="50800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2" name="Arc 129"/>
              <p:cNvSpPr>
                <a:spLocks/>
              </p:cNvSpPr>
              <p:nvPr/>
            </p:nvSpPr>
            <p:spPr bwMode="auto">
              <a:xfrm>
                <a:off x="4320" y="1632"/>
                <a:ext cx="97" cy="72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57"/>
                      <a:pt x="9534" y="122"/>
                      <a:pt x="21376" y="0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57"/>
                      <a:pt x="9534" y="122"/>
                      <a:pt x="21376" y="0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3" name="Line 130"/>
              <p:cNvSpPr>
                <a:spLocks noChangeShapeType="1"/>
              </p:cNvSpPr>
              <p:nvPr/>
            </p:nvSpPr>
            <p:spPr bwMode="auto">
              <a:xfrm>
                <a:off x="4416" y="1632"/>
                <a:ext cx="211" cy="0"/>
              </a:xfrm>
              <a:prstGeom prst="line">
                <a:avLst/>
              </a:prstGeom>
              <a:noFill/>
              <a:ln w="50800">
                <a:solidFill>
                  <a:srgbClr val="438E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2" name="Rectangle 131"/>
            <p:cNvSpPr>
              <a:spLocks noChangeArrowheads="1"/>
            </p:cNvSpPr>
            <p:nvPr/>
          </p:nvSpPr>
          <p:spPr bwMode="auto">
            <a:xfrm>
              <a:off x="3677" y="1913"/>
              <a:ext cx="83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sr-Latn-CS" sz="1800">
                  <a:solidFill>
                    <a:srgbClr val="FFFE03"/>
                  </a:solidFill>
                </a:rPr>
                <a:t>Mikrobijalni</a:t>
              </a:r>
              <a:endParaRPr lang="en-US" sz="1800">
                <a:solidFill>
                  <a:srgbClr val="FFFE03"/>
                </a:solidFill>
              </a:endParaRPr>
            </a:p>
            <a:p>
              <a:pPr algn="r"/>
              <a:r>
                <a:rPr lang="en-US" sz="1800">
                  <a:solidFill>
                    <a:srgbClr val="FFFE03"/>
                  </a:solidFill>
                </a:rPr>
                <a:t>protein</a:t>
              </a:r>
              <a:r>
                <a:rPr lang="sr-Latn-CS" sz="1800">
                  <a:solidFill>
                    <a:srgbClr val="FFFE03"/>
                  </a:solidFill>
                </a:rPr>
                <a:t>i</a:t>
              </a:r>
              <a:endParaRPr lang="en-US" sz="1800">
                <a:solidFill>
                  <a:srgbClr val="FFFE03"/>
                </a:solidFill>
              </a:endParaRPr>
            </a:p>
          </p:txBody>
        </p:sp>
        <p:grpSp>
          <p:nvGrpSpPr>
            <p:cNvPr id="20" name="Group 132"/>
            <p:cNvGrpSpPr>
              <a:grpSpLocks/>
            </p:cNvGrpSpPr>
            <p:nvPr/>
          </p:nvGrpSpPr>
          <p:grpSpPr bwMode="auto">
            <a:xfrm>
              <a:off x="3232" y="2908"/>
              <a:ext cx="642" cy="130"/>
              <a:chOff x="3232" y="2908"/>
              <a:chExt cx="642" cy="130"/>
            </a:xfrm>
          </p:grpSpPr>
          <p:sp>
            <p:nvSpPr>
              <p:cNvPr id="22648" name="Arc 133"/>
              <p:cNvSpPr>
                <a:spLocks/>
              </p:cNvSpPr>
              <p:nvPr/>
            </p:nvSpPr>
            <p:spPr bwMode="auto">
              <a:xfrm>
                <a:off x="3232" y="2908"/>
                <a:ext cx="91" cy="127"/>
              </a:xfrm>
              <a:custGeom>
                <a:avLst/>
                <a:gdLst>
                  <a:gd name="T0" fmla="*/ 0 w 21600"/>
                  <a:gd name="T1" fmla="*/ 0 h 21769"/>
                  <a:gd name="T2" fmla="*/ 0 w 21600"/>
                  <a:gd name="T3" fmla="*/ 0 h 21769"/>
                  <a:gd name="T4" fmla="*/ 0 w 21600"/>
                  <a:gd name="T5" fmla="*/ 0 h 2176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769"/>
                  <a:gd name="T11" fmla="*/ 21600 w 21600"/>
                  <a:gd name="T12" fmla="*/ 21769 h 217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769" fill="none" extrusionOk="0">
                    <a:moveTo>
                      <a:pt x="21360" y="21768"/>
                    </a:moveTo>
                    <a:cubicBezTo>
                      <a:pt x="9525" y="21637"/>
                      <a:pt x="0" y="12005"/>
                      <a:pt x="0" y="170"/>
                    </a:cubicBezTo>
                    <a:cubicBezTo>
                      <a:pt x="-1" y="113"/>
                      <a:pt x="0" y="56"/>
                      <a:pt x="0" y="-1"/>
                    </a:cubicBezTo>
                  </a:path>
                  <a:path w="21600" h="21769" stroke="0" extrusionOk="0">
                    <a:moveTo>
                      <a:pt x="21360" y="21768"/>
                    </a:moveTo>
                    <a:cubicBezTo>
                      <a:pt x="9525" y="21637"/>
                      <a:pt x="0" y="12005"/>
                      <a:pt x="0" y="170"/>
                    </a:cubicBezTo>
                    <a:cubicBezTo>
                      <a:pt x="-1" y="113"/>
                      <a:pt x="0" y="56"/>
                      <a:pt x="0" y="-1"/>
                    </a:cubicBezTo>
                    <a:lnTo>
                      <a:pt x="21600" y="17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9" name="Line 134"/>
              <p:cNvSpPr>
                <a:spLocks noChangeShapeType="1"/>
              </p:cNvSpPr>
              <p:nvPr/>
            </p:nvSpPr>
            <p:spPr bwMode="auto">
              <a:xfrm>
                <a:off x="3333" y="3038"/>
                <a:ext cx="391" cy="0"/>
              </a:xfrm>
              <a:prstGeom prst="line">
                <a:avLst/>
              </a:prstGeom>
              <a:noFill/>
              <a:ln w="50800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0" name="Arc 135"/>
              <p:cNvSpPr>
                <a:spLocks/>
              </p:cNvSpPr>
              <p:nvPr/>
            </p:nvSpPr>
            <p:spPr bwMode="auto">
              <a:xfrm>
                <a:off x="3720" y="2946"/>
                <a:ext cx="154" cy="90"/>
              </a:xfrm>
              <a:custGeom>
                <a:avLst/>
                <a:gdLst>
                  <a:gd name="T0" fmla="*/ 0 w 21563"/>
                  <a:gd name="T1" fmla="*/ 0 h 21600"/>
                  <a:gd name="T2" fmla="*/ 0 w 21563"/>
                  <a:gd name="T3" fmla="*/ 0 h 21600"/>
                  <a:gd name="T4" fmla="*/ 0 w 2156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63"/>
                  <a:gd name="T10" fmla="*/ 0 h 21600"/>
                  <a:gd name="T11" fmla="*/ 21563 w 2156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3" h="21600" fill="none" extrusionOk="0">
                    <a:moveTo>
                      <a:pt x="21563" y="2775"/>
                    </a:moveTo>
                    <a:cubicBezTo>
                      <a:pt x="20168" y="13541"/>
                      <a:pt x="10998" y="21599"/>
                      <a:pt x="142" y="21600"/>
                    </a:cubicBezTo>
                    <a:cubicBezTo>
                      <a:pt x="94" y="21600"/>
                      <a:pt x="47" y="21599"/>
                      <a:pt x="0" y="21599"/>
                    </a:cubicBezTo>
                  </a:path>
                  <a:path w="21563" h="21600" stroke="0" extrusionOk="0">
                    <a:moveTo>
                      <a:pt x="21563" y="2775"/>
                    </a:moveTo>
                    <a:cubicBezTo>
                      <a:pt x="20168" y="13541"/>
                      <a:pt x="10998" y="21599"/>
                      <a:pt x="142" y="21600"/>
                    </a:cubicBezTo>
                    <a:cubicBezTo>
                      <a:pt x="94" y="21600"/>
                      <a:pt x="47" y="21599"/>
                      <a:pt x="0" y="21599"/>
                    </a:cubicBezTo>
                    <a:lnTo>
                      <a:pt x="142" y="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4" name="Line 136"/>
            <p:cNvSpPr>
              <a:spLocks noChangeShapeType="1"/>
            </p:cNvSpPr>
            <p:nvPr/>
          </p:nvSpPr>
          <p:spPr bwMode="auto">
            <a:xfrm flipV="1">
              <a:off x="3868" y="2286"/>
              <a:ext cx="227" cy="681"/>
            </a:xfrm>
            <a:prstGeom prst="line">
              <a:avLst/>
            </a:prstGeom>
            <a:noFill/>
            <a:ln w="50800">
              <a:solidFill>
                <a:srgbClr val="438E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137"/>
            <p:cNvSpPr>
              <a:spLocks noChangeShapeType="1"/>
            </p:cNvSpPr>
            <p:nvPr/>
          </p:nvSpPr>
          <p:spPr bwMode="auto">
            <a:xfrm>
              <a:off x="5070" y="1762"/>
              <a:ext cx="0" cy="492"/>
            </a:xfrm>
            <a:prstGeom prst="line">
              <a:avLst/>
            </a:prstGeom>
            <a:noFill/>
            <a:ln w="50800">
              <a:solidFill>
                <a:srgbClr val="FE9B0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38"/>
            <p:cNvGrpSpPr>
              <a:grpSpLocks/>
            </p:cNvGrpSpPr>
            <p:nvPr/>
          </p:nvGrpSpPr>
          <p:grpSpPr bwMode="auto">
            <a:xfrm>
              <a:off x="3364" y="1635"/>
              <a:ext cx="824" cy="739"/>
              <a:chOff x="3364" y="1635"/>
              <a:chExt cx="824" cy="739"/>
            </a:xfrm>
          </p:grpSpPr>
          <p:sp>
            <p:nvSpPr>
              <p:cNvPr id="22643" name="Freeform 139" descr="25%"/>
              <p:cNvSpPr>
                <a:spLocks/>
              </p:cNvSpPr>
              <p:nvPr/>
            </p:nvSpPr>
            <p:spPr bwMode="auto">
              <a:xfrm>
                <a:off x="3373" y="1674"/>
                <a:ext cx="769" cy="700"/>
              </a:xfrm>
              <a:custGeom>
                <a:avLst/>
                <a:gdLst>
                  <a:gd name="T0" fmla="*/ 102 w 769"/>
                  <a:gd name="T1" fmla="*/ 11 h 700"/>
                  <a:gd name="T2" fmla="*/ 326 w 769"/>
                  <a:gd name="T3" fmla="*/ 256 h 700"/>
                  <a:gd name="T4" fmla="*/ 0 w 769"/>
                  <a:gd name="T5" fmla="*/ 560 h 700"/>
                  <a:gd name="T6" fmla="*/ 0 w 769"/>
                  <a:gd name="T7" fmla="*/ 699 h 700"/>
                  <a:gd name="T8" fmla="*/ 768 w 769"/>
                  <a:gd name="T9" fmla="*/ 0 h 700"/>
                  <a:gd name="T10" fmla="*/ 144 w 769"/>
                  <a:gd name="T11" fmla="*/ 0 h 700"/>
                  <a:gd name="T12" fmla="*/ 80 w 769"/>
                  <a:gd name="T13" fmla="*/ 0 h 700"/>
                  <a:gd name="T14" fmla="*/ 102 w 769"/>
                  <a:gd name="T15" fmla="*/ 11 h 7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9"/>
                  <a:gd name="T25" fmla="*/ 0 h 700"/>
                  <a:gd name="T26" fmla="*/ 769 w 769"/>
                  <a:gd name="T27" fmla="*/ 700 h 7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9" h="700">
                    <a:moveTo>
                      <a:pt x="102" y="11"/>
                    </a:moveTo>
                    <a:lnTo>
                      <a:pt x="326" y="256"/>
                    </a:lnTo>
                    <a:lnTo>
                      <a:pt x="0" y="560"/>
                    </a:lnTo>
                    <a:lnTo>
                      <a:pt x="0" y="699"/>
                    </a:lnTo>
                    <a:lnTo>
                      <a:pt x="768" y="0"/>
                    </a:lnTo>
                    <a:lnTo>
                      <a:pt x="144" y="0"/>
                    </a:lnTo>
                    <a:lnTo>
                      <a:pt x="80" y="0"/>
                    </a:lnTo>
                    <a:lnTo>
                      <a:pt x="102" y="11"/>
                    </a:lnTo>
                  </a:path>
                </a:pathLst>
              </a:custGeom>
              <a:pattFill prst="pct25">
                <a:fgClr>
                  <a:srgbClr val="F35B1B"/>
                </a:fgClr>
                <a:bgClr>
                  <a:schemeClr val="bg1"/>
                </a:bgClr>
              </a:patt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" name="Line 140"/>
              <p:cNvSpPr>
                <a:spLocks noChangeShapeType="1"/>
              </p:cNvSpPr>
              <p:nvPr/>
            </p:nvSpPr>
            <p:spPr bwMode="auto">
              <a:xfrm>
                <a:off x="3431" y="1635"/>
                <a:ext cx="264" cy="29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5" name="Line 141"/>
              <p:cNvSpPr>
                <a:spLocks noChangeShapeType="1"/>
              </p:cNvSpPr>
              <p:nvPr/>
            </p:nvSpPr>
            <p:spPr bwMode="auto">
              <a:xfrm flipH="1">
                <a:off x="3364" y="1635"/>
                <a:ext cx="824" cy="73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6" name="Line 142"/>
              <p:cNvSpPr>
                <a:spLocks noChangeShapeType="1"/>
              </p:cNvSpPr>
              <p:nvPr/>
            </p:nvSpPr>
            <p:spPr bwMode="auto">
              <a:xfrm flipH="1">
                <a:off x="3364" y="1939"/>
                <a:ext cx="339" cy="29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7" name="AutoShape 143"/>
              <p:cNvSpPr>
                <a:spLocks noChangeArrowheads="1"/>
              </p:cNvSpPr>
              <p:nvPr/>
            </p:nvSpPr>
            <p:spPr bwMode="auto">
              <a:xfrm rot="18900000" flipH="1">
                <a:off x="3734" y="1800"/>
                <a:ext cx="211" cy="72"/>
              </a:xfrm>
              <a:prstGeom prst="rightArrow">
                <a:avLst>
                  <a:gd name="adj1" fmla="val 50000"/>
                  <a:gd name="adj2" fmla="val 146541"/>
                </a:avLst>
              </a:prstGeom>
              <a:solidFill>
                <a:schemeClr val="hlink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7" name="Rectangle 144"/>
            <p:cNvSpPr>
              <a:spLocks noChangeArrowheads="1"/>
            </p:cNvSpPr>
            <p:nvPr/>
          </p:nvSpPr>
          <p:spPr bwMode="auto">
            <a:xfrm>
              <a:off x="4639" y="1527"/>
              <a:ext cx="104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en-US" sz="1800">
                  <a:solidFill>
                    <a:srgbClr val="FAFD00"/>
                  </a:solidFill>
                </a:rPr>
                <a:t>Amino </a:t>
              </a:r>
              <a:r>
                <a:rPr lang="sr-Latn-CS" sz="1800">
                  <a:solidFill>
                    <a:srgbClr val="FAFD00"/>
                  </a:solidFill>
                </a:rPr>
                <a:t>kiseline</a:t>
              </a:r>
              <a:endParaRPr lang="en-US" sz="1800">
                <a:solidFill>
                  <a:srgbClr val="FAFD00"/>
                </a:solidFill>
              </a:endParaRPr>
            </a:p>
          </p:txBody>
        </p:sp>
        <p:sp>
          <p:nvSpPr>
            <p:cNvPr id="22558" name="Rectangle 145"/>
            <p:cNvSpPr>
              <a:spLocks noChangeArrowheads="1"/>
            </p:cNvSpPr>
            <p:nvPr/>
          </p:nvSpPr>
          <p:spPr bwMode="auto">
            <a:xfrm>
              <a:off x="4628" y="2294"/>
              <a:ext cx="835" cy="3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>
                <a:lnSpc>
                  <a:spcPct val="85000"/>
                </a:lnSpc>
              </a:pPr>
              <a:r>
                <a:rPr lang="sr-Latn-CS" sz="1600">
                  <a:solidFill>
                    <a:srgbClr val="FFFFFF"/>
                  </a:solidFill>
                </a:rPr>
                <a:t>Resorbovani</a:t>
              </a:r>
              <a:endParaRPr lang="en-US" sz="1600">
                <a:solidFill>
                  <a:srgbClr val="FFFFFF"/>
                </a:solidFill>
              </a:endParaRPr>
            </a:p>
            <a:p>
              <a:pPr algn="ctr" defTabSz="933450">
                <a:lnSpc>
                  <a:spcPct val="85000"/>
                </a:lnSpc>
              </a:pPr>
              <a:r>
                <a:rPr lang="sr-Latn-CS" sz="1600">
                  <a:solidFill>
                    <a:srgbClr val="FFFFFF"/>
                  </a:solidFill>
                </a:rPr>
                <a:t>u krv</a:t>
              </a:r>
              <a:endParaRPr 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22" name="Group 146"/>
            <p:cNvGrpSpPr>
              <a:grpSpLocks/>
            </p:cNvGrpSpPr>
            <p:nvPr/>
          </p:nvGrpSpPr>
          <p:grpSpPr bwMode="auto">
            <a:xfrm>
              <a:off x="2968" y="2388"/>
              <a:ext cx="383" cy="594"/>
              <a:chOff x="2968" y="2388"/>
              <a:chExt cx="383" cy="594"/>
            </a:xfrm>
          </p:grpSpPr>
          <p:grpSp>
            <p:nvGrpSpPr>
              <p:cNvPr id="23" name="Group 147"/>
              <p:cNvGrpSpPr>
                <a:grpSpLocks/>
              </p:cNvGrpSpPr>
              <p:nvPr/>
            </p:nvGrpSpPr>
            <p:grpSpPr bwMode="auto">
              <a:xfrm>
                <a:off x="2971" y="2470"/>
                <a:ext cx="380" cy="512"/>
                <a:chOff x="2971" y="2470"/>
                <a:chExt cx="380" cy="512"/>
              </a:xfrm>
            </p:grpSpPr>
            <p:sp>
              <p:nvSpPr>
                <p:cNvPr id="22563" name="Line 148"/>
                <p:cNvSpPr>
                  <a:spLocks noChangeShapeType="1"/>
                </p:cNvSpPr>
                <p:nvPr/>
              </p:nvSpPr>
              <p:spPr bwMode="auto">
                <a:xfrm>
                  <a:off x="3285" y="2550"/>
                  <a:ext cx="0" cy="69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4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3285" y="2795"/>
                  <a:ext cx="0" cy="115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" name="Group 150"/>
                <p:cNvGrpSpPr>
                  <a:grpSpLocks/>
                </p:cNvGrpSpPr>
                <p:nvPr/>
              </p:nvGrpSpPr>
              <p:grpSpPr bwMode="auto">
                <a:xfrm>
                  <a:off x="3153" y="2531"/>
                  <a:ext cx="73" cy="408"/>
                  <a:chOff x="3153" y="2531"/>
                  <a:chExt cx="73" cy="408"/>
                </a:xfrm>
              </p:grpSpPr>
              <p:sp>
                <p:nvSpPr>
                  <p:cNvPr id="22626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3162" y="2571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7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3225" y="2587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8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3189" y="2531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9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555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0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3189" y="2627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1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162" y="2611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2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162" y="2787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3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3162" y="2859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4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207" y="2867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5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2811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6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171" y="2891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7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2851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8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3207" y="2907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9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3207" y="2779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0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3153" y="2931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1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3189" y="2931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2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3153" y="2819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66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3272" y="2470"/>
                  <a:ext cx="79" cy="64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7" name="Line 169"/>
                <p:cNvSpPr>
                  <a:spLocks noChangeShapeType="1"/>
                </p:cNvSpPr>
                <p:nvPr/>
              </p:nvSpPr>
              <p:spPr bwMode="auto">
                <a:xfrm>
                  <a:off x="2971" y="2478"/>
                  <a:ext cx="47" cy="64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8" name="Line 170"/>
                <p:cNvSpPr>
                  <a:spLocks noChangeShapeType="1"/>
                </p:cNvSpPr>
                <p:nvPr/>
              </p:nvSpPr>
              <p:spPr bwMode="auto">
                <a:xfrm flipH="1" flipV="1">
                  <a:off x="3272" y="2894"/>
                  <a:ext cx="79" cy="88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9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2971" y="2886"/>
                  <a:ext cx="47" cy="96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" name="Group 172"/>
                <p:cNvGrpSpPr>
                  <a:grpSpLocks/>
                </p:cNvGrpSpPr>
                <p:nvPr/>
              </p:nvGrpSpPr>
              <p:grpSpPr bwMode="auto">
                <a:xfrm>
                  <a:off x="3021" y="2542"/>
                  <a:ext cx="87" cy="408"/>
                  <a:chOff x="3021" y="2542"/>
                  <a:chExt cx="87" cy="408"/>
                </a:xfrm>
              </p:grpSpPr>
              <p:sp>
                <p:nvSpPr>
                  <p:cNvPr id="22607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3044" y="2582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8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3107" y="2598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9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3071" y="2542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0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3098" y="2566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1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3071" y="2638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2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3021" y="2550"/>
                    <a:ext cx="0" cy="75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3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3044" y="2622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4" name="Line 1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1" y="2790"/>
                    <a:ext cx="0" cy="11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5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3044" y="2798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6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3044" y="2870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7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3089" y="2878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8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3080" y="2822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9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3053" y="2902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0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2862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1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3089" y="2918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2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3089" y="2790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3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2942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4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3071" y="2942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5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2830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92"/>
                <p:cNvGrpSpPr>
                  <a:grpSpLocks/>
                </p:cNvGrpSpPr>
                <p:nvPr/>
              </p:nvGrpSpPr>
              <p:grpSpPr bwMode="auto">
                <a:xfrm>
                  <a:off x="3094" y="2531"/>
                  <a:ext cx="73" cy="408"/>
                  <a:chOff x="3094" y="2531"/>
                  <a:chExt cx="73" cy="408"/>
                </a:xfrm>
              </p:grpSpPr>
              <p:sp>
                <p:nvSpPr>
                  <p:cNvPr id="22590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3103" y="2571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1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2587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2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3130" y="2531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3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2555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4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3130" y="2627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5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3103" y="2611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6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3103" y="2787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7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3103" y="2859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8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3148" y="2867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9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3139" y="2811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0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3112" y="2891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1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3121" y="2851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2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3148" y="2907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3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3148" y="2779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4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2931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5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3130" y="2931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6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2819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210"/>
                <p:cNvGrpSpPr>
                  <a:grpSpLocks/>
                </p:cNvGrpSpPr>
                <p:nvPr/>
              </p:nvGrpSpPr>
              <p:grpSpPr bwMode="auto">
                <a:xfrm>
                  <a:off x="3200" y="2531"/>
                  <a:ext cx="73" cy="408"/>
                  <a:chOff x="3200" y="2531"/>
                  <a:chExt cx="73" cy="408"/>
                </a:xfrm>
              </p:grpSpPr>
              <p:sp>
                <p:nvSpPr>
                  <p:cNvPr id="22573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3209" y="2571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4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3272" y="2587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5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3236" y="2531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6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3263" y="2555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7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3236" y="2627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8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3209" y="2611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9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209" y="2787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0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3209" y="2859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1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3254" y="2867"/>
                    <a:ext cx="1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2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2811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3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218" y="2891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4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3227" y="2851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5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3254" y="2907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6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3254" y="2779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7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2931"/>
                    <a:ext cx="9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8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3236" y="2931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9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2819"/>
                    <a:ext cx="9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561" name="Line 228"/>
              <p:cNvSpPr>
                <a:spLocks noChangeShapeType="1"/>
              </p:cNvSpPr>
              <p:nvPr/>
            </p:nvSpPr>
            <p:spPr bwMode="auto">
              <a:xfrm flipV="1">
                <a:off x="2968" y="2388"/>
                <a:ext cx="96" cy="84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2" name="Line 229"/>
              <p:cNvSpPr>
                <a:spLocks noChangeShapeType="1"/>
              </p:cNvSpPr>
              <p:nvPr/>
            </p:nvSpPr>
            <p:spPr bwMode="auto">
              <a:xfrm>
                <a:off x="3236" y="2404"/>
                <a:ext cx="96" cy="5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5224" name="Text Box 232"/>
          <p:cNvSpPr txBox="1">
            <a:spLocks noChangeArrowheads="1"/>
          </p:cNvSpPr>
          <p:nvPr/>
        </p:nvSpPr>
        <p:spPr bwMode="auto">
          <a:xfrm>
            <a:off x="250825" y="4797425"/>
            <a:ext cx="1509713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en-US"/>
              <a:t>40% od 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03450" y="3656013"/>
            <a:ext cx="3028950" cy="2419350"/>
            <a:chOff x="1433" y="2167"/>
            <a:chExt cx="1908" cy="1524"/>
          </a:xfrm>
        </p:grpSpPr>
        <p:sp>
          <p:nvSpPr>
            <p:cNvPr id="23657" name="Freeform 5"/>
            <p:cNvSpPr>
              <a:spLocks/>
            </p:cNvSpPr>
            <p:nvPr/>
          </p:nvSpPr>
          <p:spPr bwMode="auto">
            <a:xfrm>
              <a:off x="1433" y="2730"/>
              <a:ext cx="1908" cy="961"/>
            </a:xfrm>
            <a:custGeom>
              <a:avLst/>
              <a:gdLst>
                <a:gd name="T0" fmla="*/ 26828 w 1296"/>
                <a:gd name="T1" fmla="*/ 187 h 744"/>
                <a:gd name="T2" fmla="*/ 12007 w 1296"/>
                <a:gd name="T3" fmla="*/ 555 h 744"/>
                <a:gd name="T4" fmla="*/ 1404 w 1296"/>
                <a:gd name="T5" fmla="*/ 2042 h 744"/>
                <a:gd name="T6" fmla="*/ 3533 w 1296"/>
                <a:gd name="T7" fmla="*/ 5393 h 744"/>
                <a:gd name="T8" fmla="*/ 9899 w 1296"/>
                <a:gd name="T9" fmla="*/ 4278 h 744"/>
                <a:gd name="T10" fmla="*/ 15183 w 1296"/>
                <a:gd name="T11" fmla="*/ 2418 h 744"/>
                <a:gd name="T12" fmla="*/ 22602 w 1296"/>
                <a:gd name="T13" fmla="*/ 1671 h 744"/>
                <a:gd name="T14" fmla="*/ 26828 w 1296"/>
                <a:gd name="T15" fmla="*/ 187 h 7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6"/>
                <a:gd name="T25" fmla="*/ 0 h 744"/>
                <a:gd name="T26" fmla="*/ 1296 w 1296"/>
                <a:gd name="T27" fmla="*/ 744 h 7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6" h="744">
                  <a:moveTo>
                    <a:pt x="1216" y="24"/>
                  </a:moveTo>
                  <a:cubicBezTo>
                    <a:pt x="1136" y="0"/>
                    <a:pt x="736" y="32"/>
                    <a:pt x="544" y="72"/>
                  </a:cubicBezTo>
                  <a:cubicBezTo>
                    <a:pt x="352" y="112"/>
                    <a:pt x="128" y="160"/>
                    <a:pt x="64" y="264"/>
                  </a:cubicBezTo>
                  <a:cubicBezTo>
                    <a:pt x="0" y="368"/>
                    <a:pt x="96" y="648"/>
                    <a:pt x="160" y="696"/>
                  </a:cubicBezTo>
                  <a:cubicBezTo>
                    <a:pt x="224" y="744"/>
                    <a:pt x="360" y="616"/>
                    <a:pt x="448" y="552"/>
                  </a:cubicBezTo>
                  <a:cubicBezTo>
                    <a:pt x="536" y="488"/>
                    <a:pt x="592" y="368"/>
                    <a:pt x="688" y="312"/>
                  </a:cubicBezTo>
                  <a:cubicBezTo>
                    <a:pt x="784" y="256"/>
                    <a:pt x="936" y="264"/>
                    <a:pt x="1024" y="216"/>
                  </a:cubicBezTo>
                  <a:cubicBezTo>
                    <a:pt x="1112" y="168"/>
                    <a:pt x="1296" y="48"/>
                    <a:pt x="1216" y="24"/>
                  </a:cubicBezTo>
                  <a:close/>
                </a:path>
              </a:pathLst>
            </a:custGeom>
            <a:solidFill>
              <a:srgbClr val="3F00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8" name="Rectangle 6"/>
            <p:cNvSpPr>
              <a:spLocks noChangeArrowheads="1"/>
            </p:cNvSpPr>
            <p:nvPr/>
          </p:nvSpPr>
          <p:spPr bwMode="auto">
            <a:xfrm>
              <a:off x="2196" y="2557"/>
              <a:ext cx="47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sr-Latn-CS" sz="2000">
                  <a:solidFill>
                    <a:srgbClr val="FFFFFF"/>
                  </a:solidFill>
                </a:rPr>
                <a:t>Jetra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3659" name="Rectangle 7"/>
            <p:cNvSpPr>
              <a:spLocks noChangeArrowheads="1"/>
            </p:cNvSpPr>
            <p:nvPr/>
          </p:nvSpPr>
          <p:spPr bwMode="auto">
            <a:xfrm>
              <a:off x="1518" y="2887"/>
              <a:ext cx="408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en-US" sz="2000">
                  <a:solidFill>
                    <a:srgbClr val="FAFD00"/>
                  </a:solidFill>
                </a:rPr>
                <a:t>NH</a:t>
              </a:r>
              <a:r>
                <a:rPr lang="en-US" sz="2000" baseline="-25000">
                  <a:solidFill>
                    <a:srgbClr val="FAFD00"/>
                  </a:solidFill>
                </a:rPr>
                <a:t>3</a:t>
              </a:r>
              <a:endParaRPr lang="en-US" sz="2000">
                <a:solidFill>
                  <a:srgbClr val="FAFD00"/>
                </a:solidFill>
              </a:endParaRPr>
            </a:p>
          </p:txBody>
        </p:sp>
        <p:sp>
          <p:nvSpPr>
            <p:cNvPr id="23660" name="Rectangle 8"/>
            <p:cNvSpPr>
              <a:spLocks noChangeArrowheads="1"/>
            </p:cNvSpPr>
            <p:nvPr/>
          </p:nvSpPr>
          <p:spPr bwMode="auto">
            <a:xfrm>
              <a:off x="1574" y="3338"/>
              <a:ext cx="46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FFFE03"/>
                  </a:solidFill>
                </a:rPr>
                <a:t>Urea</a:t>
              </a:r>
            </a:p>
          </p:txBody>
        </p:sp>
        <p:sp>
          <p:nvSpPr>
            <p:cNvPr id="23661" name="Line 9"/>
            <p:cNvSpPr>
              <a:spLocks noChangeShapeType="1"/>
            </p:cNvSpPr>
            <p:nvPr/>
          </p:nvSpPr>
          <p:spPr bwMode="auto">
            <a:xfrm>
              <a:off x="1722" y="3158"/>
              <a:ext cx="0" cy="232"/>
            </a:xfrm>
            <a:prstGeom prst="line">
              <a:avLst/>
            </a:prstGeom>
            <a:noFill/>
            <a:ln w="38100">
              <a:solidFill>
                <a:srgbClr val="FE9B0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706" y="2167"/>
              <a:ext cx="347" cy="662"/>
              <a:chOff x="1706" y="2295"/>
              <a:chExt cx="347" cy="662"/>
            </a:xfrm>
          </p:grpSpPr>
          <p:sp>
            <p:nvSpPr>
              <p:cNvPr id="23663" name="Line 11"/>
              <p:cNvSpPr>
                <a:spLocks noChangeShapeType="1"/>
              </p:cNvSpPr>
              <p:nvPr/>
            </p:nvSpPr>
            <p:spPr bwMode="auto">
              <a:xfrm>
                <a:off x="1722" y="2488"/>
                <a:ext cx="0" cy="469"/>
              </a:xfrm>
              <a:prstGeom prst="line">
                <a:avLst/>
              </a:prstGeom>
              <a:noFill/>
              <a:ln w="76200">
                <a:solidFill>
                  <a:srgbClr val="FE9B0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1706" y="2295"/>
                <a:ext cx="347" cy="217"/>
                <a:chOff x="1722" y="2295"/>
                <a:chExt cx="347" cy="217"/>
              </a:xfrm>
            </p:grpSpPr>
            <p:sp>
              <p:nvSpPr>
                <p:cNvPr id="23665" name="Line 13"/>
                <p:cNvSpPr>
                  <a:spLocks noChangeShapeType="1"/>
                </p:cNvSpPr>
                <p:nvPr/>
              </p:nvSpPr>
              <p:spPr bwMode="auto">
                <a:xfrm>
                  <a:off x="1722" y="2488"/>
                  <a:ext cx="340" cy="0"/>
                </a:xfrm>
                <a:prstGeom prst="line">
                  <a:avLst/>
                </a:prstGeom>
                <a:noFill/>
                <a:ln w="5715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6" name="Line 14"/>
                <p:cNvSpPr>
                  <a:spLocks noChangeShapeType="1"/>
                </p:cNvSpPr>
                <p:nvPr/>
              </p:nvSpPr>
              <p:spPr bwMode="auto">
                <a:xfrm>
                  <a:off x="2069" y="2295"/>
                  <a:ext cx="0" cy="217"/>
                </a:xfrm>
                <a:prstGeom prst="line">
                  <a:avLst/>
                </a:prstGeom>
                <a:noFill/>
                <a:ln w="76200">
                  <a:solidFill>
                    <a:srgbClr val="FE9B0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555" name="Rectangle 15"/>
          <p:cNvSpPr>
            <a:spLocks noChangeArrowheads="1"/>
          </p:cNvSpPr>
          <p:nvPr/>
        </p:nvSpPr>
        <p:spPr bwMode="auto">
          <a:xfrm>
            <a:off x="1143000" y="228600"/>
            <a:ext cx="7145609" cy="5270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3662" tIns="47625" rIns="93662" bIns="47625" anchor="ctr">
            <a:spAutoFit/>
          </a:bodyPr>
          <a:lstStyle/>
          <a:p>
            <a:pPr algn="ctr" eaLnBrk="1" hangingPunct="1"/>
            <a:r>
              <a:rPr lang="sr-Latn-CS" sz="2800">
                <a:solidFill>
                  <a:srgbClr val="FFFF00"/>
                </a:solidFill>
              </a:rPr>
              <a:t>Metabolizam proteina kod visoko-mlečnih krava</a:t>
            </a:r>
            <a:endParaRPr lang="en-US" sz="2800">
              <a:solidFill>
                <a:srgbClr val="FFFF00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565275" y="1323975"/>
            <a:ext cx="8040688" cy="1011238"/>
            <a:chOff x="1031" y="698"/>
            <a:chExt cx="5065" cy="637"/>
          </a:xfrm>
        </p:grpSpPr>
        <p:sp>
          <p:nvSpPr>
            <p:cNvPr id="23653" name="Line 17"/>
            <p:cNvSpPr>
              <a:spLocks noChangeShapeType="1"/>
            </p:cNvSpPr>
            <p:nvPr/>
          </p:nvSpPr>
          <p:spPr bwMode="auto">
            <a:xfrm>
              <a:off x="1031" y="1032"/>
              <a:ext cx="3398" cy="0"/>
            </a:xfrm>
            <a:prstGeom prst="line">
              <a:avLst/>
            </a:prstGeom>
            <a:noFill/>
            <a:ln w="57150">
              <a:solidFill>
                <a:srgbClr val="037C0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4" name="Line 18"/>
            <p:cNvSpPr>
              <a:spLocks noChangeShapeType="1"/>
            </p:cNvSpPr>
            <p:nvPr/>
          </p:nvSpPr>
          <p:spPr bwMode="auto">
            <a:xfrm>
              <a:off x="1488" y="1032"/>
              <a:ext cx="2304" cy="0"/>
            </a:xfrm>
            <a:prstGeom prst="line">
              <a:avLst/>
            </a:prstGeom>
            <a:noFill/>
            <a:ln w="57150">
              <a:solidFill>
                <a:srgbClr val="037C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" name="Rectangle 19"/>
            <p:cNvSpPr>
              <a:spLocks noChangeArrowheads="1"/>
            </p:cNvSpPr>
            <p:nvPr/>
          </p:nvSpPr>
          <p:spPr bwMode="auto">
            <a:xfrm>
              <a:off x="4464" y="929"/>
              <a:ext cx="1632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3662" tIns="47625" rIns="93662" bIns="47625">
              <a:spAutoFit/>
            </a:bodyPr>
            <a:lstStyle/>
            <a:p>
              <a:pPr defTabSz="933450">
                <a:lnSpc>
                  <a:spcPct val="90000"/>
                </a:lnSpc>
              </a:pPr>
              <a:r>
                <a:rPr lang="sr-Latn-CS" sz="2000">
                  <a:solidFill>
                    <a:srgbClr val="FAFD00"/>
                  </a:solidFill>
                </a:rPr>
                <a:t>Amino kiseline iz hrane</a:t>
              </a:r>
              <a:endParaRPr lang="en-US" sz="2000">
                <a:solidFill>
                  <a:srgbClr val="FAFD00"/>
                </a:solidFill>
              </a:endParaRPr>
            </a:p>
          </p:txBody>
        </p:sp>
        <p:sp>
          <p:nvSpPr>
            <p:cNvPr id="23656" name="Rectangle 20"/>
            <p:cNvSpPr>
              <a:spLocks noChangeArrowheads="1"/>
            </p:cNvSpPr>
            <p:nvPr/>
          </p:nvSpPr>
          <p:spPr bwMode="auto">
            <a:xfrm>
              <a:off x="1329" y="698"/>
              <a:ext cx="980" cy="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>
                <a:lnSpc>
                  <a:spcPct val="125000"/>
                </a:lnSpc>
              </a:pPr>
              <a:r>
                <a:rPr lang="sr-Latn-CS" sz="2000">
                  <a:solidFill>
                    <a:srgbClr val="FFFFFF"/>
                  </a:solidFill>
                </a:rPr>
                <a:t>Proteini ner.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739900" y="1998663"/>
            <a:ext cx="2298700" cy="1625600"/>
            <a:chOff x="1141" y="1123"/>
            <a:chExt cx="1448" cy="1024"/>
          </a:xfrm>
        </p:grpSpPr>
        <p:sp>
          <p:nvSpPr>
            <p:cNvPr id="23648" name="Rectangle 22"/>
            <p:cNvSpPr>
              <a:spLocks noChangeArrowheads="1"/>
            </p:cNvSpPr>
            <p:nvPr/>
          </p:nvSpPr>
          <p:spPr bwMode="auto">
            <a:xfrm>
              <a:off x="1308" y="1123"/>
              <a:ext cx="1015" cy="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>
                <a:lnSpc>
                  <a:spcPct val="125000"/>
                </a:lnSpc>
              </a:pPr>
              <a:r>
                <a:rPr lang="sr-Latn-CS" sz="2000">
                  <a:solidFill>
                    <a:srgbClr val="FFFFFF"/>
                  </a:solidFill>
                </a:rPr>
                <a:t>Proteini raz.</a:t>
              </a:r>
              <a:r>
                <a:rPr lang="en-US" sz="20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23649" name="Line 23"/>
            <p:cNvSpPr>
              <a:spLocks noChangeShapeType="1"/>
            </p:cNvSpPr>
            <p:nvPr/>
          </p:nvSpPr>
          <p:spPr bwMode="auto">
            <a:xfrm flipV="1">
              <a:off x="1141" y="1199"/>
              <a:ext cx="34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0" name="Line 24"/>
            <p:cNvSpPr>
              <a:spLocks noChangeShapeType="1"/>
            </p:cNvSpPr>
            <p:nvPr/>
          </p:nvSpPr>
          <p:spPr bwMode="auto">
            <a:xfrm>
              <a:off x="1201" y="1405"/>
              <a:ext cx="287" cy="0"/>
            </a:xfrm>
            <a:prstGeom prst="line">
              <a:avLst/>
            </a:prstGeom>
            <a:noFill/>
            <a:ln w="50800">
              <a:solidFill>
                <a:srgbClr val="A2FFA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1" name="Rectangle 25"/>
            <p:cNvSpPr>
              <a:spLocks noChangeArrowheads="1"/>
            </p:cNvSpPr>
            <p:nvPr/>
          </p:nvSpPr>
          <p:spPr bwMode="auto">
            <a:xfrm>
              <a:off x="1812" y="1895"/>
              <a:ext cx="777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en-US" sz="2000">
                  <a:solidFill>
                    <a:srgbClr val="FAFD00"/>
                  </a:solidFill>
                </a:rPr>
                <a:t>Am</a:t>
              </a:r>
              <a:r>
                <a:rPr lang="sr-Latn-CS" sz="2000">
                  <a:solidFill>
                    <a:srgbClr val="FAFD00"/>
                  </a:solidFill>
                </a:rPr>
                <a:t>onijak</a:t>
              </a:r>
              <a:endParaRPr lang="en-US" sz="2000">
                <a:solidFill>
                  <a:srgbClr val="FAFD00"/>
                </a:solidFill>
              </a:endParaRPr>
            </a:p>
          </p:txBody>
        </p:sp>
        <p:sp>
          <p:nvSpPr>
            <p:cNvPr id="23652" name="Line 26"/>
            <p:cNvSpPr>
              <a:spLocks noChangeShapeType="1"/>
            </p:cNvSpPr>
            <p:nvPr/>
          </p:nvSpPr>
          <p:spPr bwMode="auto">
            <a:xfrm rot="5400000">
              <a:off x="1695" y="1704"/>
              <a:ext cx="465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038475" y="2771775"/>
            <a:ext cx="5572125" cy="2901950"/>
            <a:chOff x="1959" y="1610"/>
            <a:chExt cx="3510" cy="1828"/>
          </a:xfrm>
        </p:grpSpPr>
        <p:sp>
          <p:nvSpPr>
            <p:cNvPr id="23632" name="Line 28"/>
            <p:cNvSpPr>
              <a:spLocks noChangeShapeType="1"/>
            </p:cNvSpPr>
            <p:nvPr/>
          </p:nvSpPr>
          <p:spPr bwMode="auto">
            <a:xfrm flipV="1">
              <a:off x="4800" y="1610"/>
              <a:ext cx="0" cy="326"/>
            </a:xfrm>
            <a:prstGeom prst="line">
              <a:avLst/>
            </a:prstGeom>
            <a:noFill/>
            <a:ln w="76200">
              <a:solidFill>
                <a:srgbClr val="FE9B03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1959" y="1936"/>
              <a:ext cx="3510" cy="1502"/>
              <a:chOff x="1959" y="1936"/>
              <a:chExt cx="3510" cy="1502"/>
            </a:xfrm>
          </p:grpSpPr>
          <p:sp>
            <p:nvSpPr>
              <p:cNvPr id="23634" name="Line 30"/>
              <p:cNvSpPr>
                <a:spLocks noChangeShapeType="1"/>
              </p:cNvSpPr>
              <p:nvPr/>
            </p:nvSpPr>
            <p:spPr bwMode="auto">
              <a:xfrm rot="-5400000">
                <a:off x="3569" y="2642"/>
                <a:ext cx="0" cy="692"/>
              </a:xfrm>
              <a:prstGeom prst="line">
                <a:avLst/>
              </a:prstGeom>
              <a:noFill/>
              <a:ln w="76200">
                <a:solidFill>
                  <a:srgbClr val="FE9B03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5" name="Freeform 31"/>
              <p:cNvSpPr>
                <a:spLocks/>
              </p:cNvSpPr>
              <p:nvPr/>
            </p:nvSpPr>
            <p:spPr bwMode="auto">
              <a:xfrm>
                <a:off x="3915" y="2841"/>
                <a:ext cx="1116" cy="597"/>
              </a:xfrm>
              <a:custGeom>
                <a:avLst/>
                <a:gdLst>
                  <a:gd name="T0" fmla="*/ 74 w 1644"/>
                  <a:gd name="T1" fmla="*/ 0 h 907"/>
                  <a:gd name="T2" fmla="*/ 74 w 1644"/>
                  <a:gd name="T3" fmla="*/ 5 h 907"/>
                  <a:gd name="T4" fmla="*/ 74 w 1644"/>
                  <a:gd name="T5" fmla="*/ 10 h 907"/>
                  <a:gd name="T6" fmla="*/ 72 w 1644"/>
                  <a:gd name="T7" fmla="*/ 16 h 907"/>
                  <a:gd name="T8" fmla="*/ 69 w 1644"/>
                  <a:gd name="T9" fmla="*/ 21 h 907"/>
                  <a:gd name="T10" fmla="*/ 65 w 1644"/>
                  <a:gd name="T11" fmla="*/ 25 h 907"/>
                  <a:gd name="T12" fmla="*/ 64 w 1644"/>
                  <a:gd name="T13" fmla="*/ 26 h 907"/>
                  <a:gd name="T14" fmla="*/ 61 w 1644"/>
                  <a:gd name="T15" fmla="*/ 26 h 907"/>
                  <a:gd name="T16" fmla="*/ 59 w 1644"/>
                  <a:gd name="T17" fmla="*/ 27 h 907"/>
                  <a:gd name="T18" fmla="*/ 56 w 1644"/>
                  <a:gd name="T19" fmla="*/ 27 h 907"/>
                  <a:gd name="T20" fmla="*/ 55 w 1644"/>
                  <a:gd name="T21" fmla="*/ 28 h 907"/>
                  <a:gd name="T22" fmla="*/ 54 w 1644"/>
                  <a:gd name="T23" fmla="*/ 28 h 907"/>
                  <a:gd name="T24" fmla="*/ 54 w 1644"/>
                  <a:gd name="T25" fmla="*/ 29 h 907"/>
                  <a:gd name="T26" fmla="*/ 53 w 1644"/>
                  <a:gd name="T27" fmla="*/ 30 h 907"/>
                  <a:gd name="T28" fmla="*/ 52 w 1644"/>
                  <a:gd name="T29" fmla="*/ 31 h 907"/>
                  <a:gd name="T30" fmla="*/ 52 w 1644"/>
                  <a:gd name="T31" fmla="*/ 32 h 907"/>
                  <a:gd name="T32" fmla="*/ 52 w 1644"/>
                  <a:gd name="T33" fmla="*/ 32 h 907"/>
                  <a:gd name="T34" fmla="*/ 51 w 1644"/>
                  <a:gd name="T35" fmla="*/ 32 h 907"/>
                  <a:gd name="T36" fmla="*/ 51 w 1644"/>
                  <a:gd name="T37" fmla="*/ 31 h 907"/>
                  <a:gd name="T38" fmla="*/ 50 w 1644"/>
                  <a:gd name="T39" fmla="*/ 30 h 907"/>
                  <a:gd name="T40" fmla="*/ 50 w 1644"/>
                  <a:gd name="T41" fmla="*/ 30 h 907"/>
                  <a:gd name="T42" fmla="*/ 50 w 1644"/>
                  <a:gd name="T43" fmla="*/ 29 h 907"/>
                  <a:gd name="T44" fmla="*/ 50 w 1644"/>
                  <a:gd name="T45" fmla="*/ 28 h 907"/>
                  <a:gd name="T46" fmla="*/ 50 w 1644"/>
                  <a:gd name="T47" fmla="*/ 28 h 907"/>
                  <a:gd name="T48" fmla="*/ 50 w 1644"/>
                  <a:gd name="T49" fmla="*/ 28 h 907"/>
                  <a:gd name="T50" fmla="*/ 48 w 1644"/>
                  <a:gd name="T51" fmla="*/ 28 h 907"/>
                  <a:gd name="T52" fmla="*/ 45 w 1644"/>
                  <a:gd name="T53" fmla="*/ 27 h 907"/>
                  <a:gd name="T54" fmla="*/ 42 w 1644"/>
                  <a:gd name="T55" fmla="*/ 27 h 907"/>
                  <a:gd name="T56" fmla="*/ 39 w 1644"/>
                  <a:gd name="T57" fmla="*/ 27 h 907"/>
                  <a:gd name="T58" fmla="*/ 35 w 1644"/>
                  <a:gd name="T59" fmla="*/ 27 h 907"/>
                  <a:gd name="T60" fmla="*/ 33 w 1644"/>
                  <a:gd name="T61" fmla="*/ 27 h 907"/>
                  <a:gd name="T62" fmla="*/ 31 w 1644"/>
                  <a:gd name="T63" fmla="*/ 27 h 907"/>
                  <a:gd name="T64" fmla="*/ 31 w 1644"/>
                  <a:gd name="T65" fmla="*/ 27 h 907"/>
                  <a:gd name="T66" fmla="*/ 29 w 1644"/>
                  <a:gd name="T67" fmla="*/ 27 h 907"/>
                  <a:gd name="T68" fmla="*/ 28 w 1644"/>
                  <a:gd name="T69" fmla="*/ 27 h 907"/>
                  <a:gd name="T70" fmla="*/ 28 w 1644"/>
                  <a:gd name="T71" fmla="*/ 27 h 907"/>
                  <a:gd name="T72" fmla="*/ 26 w 1644"/>
                  <a:gd name="T73" fmla="*/ 28 h 907"/>
                  <a:gd name="T74" fmla="*/ 26 w 1644"/>
                  <a:gd name="T75" fmla="*/ 29 h 907"/>
                  <a:gd name="T76" fmla="*/ 26 w 1644"/>
                  <a:gd name="T77" fmla="*/ 30 h 907"/>
                  <a:gd name="T78" fmla="*/ 26 w 1644"/>
                  <a:gd name="T79" fmla="*/ 31 h 907"/>
                  <a:gd name="T80" fmla="*/ 25 w 1644"/>
                  <a:gd name="T81" fmla="*/ 31 h 907"/>
                  <a:gd name="T82" fmla="*/ 24 w 1644"/>
                  <a:gd name="T83" fmla="*/ 30 h 907"/>
                  <a:gd name="T84" fmla="*/ 24 w 1644"/>
                  <a:gd name="T85" fmla="*/ 30 h 907"/>
                  <a:gd name="T86" fmla="*/ 24 w 1644"/>
                  <a:gd name="T87" fmla="*/ 29 h 907"/>
                  <a:gd name="T88" fmla="*/ 24 w 1644"/>
                  <a:gd name="T89" fmla="*/ 28 h 907"/>
                  <a:gd name="T90" fmla="*/ 23 w 1644"/>
                  <a:gd name="T91" fmla="*/ 27 h 907"/>
                  <a:gd name="T92" fmla="*/ 23 w 1644"/>
                  <a:gd name="T93" fmla="*/ 27 h 907"/>
                  <a:gd name="T94" fmla="*/ 23 w 1644"/>
                  <a:gd name="T95" fmla="*/ 27 h 907"/>
                  <a:gd name="T96" fmla="*/ 23 w 1644"/>
                  <a:gd name="T97" fmla="*/ 26 h 907"/>
                  <a:gd name="T98" fmla="*/ 21 w 1644"/>
                  <a:gd name="T99" fmla="*/ 26 h 907"/>
                  <a:gd name="T100" fmla="*/ 17 w 1644"/>
                  <a:gd name="T101" fmla="*/ 26 h 907"/>
                  <a:gd name="T102" fmla="*/ 14 w 1644"/>
                  <a:gd name="T103" fmla="*/ 25 h 907"/>
                  <a:gd name="T104" fmla="*/ 11 w 1644"/>
                  <a:gd name="T105" fmla="*/ 24 h 907"/>
                  <a:gd name="T106" fmla="*/ 8 w 1644"/>
                  <a:gd name="T107" fmla="*/ 22 h 907"/>
                  <a:gd name="T108" fmla="*/ 5 w 1644"/>
                  <a:gd name="T109" fmla="*/ 20 h 907"/>
                  <a:gd name="T110" fmla="*/ 3 w 1644"/>
                  <a:gd name="T111" fmla="*/ 16 h 907"/>
                  <a:gd name="T112" fmla="*/ 2 w 1644"/>
                  <a:gd name="T113" fmla="*/ 11 h 907"/>
                  <a:gd name="T114" fmla="*/ 1 w 1644"/>
                  <a:gd name="T115" fmla="*/ 6 h 907"/>
                  <a:gd name="T116" fmla="*/ 1 w 1644"/>
                  <a:gd name="T117" fmla="*/ 2 h 9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44"/>
                  <a:gd name="T178" fmla="*/ 0 h 907"/>
                  <a:gd name="T179" fmla="*/ 1644 w 1644"/>
                  <a:gd name="T180" fmla="*/ 907 h 90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44" h="907">
                    <a:moveTo>
                      <a:pt x="0" y="0"/>
                    </a:moveTo>
                    <a:lnTo>
                      <a:pt x="1643" y="0"/>
                    </a:lnTo>
                    <a:lnTo>
                      <a:pt x="1643" y="55"/>
                    </a:lnTo>
                    <a:lnTo>
                      <a:pt x="1643" y="122"/>
                    </a:lnTo>
                    <a:lnTo>
                      <a:pt x="1643" y="199"/>
                    </a:lnTo>
                    <a:lnTo>
                      <a:pt x="1632" y="282"/>
                    </a:lnTo>
                    <a:lnTo>
                      <a:pt x="1614" y="365"/>
                    </a:lnTo>
                    <a:lnTo>
                      <a:pt x="1597" y="447"/>
                    </a:lnTo>
                    <a:lnTo>
                      <a:pt x="1569" y="525"/>
                    </a:lnTo>
                    <a:lnTo>
                      <a:pt x="1535" y="597"/>
                    </a:lnTo>
                    <a:lnTo>
                      <a:pt x="1495" y="663"/>
                    </a:lnTo>
                    <a:lnTo>
                      <a:pt x="1449" y="713"/>
                    </a:lnTo>
                    <a:lnTo>
                      <a:pt x="1432" y="729"/>
                    </a:lnTo>
                    <a:lnTo>
                      <a:pt x="1409" y="740"/>
                    </a:lnTo>
                    <a:lnTo>
                      <a:pt x="1386" y="751"/>
                    </a:lnTo>
                    <a:lnTo>
                      <a:pt x="1358" y="757"/>
                    </a:lnTo>
                    <a:lnTo>
                      <a:pt x="1335" y="762"/>
                    </a:lnTo>
                    <a:lnTo>
                      <a:pt x="1312" y="762"/>
                    </a:lnTo>
                    <a:lnTo>
                      <a:pt x="1284" y="768"/>
                    </a:lnTo>
                    <a:lnTo>
                      <a:pt x="1261" y="773"/>
                    </a:lnTo>
                    <a:lnTo>
                      <a:pt x="1238" y="779"/>
                    </a:lnTo>
                    <a:lnTo>
                      <a:pt x="1215" y="784"/>
                    </a:lnTo>
                    <a:lnTo>
                      <a:pt x="1204" y="790"/>
                    </a:lnTo>
                    <a:lnTo>
                      <a:pt x="1198" y="801"/>
                    </a:lnTo>
                    <a:lnTo>
                      <a:pt x="1192" y="812"/>
                    </a:lnTo>
                    <a:lnTo>
                      <a:pt x="1187" y="823"/>
                    </a:lnTo>
                    <a:lnTo>
                      <a:pt x="1181" y="840"/>
                    </a:lnTo>
                    <a:lnTo>
                      <a:pt x="1175" y="851"/>
                    </a:lnTo>
                    <a:lnTo>
                      <a:pt x="1175" y="867"/>
                    </a:lnTo>
                    <a:lnTo>
                      <a:pt x="1169" y="878"/>
                    </a:lnTo>
                    <a:lnTo>
                      <a:pt x="1164" y="889"/>
                    </a:lnTo>
                    <a:lnTo>
                      <a:pt x="1158" y="900"/>
                    </a:lnTo>
                    <a:lnTo>
                      <a:pt x="1152" y="906"/>
                    </a:lnTo>
                    <a:lnTo>
                      <a:pt x="1147" y="906"/>
                    </a:lnTo>
                    <a:lnTo>
                      <a:pt x="1141" y="900"/>
                    </a:lnTo>
                    <a:lnTo>
                      <a:pt x="1135" y="895"/>
                    </a:lnTo>
                    <a:lnTo>
                      <a:pt x="1130" y="884"/>
                    </a:lnTo>
                    <a:lnTo>
                      <a:pt x="1124" y="873"/>
                    </a:lnTo>
                    <a:lnTo>
                      <a:pt x="1118" y="867"/>
                    </a:lnTo>
                    <a:lnTo>
                      <a:pt x="1112" y="856"/>
                    </a:lnTo>
                    <a:lnTo>
                      <a:pt x="1107" y="845"/>
                    </a:lnTo>
                    <a:lnTo>
                      <a:pt x="1101" y="834"/>
                    </a:lnTo>
                    <a:lnTo>
                      <a:pt x="1101" y="829"/>
                    </a:lnTo>
                    <a:lnTo>
                      <a:pt x="1101" y="823"/>
                    </a:lnTo>
                    <a:lnTo>
                      <a:pt x="1095" y="818"/>
                    </a:lnTo>
                    <a:lnTo>
                      <a:pt x="1095" y="812"/>
                    </a:lnTo>
                    <a:lnTo>
                      <a:pt x="1095" y="801"/>
                    </a:lnTo>
                    <a:lnTo>
                      <a:pt x="1095" y="796"/>
                    </a:lnTo>
                    <a:lnTo>
                      <a:pt x="1090" y="790"/>
                    </a:lnTo>
                    <a:lnTo>
                      <a:pt x="1090" y="784"/>
                    </a:lnTo>
                    <a:lnTo>
                      <a:pt x="1084" y="784"/>
                    </a:lnTo>
                    <a:lnTo>
                      <a:pt x="1078" y="784"/>
                    </a:lnTo>
                    <a:lnTo>
                      <a:pt x="1044" y="779"/>
                    </a:lnTo>
                    <a:lnTo>
                      <a:pt x="1010" y="773"/>
                    </a:lnTo>
                    <a:lnTo>
                      <a:pt x="970" y="773"/>
                    </a:lnTo>
                    <a:lnTo>
                      <a:pt x="936" y="773"/>
                    </a:lnTo>
                    <a:lnTo>
                      <a:pt x="901" y="773"/>
                    </a:lnTo>
                    <a:lnTo>
                      <a:pt x="861" y="773"/>
                    </a:lnTo>
                    <a:lnTo>
                      <a:pt x="827" y="773"/>
                    </a:lnTo>
                    <a:lnTo>
                      <a:pt x="793" y="773"/>
                    </a:lnTo>
                    <a:lnTo>
                      <a:pt x="753" y="773"/>
                    </a:lnTo>
                    <a:lnTo>
                      <a:pt x="719" y="773"/>
                    </a:lnTo>
                    <a:lnTo>
                      <a:pt x="707" y="773"/>
                    </a:lnTo>
                    <a:lnTo>
                      <a:pt x="696" y="768"/>
                    </a:lnTo>
                    <a:lnTo>
                      <a:pt x="685" y="768"/>
                    </a:lnTo>
                    <a:lnTo>
                      <a:pt x="673" y="768"/>
                    </a:lnTo>
                    <a:lnTo>
                      <a:pt x="662" y="762"/>
                    </a:lnTo>
                    <a:lnTo>
                      <a:pt x="650" y="762"/>
                    </a:lnTo>
                    <a:lnTo>
                      <a:pt x="639" y="762"/>
                    </a:lnTo>
                    <a:lnTo>
                      <a:pt x="628" y="762"/>
                    </a:lnTo>
                    <a:lnTo>
                      <a:pt x="622" y="768"/>
                    </a:lnTo>
                    <a:lnTo>
                      <a:pt x="610" y="768"/>
                    </a:lnTo>
                    <a:lnTo>
                      <a:pt x="605" y="779"/>
                    </a:lnTo>
                    <a:lnTo>
                      <a:pt x="599" y="790"/>
                    </a:lnTo>
                    <a:lnTo>
                      <a:pt x="599" y="807"/>
                    </a:lnTo>
                    <a:lnTo>
                      <a:pt x="593" y="823"/>
                    </a:lnTo>
                    <a:lnTo>
                      <a:pt x="593" y="840"/>
                    </a:lnTo>
                    <a:lnTo>
                      <a:pt x="593" y="856"/>
                    </a:lnTo>
                    <a:lnTo>
                      <a:pt x="588" y="867"/>
                    </a:lnTo>
                    <a:lnTo>
                      <a:pt x="582" y="878"/>
                    </a:lnTo>
                    <a:lnTo>
                      <a:pt x="570" y="878"/>
                    </a:lnTo>
                    <a:lnTo>
                      <a:pt x="559" y="878"/>
                    </a:lnTo>
                    <a:lnTo>
                      <a:pt x="548" y="873"/>
                    </a:lnTo>
                    <a:lnTo>
                      <a:pt x="542" y="867"/>
                    </a:lnTo>
                    <a:lnTo>
                      <a:pt x="536" y="862"/>
                    </a:lnTo>
                    <a:lnTo>
                      <a:pt x="531" y="851"/>
                    </a:lnTo>
                    <a:lnTo>
                      <a:pt x="525" y="840"/>
                    </a:lnTo>
                    <a:lnTo>
                      <a:pt x="525" y="829"/>
                    </a:lnTo>
                    <a:lnTo>
                      <a:pt x="519" y="812"/>
                    </a:lnTo>
                    <a:lnTo>
                      <a:pt x="519" y="801"/>
                    </a:lnTo>
                    <a:lnTo>
                      <a:pt x="513" y="790"/>
                    </a:lnTo>
                    <a:lnTo>
                      <a:pt x="513" y="779"/>
                    </a:lnTo>
                    <a:lnTo>
                      <a:pt x="508" y="779"/>
                    </a:lnTo>
                    <a:lnTo>
                      <a:pt x="508" y="773"/>
                    </a:lnTo>
                    <a:lnTo>
                      <a:pt x="508" y="768"/>
                    </a:lnTo>
                    <a:lnTo>
                      <a:pt x="508" y="762"/>
                    </a:lnTo>
                    <a:lnTo>
                      <a:pt x="502" y="762"/>
                    </a:lnTo>
                    <a:lnTo>
                      <a:pt x="502" y="757"/>
                    </a:lnTo>
                    <a:lnTo>
                      <a:pt x="496" y="751"/>
                    </a:lnTo>
                    <a:lnTo>
                      <a:pt x="456" y="740"/>
                    </a:lnTo>
                    <a:lnTo>
                      <a:pt x="422" y="735"/>
                    </a:lnTo>
                    <a:lnTo>
                      <a:pt x="382" y="724"/>
                    </a:lnTo>
                    <a:lnTo>
                      <a:pt x="342" y="718"/>
                    </a:lnTo>
                    <a:lnTo>
                      <a:pt x="308" y="707"/>
                    </a:lnTo>
                    <a:lnTo>
                      <a:pt x="274" y="696"/>
                    </a:lnTo>
                    <a:lnTo>
                      <a:pt x="234" y="685"/>
                    </a:lnTo>
                    <a:lnTo>
                      <a:pt x="205" y="668"/>
                    </a:lnTo>
                    <a:lnTo>
                      <a:pt x="171" y="641"/>
                    </a:lnTo>
                    <a:lnTo>
                      <a:pt x="143" y="613"/>
                    </a:lnTo>
                    <a:lnTo>
                      <a:pt x="120" y="575"/>
                    </a:lnTo>
                    <a:lnTo>
                      <a:pt x="97" y="525"/>
                    </a:lnTo>
                    <a:lnTo>
                      <a:pt x="74" y="464"/>
                    </a:lnTo>
                    <a:lnTo>
                      <a:pt x="63" y="392"/>
                    </a:lnTo>
                    <a:lnTo>
                      <a:pt x="46" y="320"/>
                    </a:lnTo>
                    <a:lnTo>
                      <a:pt x="34" y="249"/>
                    </a:lnTo>
                    <a:lnTo>
                      <a:pt x="29" y="177"/>
                    </a:lnTo>
                    <a:lnTo>
                      <a:pt x="23" y="110"/>
                    </a:lnTo>
                    <a:lnTo>
                      <a:pt x="17" y="50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FCB5A2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6" name="Rectangle 32"/>
              <p:cNvSpPr>
                <a:spLocks noChangeArrowheads="1"/>
              </p:cNvSpPr>
              <p:nvPr/>
            </p:nvSpPr>
            <p:spPr bwMode="auto">
              <a:xfrm>
                <a:off x="4008" y="2808"/>
                <a:ext cx="903" cy="4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sr-Latn-CS" sz="2000">
                    <a:solidFill>
                      <a:schemeClr val="tx1"/>
                    </a:solidFill>
                  </a:rPr>
                  <a:t>Mlečna 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sr-Latn-CS" sz="2000">
                    <a:solidFill>
                      <a:schemeClr val="tx1"/>
                    </a:solidFill>
                  </a:rPr>
                  <a:t>Kazein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23637" name="Line 33"/>
              <p:cNvSpPr>
                <a:spLocks noChangeShapeType="1"/>
              </p:cNvSpPr>
              <p:nvPr/>
            </p:nvSpPr>
            <p:spPr bwMode="auto">
              <a:xfrm rot="-5400000">
                <a:off x="5230" y="2894"/>
                <a:ext cx="0" cy="478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8" name="Rectangle 34"/>
              <p:cNvSpPr>
                <a:spLocks noChangeArrowheads="1"/>
              </p:cNvSpPr>
              <p:nvPr/>
            </p:nvSpPr>
            <p:spPr bwMode="auto">
              <a:xfrm>
                <a:off x="2886" y="2727"/>
                <a:ext cx="332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3662" tIns="47625" rIns="93662" bIns="47625">
                <a:spAutoFit/>
              </a:bodyPr>
              <a:lstStyle/>
              <a:p>
                <a:pPr algn="ctr" defTabSz="933450"/>
                <a:r>
                  <a:rPr lang="en-US" sz="2000">
                    <a:solidFill>
                      <a:srgbClr val="FAFD00"/>
                    </a:solidFill>
                  </a:rPr>
                  <a:t>AA</a:t>
                </a:r>
              </a:p>
            </p:txBody>
          </p:sp>
          <p:sp>
            <p:nvSpPr>
              <p:cNvPr id="23639" name="Line 35"/>
              <p:cNvSpPr>
                <a:spLocks noChangeShapeType="1"/>
              </p:cNvSpPr>
              <p:nvPr/>
            </p:nvSpPr>
            <p:spPr bwMode="auto">
              <a:xfrm rot="-5400000">
                <a:off x="3948" y="2002"/>
                <a:ext cx="0" cy="1450"/>
              </a:xfrm>
              <a:prstGeom prst="line">
                <a:avLst/>
              </a:prstGeom>
              <a:noFill/>
              <a:ln w="76200">
                <a:solidFill>
                  <a:srgbClr val="FE9B03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0" name="Rectangle 36"/>
              <p:cNvSpPr>
                <a:spLocks noChangeArrowheads="1"/>
              </p:cNvSpPr>
              <p:nvPr/>
            </p:nvSpPr>
            <p:spPr bwMode="auto">
              <a:xfrm>
                <a:off x="2239" y="2887"/>
                <a:ext cx="332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3662" tIns="47625" rIns="93662" bIns="47625">
                <a:spAutoFit/>
              </a:bodyPr>
              <a:lstStyle/>
              <a:p>
                <a:pPr algn="ctr" defTabSz="933450"/>
                <a:r>
                  <a:rPr lang="en-US" sz="2000">
                    <a:solidFill>
                      <a:srgbClr val="FAFD00"/>
                    </a:solidFill>
                  </a:rPr>
                  <a:t>AA</a:t>
                </a:r>
              </a:p>
            </p:txBody>
          </p:sp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>
                <a:off x="2571" y="2864"/>
                <a:ext cx="294" cy="170"/>
                <a:chOff x="2518" y="2992"/>
                <a:chExt cx="294" cy="170"/>
              </a:xfrm>
            </p:grpSpPr>
            <p:sp>
              <p:nvSpPr>
                <p:cNvPr id="23646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518" y="2992"/>
                  <a:ext cx="294" cy="46"/>
                </a:xfrm>
                <a:prstGeom prst="line">
                  <a:avLst/>
                </a:prstGeom>
                <a:noFill/>
                <a:ln w="38100">
                  <a:solidFill>
                    <a:srgbClr val="A2FFA3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7" name="Line 39"/>
                <p:cNvSpPr>
                  <a:spLocks noChangeShapeType="1"/>
                </p:cNvSpPr>
                <p:nvPr/>
              </p:nvSpPr>
              <p:spPr bwMode="auto">
                <a:xfrm rot="21381589" flipH="1">
                  <a:off x="2518" y="3116"/>
                  <a:ext cx="294" cy="46"/>
                </a:xfrm>
                <a:prstGeom prst="line">
                  <a:avLst/>
                </a:prstGeom>
                <a:noFill/>
                <a:ln w="38100">
                  <a:solidFill>
                    <a:srgbClr val="A2FFA3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42" name="Line 40"/>
              <p:cNvSpPr>
                <a:spLocks noChangeShapeType="1"/>
              </p:cNvSpPr>
              <p:nvPr/>
            </p:nvSpPr>
            <p:spPr bwMode="auto">
              <a:xfrm rot="-5400000">
                <a:off x="2089" y="2967"/>
                <a:ext cx="0" cy="259"/>
              </a:xfrm>
              <a:prstGeom prst="line">
                <a:avLst/>
              </a:prstGeom>
              <a:noFill/>
              <a:ln w="28575">
                <a:solidFill>
                  <a:srgbClr val="A2FFA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3" name="Line 41"/>
              <p:cNvSpPr>
                <a:spLocks noChangeShapeType="1"/>
              </p:cNvSpPr>
              <p:nvPr/>
            </p:nvSpPr>
            <p:spPr bwMode="auto">
              <a:xfrm rot="-5400000">
                <a:off x="2089" y="2887"/>
                <a:ext cx="0" cy="259"/>
              </a:xfrm>
              <a:prstGeom prst="line">
                <a:avLst/>
              </a:prstGeom>
              <a:noFill/>
              <a:ln w="28575">
                <a:solidFill>
                  <a:srgbClr val="A2FFA3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4" name="Rectangle 42"/>
              <p:cNvSpPr>
                <a:spLocks noChangeArrowheads="1"/>
              </p:cNvSpPr>
              <p:nvPr/>
            </p:nvSpPr>
            <p:spPr bwMode="auto">
              <a:xfrm>
                <a:off x="4527" y="1936"/>
                <a:ext cx="792" cy="57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3662" tIns="47625" rIns="93662" bIns="47625">
                <a:spAutoFit/>
              </a:bodyPr>
              <a:lstStyle/>
              <a:p>
                <a:pPr defTabSz="933450">
                  <a:lnSpc>
                    <a:spcPct val="90000"/>
                  </a:lnSpc>
                </a:pPr>
                <a:r>
                  <a:rPr lang="sr-Latn-CS" sz="2000">
                    <a:solidFill>
                      <a:srgbClr val="FAFD00"/>
                    </a:solidFill>
                  </a:rPr>
                  <a:t>Amino kiseline</a:t>
                </a:r>
              </a:p>
              <a:p>
                <a:pPr defTabSz="933450">
                  <a:lnSpc>
                    <a:spcPct val="90000"/>
                  </a:lnSpc>
                </a:pPr>
                <a:r>
                  <a:rPr lang="sr-Latn-CS" sz="2000">
                    <a:solidFill>
                      <a:srgbClr val="FAFD00"/>
                    </a:solidFill>
                  </a:rPr>
                  <a:t>u krvi</a:t>
                </a:r>
                <a:endParaRPr lang="en-US" sz="2000">
                  <a:solidFill>
                    <a:srgbClr val="FAFD00"/>
                  </a:solidFill>
                </a:endParaRPr>
              </a:p>
            </p:txBody>
          </p:sp>
          <p:sp>
            <p:nvSpPr>
              <p:cNvPr id="23645" name="Line 43"/>
              <p:cNvSpPr>
                <a:spLocks noChangeShapeType="1"/>
              </p:cNvSpPr>
              <p:nvPr/>
            </p:nvSpPr>
            <p:spPr bwMode="auto">
              <a:xfrm flipV="1">
                <a:off x="4673" y="2617"/>
                <a:ext cx="0" cy="230"/>
              </a:xfrm>
              <a:prstGeom prst="line">
                <a:avLst/>
              </a:prstGeom>
              <a:noFill/>
              <a:ln w="76200">
                <a:solidFill>
                  <a:srgbClr val="FE9B0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2662238" y="5859463"/>
            <a:ext cx="5948362" cy="1062037"/>
            <a:chOff x="1722" y="3555"/>
            <a:chExt cx="3747" cy="669"/>
          </a:xfrm>
        </p:grpSpPr>
        <p:sp>
          <p:nvSpPr>
            <p:cNvPr id="23626" name="Line 45"/>
            <p:cNvSpPr>
              <a:spLocks noChangeShapeType="1"/>
            </p:cNvSpPr>
            <p:nvPr/>
          </p:nvSpPr>
          <p:spPr bwMode="auto">
            <a:xfrm rot="10800000" flipH="1">
              <a:off x="1722" y="3773"/>
              <a:ext cx="1143" cy="0"/>
            </a:xfrm>
            <a:prstGeom prst="line">
              <a:avLst/>
            </a:prstGeom>
            <a:noFill/>
            <a:ln w="76200">
              <a:solidFill>
                <a:srgbClr val="FAFD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Freeform 46"/>
            <p:cNvSpPr>
              <a:spLocks/>
            </p:cNvSpPr>
            <p:nvPr/>
          </p:nvSpPr>
          <p:spPr bwMode="auto">
            <a:xfrm>
              <a:off x="4320" y="3555"/>
              <a:ext cx="527" cy="669"/>
            </a:xfrm>
            <a:custGeom>
              <a:avLst/>
              <a:gdLst>
                <a:gd name="T0" fmla="*/ 105 w 527"/>
                <a:gd name="T1" fmla="*/ 19 h 669"/>
                <a:gd name="T2" fmla="*/ 132 w 527"/>
                <a:gd name="T3" fmla="*/ 13 h 669"/>
                <a:gd name="T4" fmla="*/ 158 w 527"/>
                <a:gd name="T5" fmla="*/ 6 h 669"/>
                <a:gd name="T6" fmla="*/ 192 w 527"/>
                <a:gd name="T7" fmla="*/ 6 h 669"/>
                <a:gd name="T8" fmla="*/ 228 w 527"/>
                <a:gd name="T9" fmla="*/ 0 h 669"/>
                <a:gd name="T10" fmla="*/ 263 w 527"/>
                <a:gd name="T11" fmla="*/ 0 h 669"/>
                <a:gd name="T12" fmla="*/ 307 w 527"/>
                <a:gd name="T13" fmla="*/ 6 h 669"/>
                <a:gd name="T14" fmla="*/ 342 w 527"/>
                <a:gd name="T15" fmla="*/ 19 h 669"/>
                <a:gd name="T16" fmla="*/ 386 w 527"/>
                <a:gd name="T17" fmla="*/ 36 h 669"/>
                <a:gd name="T18" fmla="*/ 421 w 527"/>
                <a:gd name="T19" fmla="*/ 60 h 669"/>
                <a:gd name="T20" fmla="*/ 455 w 527"/>
                <a:gd name="T21" fmla="*/ 96 h 669"/>
                <a:gd name="T22" fmla="*/ 465 w 527"/>
                <a:gd name="T23" fmla="*/ 120 h 669"/>
                <a:gd name="T24" fmla="*/ 474 w 527"/>
                <a:gd name="T25" fmla="*/ 151 h 669"/>
                <a:gd name="T26" fmla="*/ 474 w 527"/>
                <a:gd name="T27" fmla="*/ 175 h 669"/>
                <a:gd name="T28" fmla="*/ 455 w 527"/>
                <a:gd name="T29" fmla="*/ 199 h 669"/>
                <a:gd name="T30" fmla="*/ 447 w 527"/>
                <a:gd name="T31" fmla="*/ 216 h 669"/>
                <a:gd name="T32" fmla="*/ 430 w 527"/>
                <a:gd name="T33" fmla="*/ 241 h 669"/>
                <a:gd name="T34" fmla="*/ 411 w 527"/>
                <a:gd name="T35" fmla="*/ 265 h 669"/>
                <a:gd name="T36" fmla="*/ 395 w 527"/>
                <a:gd name="T37" fmla="*/ 289 h 669"/>
                <a:gd name="T38" fmla="*/ 386 w 527"/>
                <a:gd name="T39" fmla="*/ 314 h 669"/>
                <a:gd name="T40" fmla="*/ 386 w 527"/>
                <a:gd name="T41" fmla="*/ 337 h 669"/>
                <a:gd name="T42" fmla="*/ 395 w 527"/>
                <a:gd name="T43" fmla="*/ 367 h 669"/>
                <a:gd name="T44" fmla="*/ 421 w 527"/>
                <a:gd name="T45" fmla="*/ 397 h 669"/>
                <a:gd name="T46" fmla="*/ 447 w 527"/>
                <a:gd name="T47" fmla="*/ 427 h 669"/>
                <a:gd name="T48" fmla="*/ 474 w 527"/>
                <a:gd name="T49" fmla="*/ 457 h 669"/>
                <a:gd name="T50" fmla="*/ 499 w 527"/>
                <a:gd name="T51" fmla="*/ 487 h 669"/>
                <a:gd name="T52" fmla="*/ 518 w 527"/>
                <a:gd name="T53" fmla="*/ 517 h 669"/>
                <a:gd name="T54" fmla="*/ 526 w 527"/>
                <a:gd name="T55" fmla="*/ 548 h 669"/>
                <a:gd name="T56" fmla="*/ 518 w 527"/>
                <a:gd name="T57" fmla="*/ 578 h 669"/>
                <a:gd name="T58" fmla="*/ 482 w 527"/>
                <a:gd name="T59" fmla="*/ 615 h 669"/>
                <a:gd name="T60" fmla="*/ 430 w 527"/>
                <a:gd name="T61" fmla="*/ 645 h 669"/>
                <a:gd name="T62" fmla="*/ 359 w 527"/>
                <a:gd name="T63" fmla="*/ 662 h 669"/>
                <a:gd name="T64" fmla="*/ 298 w 527"/>
                <a:gd name="T65" fmla="*/ 668 h 669"/>
                <a:gd name="T66" fmla="*/ 236 w 527"/>
                <a:gd name="T67" fmla="*/ 662 h 669"/>
                <a:gd name="T68" fmla="*/ 175 w 527"/>
                <a:gd name="T69" fmla="*/ 645 h 669"/>
                <a:gd name="T70" fmla="*/ 123 w 527"/>
                <a:gd name="T71" fmla="*/ 615 h 669"/>
                <a:gd name="T72" fmla="*/ 79 w 527"/>
                <a:gd name="T73" fmla="*/ 578 h 669"/>
                <a:gd name="T74" fmla="*/ 44 w 527"/>
                <a:gd name="T75" fmla="*/ 536 h 669"/>
                <a:gd name="T76" fmla="*/ 17 w 527"/>
                <a:gd name="T77" fmla="*/ 487 h 669"/>
                <a:gd name="T78" fmla="*/ 0 w 527"/>
                <a:gd name="T79" fmla="*/ 440 h 669"/>
                <a:gd name="T80" fmla="*/ 0 w 527"/>
                <a:gd name="T81" fmla="*/ 386 h 669"/>
                <a:gd name="T82" fmla="*/ 0 w 527"/>
                <a:gd name="T83" fmla="*/ 355 h 669"/>
                <a:gd name="T84" fmla="*/ 0 w 527"/>
                <a:gd name="T85" fmla="*/ 314 h 669"/>
                <a:gd name="T86" fmla="*/ 0 w 527"/>
                <a:gd name="T87" fmla="*/ 271 h 669"/>
                <a:gd name="T88" fmla="*/ 0 w 527"/>
                <a:gd name="T89" fmla="*/ 223 h 669"/>
                <a:gd name="T90" fmla="*/ 8 w 527"/>
                <a:gd name="T91" fmla="*/ 181 h 669"/>
                <a:gd name="T92" fmla="*/ 8 w 527"/>
                <a:gd name="T93" fmla="*/ 133 h 669"/>
                <a:gd name="T94" fmla="*/ 27 w 527"/>
                <a:gd name="T95" fmla="*/ 96 h 669"/>
                <a:gd name="T96" fmla="*/ 44 w 527"/>
                <a:gd name="T97" fmla="*/ 60 h 669"/>
                <a:gd name="T98" fmla="*/ 71 w 527"/>
                <a:gd name="T99" fmla="*/ 36 h 669"/>
                <a:gd name="T100" fmla="*/ 105 w 527"/>
                <a:gd name="T101" fmla="*/ 19 h 6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7"/>
                <a:gd name="T154" fmla="*/ 0 h 669"/>
                <a:gd name="T155" fmla="*/ 527 w 527"/>
                <a:gd name="T156" fmla="*/ 669 h 6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7" h="669">
                  <a:moveTo>
                    <a:pt x="105" y="19"/>
                  </a:moveTo>
                  <a:lnTo>
                    <a:pt x="132" y="13"/>
                  </a:lnTo>
                  <a:lnTo>
                    <a:pt x="158" y="6"/>
                  </a:lnTo>
                  <a:lnTo>
                    <a:pt x="192" y="6"/>
                  </a:lnTo>
                  <a:lnTo>
                    <a:pt x="228" y="0"/>
                  </a:lnTo>
                  <a:lnTo>
                    <a:pt x="263" y="0"/>
                  </a:lnTo>
                  <a:lnTo>
                    <a:pt x="307" y="6"/>
                  </a:lnTo>
                  <a:lnTo>
                    <a:pt x="342" y="19"/>
                  </a:lnTo>
                  <a:lnTo>
                    <a:pt x="386" y="36"/>
                  </a:lnTo>
                  <a:lnTo>
                    <a:pt x="421" y="60"/>
                  </a:lnTo>
                  <a:lnTo>
                    <a:pt x="455" y="96"/>
                  </a:lnTo>
                  <a:lnTo>
                    <a:pt x="465" y="120"/>
                  </a:lnTo>
                  <a:lnTo>
                    <a:pt x="474" y="151"/>
                  </a:lnTo>
                  <a:lnTo>
                    <a:pt x="474" y="175"/>
                  </a:lnTo>
                  <a:lnTo>
                    <a:pt x="455" y="199"/>
                  </a:lnTo>
                  <a:lnTo>
                    <a:pt x="447" y="216"/>
                  </a:lnTo>
                  <a:lnTo>
                    <a:pt x="430" y="241"/>
                  </a:lnTo>
                  <a:lnTo>
                    <a:pt x="411" y="265"/>
                  </a:lnTo>
                  <a:lnTo>
                    <a:pt x="395" y="289"/>
                  </a:lnTo>
                  <a:lnTo>
                    <a:pt x="386" y="314"/>
                  </a:lnTo>
                  <a:lnTo>
                    <a:pt x="386" y="337"/>
                  </a:lnTo>
                  <a:lnTo>
                    <a:pt x="395" y="367"/>
                  </a:lnTo>
                  <a:lnTo>
                    <a:pt x="421" y="397"/>
                  </a:lnTo>
                  <a:lnTo>
                    <a:pt x="447" y="427"/>
                  </a:lnTo>
                  <a:lnTo>
                    <a:pt x="474" y="457"/>
                  </a:lnTo>
                  <a:lnTo>
                    <a:pt x="499" y="487"/>
                  </a:lnTo>
                  <a:lnTo>
                    <a:pt x="518" y="517"/>
                  </a:lnTo>
                  <a:lnTo>
                    <a:pt x="526" y="548"/>
                  </a:lnTo>
                  <a:lnTo>
                    <a:pt x="518" y="578"/>
                  </a:lnTo>
                  <a:lnTo>
                    <a:pt x="482" y="615"/>
                  </a:lnTo>
                  <a:lnTo>
                    <a:pt x="430" y="645"/>
                  </a:lnTo>
                  <a:lnTo>
                    <a:pt x="359" y="662"/>
                  </a:lnTo>
                  <a:lnTo>
                    <a:pt x="298" y="668"/>
                  </a:lnTo>
                  <a:lnTo>
                    <a:pt x="236" y="662"/>
                  </a:lnTo>
                  <a:lnTo>
                    <a:pt x="175" y="645"/>
                  </a:lnTo>
                  <a:lnTo>
                    <a:pt x="123" y="615"/>
                  </a:lnTo>
                  <a:lnTo>
                    <a:pt x="79" y="578"/>
                  </a:lnTo>
                  <a:lnTo>
                    <a:pt x="44" y="536"/>
                  </a:lnTo>
                  <a:lnTo>
                    <a:pt x="17" y="487"/>
                  </a:lnTo>
                  <a:lnTo>
                    <a:pt x="0" y="440"/>
                  </a:lnTo>
                  <a:lnTo>
                    <a:pt x="0" y="386"/>
                  </a:lnTo>
                  <a:lnTo>
                    <a:pt x="0" y="355"/>
                  </a:lnTo>
                  <a:lnTo>
                    <a:pt x="0" y="314"/>
                  </a:lnTo>
                  <a:lnTo>
                    <a:pt x="0" y="271"/>
                  </a:lnTo>
                  <a:lnTo>
                    <a:pt x="0" y="223"/>
                  </a:lnTo>
                  <a:lnTo>
                    <a:pt x="8" y="181"/>
                  </a:lnTo>
                  <a:lnTo>
                    <a:pt x="8" y="133"/>
                  </a:lnTo>
                  <a:lnTo>
                    <a:pt x="27" y="96"/>
                  </a:lnTo>
                  <a:lnTo>
                    <a:pt x="44" y="60"/>
                  </a:lnTo>
                  <a:lnTo>
                    <a:pt x="71" y="36"/>
                  </a:lnTo>
                  <a:lnTo>
                    <a:pt x="105" y="19"/>
                  </a:lnTo>
                </a:path>
              </a:pathLst>
            </a:custGeom>
            <a:solidFill>
              <a:srgbClr val="712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4080" y="3741"/>
              <a:ext cx="889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3662" tIns="47625" rIns="93662" bIns="47625">
              <a:spAutoFit/>
            </a:bodyPr>
            <a:lstStyle/>
            <a:p>
              <a:pPr algn="ctr" defTabSz="933450"/>
              <a:r>
                <a:rPr lang="sr-Latn-CS" sz="2000">
                  <a:solidFill>
                    <a:srgbClr val="FFFFFF"/>
                  </a:solidFill>
                </a:rPr>
                <a:t>Bubreg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3629" name="Line 48"/>
            <p:cNvSpPr>
              <a:spLocks noChangeShapeType="1"/>
            </p:cNvSpPr>
            <p:nvPr/>
          </p:nvSpPr>
          <p:spPr bwMode="auto">
            <a:xfrm rot="-5400000">
              <a:off x="5158" y="3462"/>
              <a:ext cx="0" cy="622"/>
            </a:xfrm>
            <a:prstGeom prst="line">
              <a:avLst/>
            </a:prstGeom>
            <a:noFill/>
            <a:ln w="76200">
              <a:solidFill>
                <a:srgbClr val="A2FFA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2865" y="3604"/>
              <a:ext cx="46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FFFE03"/>
                  </a:solidFill>
                </a:rPr>
                <a:t>Urea</a:t>
              </a:r>
            </a:p>
          </p:txBody>
        </p:sp>
        <p:sp>
          <p:nvSpPr>
            <p:cNvPr id="23631" name="Line 50"/>
            <p:cNvSpPr>
              <a:spLocks noChangeShapeType="1"/>
            </p:cNvSpPr>
            <p:nvPr/>
          </p:nvSpPr>
          <p:spPr bwMode="auto">
            <a:xfrm rot="10800000" flipH="1">
              <a:off x="3360" y="3773"/>
              <a:ext cx="864" cy="0"/>
            </a:xfrm>
            <a:prstGeom prst="line">
              <a:avLst/>
            </a:prstGeom>
            <a:noFill/>
            <a:ln w="76200">
              <a:solidFill>
                <a:srgbClr val="FAFD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1366838" y="1146175"/>
            <a:ext cx="8307387" cy="3068638"/>
            <a:chOff x="959" y="606"/>
            <a:chExt cx="5233" cy="1933"/>
          </a:xfrm>
        </p:grpSpPr>
        <p:sp>
          <p:nvSpPr>
            <p:cNvPr id="23602" name="Rectangle 52"/>
            <p:cNvSpPr>
              <a:spLocks noChangeArrowheads="1"/>
            </p:cNvSpPr>
            <p:nvPr/>
          </p:nvSpPr>
          <p:spPr bwMode="auto">
            <a:xfrm>
              <a:off x="4722" y="639"/>
              <a:ext cx="688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sr-Latn-CS" sz="2000">
                  <a:solidFill>
                    <a:srgbClr val="FFFFFF"/>
                  </a:solidFill>
                </a:rPr>
                <a:t>CREVO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3603" name="Line 53"/>
            <p:cNvSpPr>
              <a:spLocks noChangeShapeType="1"/>
            </p:cNvSpPr>
            <p:nvPr/>
          </p:nvSpPr>
          <p:spPr bwMode="auto">
            <a:xfrm>
              <a:off x="4521" y="1699"/>
              <a:ext cx="1600" cy="2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Line 54"/>
            <p:cNvSpPr>
              <a:spLocks noChangeShapeType="1"/>
            </p:cNvSpPr>
            <p:nvPr/>
          </p:nvSpPr>
          <p:spPr bwMode="auto">
            <a:xfrm>
              <a:off x="1042" y="912"/>
              <a:ext cx="288" cy="0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Arc 55"/>
            <p:cNvSpPr>
              <a:spLocks/>
            </p:cNvSpPr>
            <p:nvPr/>
          </p:nvSpPr>
          <p:spPr bwMode="auto">
            <a:xfrm>
              <a:off x="1336" y="606"/>
              <a:ext cx="504" cy="3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87"/>
                    <a:pt x="9644" y="23"/>
                    <a:pt x="2155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7"/>
                    <a:pt x="9644" y="23"/>
                    <a:pt x="2155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Line 56"/>
            <p:cNvSpPr>
              <a:spLocks noChangeShapeType="1"/>
            </p:cNvSpPr>
            <p:nvPr/>
          </p:nvSpPr>
          <p:spPr bwMode="auto">
            <a:xfrm>
              <a:off x="1840" y="606"/>
              <a:ext cx="1995" cy="0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Arc 57"/>
            <p:cNvSpPr>
              <a:spLocks/>
            </p:cNvSpPr>
            <p:nvPr/>
          </p:nvSpPr>
          <p:spPr bwMode="auto">
            <a:xfrm>
              <a:off x="3839" y="607"/>
              <a:ext cx="505" cy="305"/>
            </a:xfrm>
            <a:custGeom>
              <a:avLst/>
              <a:gdLst>
                <a:gd name="T0" fmla="*/ 0 w 21643"/>
                <a:gd name="T1" fmla="*/ 0 h 21600"/>
                <a:gd name="T2" fmla="*/ 0 w 21643"/>
                <a:gd name="T3" fmla="*/ 0 h 21600"/>
                <a:gd name="T4" fmla="*/ 0 w 2164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43"/>
                <a:gd name="T10" fmla="*/ 0 h 21600"/>
                <a:gd name="T11" fmla="*/ 21643 w 216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3" h="21600" fill="none" extrusionOk="0">
                  <a:moveTo>
                    <a:pt x="0" y="0"/>
                  </a:moveTo>
                  <a:cubicBezTo>
                    <a:pt x="14" y="0"/>
                    <a:pt x="28" y="-1"/>
                    <a:pt x="43" y="0"/>
                  </a:cubicBezTo>
                  <a:cubicBezTo>
                    <a:pt x="11972" y="0"/>
                    <a:pt x="21643" y="9670"/>
                    <a:pt x="21643" y="21600"/>
                  </a:cubicBezTo>
                </a:path>
                <a:path w="21643" h="21600" stroke="0" extrusionOk="0">
                  <a:moveTo>
                    <a:pt x="0" y="0"/>
                  </a:moveTo>
                  <a:cubicBezTo>
                    <a:pt x="14" y="0"/>
                    <a:pt x="28" y="-1"/>
                    <a:pt x="43" y="0"/>
                  </a:cubicBezTo>
                  <a:cubicBezTo>
                    <a:pt x="11972" y="0"/>
                    <a:pt x="21643" y="9670"/>
                    <a:pt x="21643" y="21600"/>
                  </a:cubicBezTo>
                  <a:lnTo>
                    <a:pt x="43" y="21600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Line 58"/>
            <p:cNvSpPr>
              <a:spLocks noChangeShapeType="1"/>
            </p:cNvSpPr>
            <p:nvPr/>
          </p:nvSpPr>
          <p:spPr bwMode="auto">
            <a:xfrm>
              <a:off x="4340" y="911"/>
              <a:ext cx="1781" cy="9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959" y="913"/>
              <a:ext cx="72" cy="49"/>
              <a:chOff x="1405" y="1491"/>
              <a:chExt cx="72" cy="49"/>
            </a:xfrm>
          </p:grpSpPr>
          <p:sp>
            <p:nvSpPr>
              <p:cNvPr id="23624" name="Arc 60"/>
              <p:cNvSpPr>
                <a:spLocks/>
              </p:cNvSpPr>
              <p:nvPr/>
            </p:nvSpPr>
            <p:spPr bwMode="auto">
              <a:xfrm>
                <a:off x="1448" y="1491"/>
                <a:ext cx="29" cy="35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0" y="21587"/>
                    </a:moveTo>
                    <a:cubicBezTo>
                      <a:pt x="0" y="9947"/>
                      <a:pt x="9223" y="400"/>
                      <a:pt x="20855" y="-1"/>
                    </a:cubicBezTo>
                  </a:path>
                  <a:path w="21600" h="21587" stroke="0" extrusionOk="0">
                    <a:moveTo>
                      <a:pt x="0" y="21587"/>
                    </a:moveTo>
                    <a:cubicBezTo>
                      <a:pt x="0" y="9947"/>
                      <a:pt x="9223" y="400"/>
                      <a:pt x="20855" y="-1"/>
                    </a:cubicBezTo>
                    <a:lnTo>
                      <a:pt x="21600" y="21587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B7A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5" name="Line 61"/>
              <p:cNvSpPr>
                <a:spLocks noChangeShapeType="1"/>
              </p:cNvSpPr>
              <p:nvPr/>
            </p:nvSpPr>
            <p:spPr bwMode="auto">
              <a:xfrm>
                <a:off x="1405" y="1540"/>
                <a:ext cx="37" cy="0"/>
              </a:xfrm>
              <a:prstGeom prst="line">
                <a:avLst/>
              </a:prstGeom>
              <a:noFill/>
              <a:ln w="50800">
                <a:solidFill>
                  <a:srgbClr val="00B7A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10" name="Arc 62"/>
            <p:cNvSpPr>
              <a:spLocks/>
            </p:cNvSpPr>
            <p:nvPr/>
          </p:nvSpPr>
          <p:spPr bwMode="auto">
            <a:xfrm>
              <a:off x="6118" y="910"/>
              <a:ext cx="43" cy="42"/>
            </a:xfrm>
            <a:custGeom>
              <a:avLst/>
              <a:gdLst>
                <a:gd name="T0" fmla="*/ 0 w 22096"/>
                <a:gd name="T1" fmla="*/ 0 h 21600"/>
                <a:gd name="T2" fmla="*/ 0 w 22096"/>
                <a:gd name="T3" fmla="*/ 0 h 21600"/>
                <a:gd name="T4" fmla="*/ 0 w 2209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96"/>
                <a:gd name="T10" fmla="*/ 0 h 21600"/>
                <a:gd name="T11" fmla="*/ 22096 w 220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96" h="21600" fill="none" extrusionOk="0">
                  <a:moveTo>
                    <a:pt x="-1" y="5"/>
                  </a:moveTo>
                  <a:cubicBezTo>
                    <a:pt x="167" y="1"/>
                    <a:pt x="334" y="-1"/>
                    <a:pt x="502" y="0"/>
                  </a:cubicBezTo>
                  <a:cubicBezTo>
                    <a:pt x="12226" y="0"/>
                    <a:pt x="21809" y="9352"/>
                    <a:pt x="22095" y="21073"/>
                  </a:cubicBezTo>
                </a:path>
                <a:path w="22096" h="21600" stroke="0" extrusionOk="0">
                  <a:moveTo>
                    <a:pt x="-1" y="5"/>
                  </a:moveTo>
                  <a:cubicBezTo>
                    <a:pt x="167" y="1"/>
                    <a:pt x="334" y="-1"/>
                    <a:pt x="502" y="0"/>
                  </a:cubicBezTo>
                  <a:cubicBezTo>
                    <a:pt x="12226" y="0"/>
                    <a:pt x="21809" y="9352"/>
                    <a:pt x="22095" y="21073"/>
                  </a:cubicBezTo>
                  <a:lnTo>
                    <a:pt x="502" y="21600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Line 63"/>
            <p:cNvSpPr>
              <a:spLocks noChangeShapeType="1"/>
            </p:cNvSpPr>
            <p:nvPr/>
          </p:nvSpPr>
          <p:spPr bwMode="auto">
            <a:xfrm>
              <a:off x="6155" y="959"/>
              <a:ext cx="37" cy="0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Arc 64"/>
            <p:cNvSpPr>
              <a:spLocks/>
            </p:cNvSpPr>
            <p:nvPr/>
          </p:nvSpPr>
          <p:spPr bwMode="auto">
            <a:xfrm>
              <a:off x="6121" y="1648"/>
              <a:ext cx="35" cy="42"/>
            </a:xfrm>
            <a:custGeom>
              <a:avLst/>
              <a:gdLst>
                <a:gd name="T0" fmla="*/ 0 w 22253"/>
                <a:gd name="T1" fmla="*/ 0 h 22141"/>
                <a:gd name="T2" fmla="*/ 0 w 22253"/>
                <a:gd name="T3" fmla="*/ 0 h 22141"/>
                <a:gd name="T4" fmla="*/ 0 w 22253"/>
                <a:gd name="T5" fmla="*/ 0 h 22141"/>
                <a:gd name="T6" fmla="*/ 0 60000 65536"/>
                <a:gd name="T7" fmla="*/ 0 60000 65536"/>
                <a:gd name="T8" fmla="*/ 0 60000 65536"/>
                <a:gd name="T9" fmla="*/ 0 w 22253"/>
                <a:gd name="T10" fmla="*/ 0 h 22141"/>
                <a:gd name="T11" fmla="*/ 22253 w 22253"/>
                <a:gd name="T12" fmla="*/ 22141 h 22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3" h="22141" fill="none" extrusionOk="0">
                  <a:moveTo>
                    <a:pt x="22246" y="-1"/>
                  </a:moveTo>
                  <a:cubicBezTo>
                    <a:pt x="22250" y="180"/>
                    <a:pt x="22253" y="360"/>
                    <a:pt x="22253" y="541"/>
                  </a:cubicBezTo>
                  <a:cubicBezTo>
                    <a:pt x="22253" y="12470"/>
                    <a:pt x="12582" y="22141"/>
                    <a:pt x="653" y="22141"/>
                  </a:cubicBezTo>
                  <a:cubicBezTo>
                    <a:pt x="435" y="22141"/>
                    <a:pt x="217" y="22137"/>
                    <a:pt x="-1" y="22131"/>
                  </a:cubicBezTo>
                </a:path>
                <a:path w="22253" h="22141" stroke="0" extrusionOk="0">
                  <a:moveTo>
                    <a:pt x="22246" y="-1"/>
                  </a:moveTo>
                  <a:cubicBezTo>
                    <a:pt x="22250" y="180"/>
                    <a:pt x="22253" y="360"/>
                    <a:pt x="22253" y="541"/>
                  </a:cubicBezTo>
                  <a:cubicBezTo>
                    <a:pt x="22253" y="12470"/>
                    <a:pt x="12582" y="22141"/>
                    <a:pt x="653" y="22141"/>
                  </a:cubicBezTo>
                  <a:cubicBezTo>
                    <a:pt x="435" y="22141"/>
                    <a:pt x="217" y="22137"/>
                    <a:pt x="-1" y="22131"/>
                  </a:cubicBezTo>
                  <a:lnTo>
                    <a:pt x="653" y="541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Line 65"/>
            <p:cNvSpPr>
              <a:spLocks noChangeShapeType="1"/>
            </p:cNvSpPr>
            <p:nvPr/>
          </p:nvSpPr>
          <p:spPr bwMode="auto">
            <a:xfrm>
              <a:off x="6149" y="1633"/>
              <a:ext cx="37" cy="0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Arc 66"/>
            <p:cNvSpPr>
              <a:spLocks/>
            </p:cNvSpPr>
            <p:nvPr/>
          </p:nvSpPr>
          <p:spPr bwMode="auto">
            <a:xfrm>
              <a:off x="3825" y="1700"/>
              <a:ext cx="702" cy="839"/>
            </a:xfrm>
            <a:custGeom>
              <a:avLst/>
              <a:gdLst>
                <a:gd name="T0" fmla="*/ 0 w 21631"/>
                <a:gd name="T1" fmla="*/ 0 h 21616"/>
                <a:gd name="T2" fmla="*/ 0 w 21631"/>
                <a:gd name="T3" fmla="*/ 0 h 21616"/>
                <a:gd name="T4" fmla="*/ 0 w 21631"/>
                <a:gd name="T5" fmla="*/ 0 h 21616"/>
                <a:gd name="T6" fmla="*/ 0 60000 65536"/>
                <a:gd name="T7" fmla="*/ 0 60000 65536"/>
                <a:gd name="T8" fmla="*/ 0 60000 65536"/>
                <a:gd name="T9" fmla="*/ 0 w 21631"/>
                <a:gd name="T10" fmla="*/ 0 h 21616"/>
                <a:gd name="T11" fmla="*/ 21631 w 21631"/>
                <a:gd name="T12" fmla="*/ 21616 h 216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1" h="21616" fill="none" extrusionOk="0">
                  <a:moveTo>
                    <a:pt x="21630" y="0"/>
                  </a:moveTo>
                  <a:cubicBezTo>
                    <a:pt x="21630" y="5"/>
                    <a:pt x="21631" y="10"/>
                    <a:pt x="21631" y="16"/>
                  </a:cubicBezTo>
                  <a:cubicBezTo>
                    <a:pt x="21631" y="11945"/>
                    <a:pt x="11960" y="21616"/>
                    <a:pt x="31" y="21616"/>
                  </a:cubicBezTo>
                  <a:cubicBezTo>
                    <a:pt x="20" y="21616"/>
                    <a:pt x="10" y="21615"/>
                    <a:pt x="0" y="21615"/>
                  </a:cubicBezTo>
                </a:path>
                <a:path w="21631" h="21616" stroke="0" extrusionOk="0">
                  <a:moveTo>
                    <a:pt x="21630" y="0"/>
                  </a:moveTo>
                  <a:cubicBezTo>
                    <a:pt x="21630" y="5"/>
                    <a:pt x="21631" y="10"/>
                    <a:pt x="21631" y="16"/>
                  </a:cubicBezTo>
                  <a:cubicBezTo>
                    <a:pt x="21631" y="11945"/>
                    <a:pt x="11960" y="21616"/>
                    <a:pt x="31" y="21616"/>
                  </a:cubicBezTo>
                  <a:cubicBezTo>
                    <a:pt x="20" y="21616"/>
                    <a:pt x="10" y="21615"/>
                    <a:pt x="0" y="21615"/>
                  </a:cubicBezTo>
                  <a:lnTo>
                    <a:pt x="31" y="16"/>
                  </a:lnTo>
                  <a:close/>
                </a:path>
              </a:pathLst>
            </a:custGeom>
            <a:noFill/>
            <a:ln w="50800" cap="rnd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Line 67"/>
            <p:cNvSpPr>
              <a:spLocks noChangeShapeType="1"/>
            </p:cNvSpPr>
            <p:nvPr/>
          </p:nvSpPr>
          <p:spPr bwMode="auto">
            <a:xfrm flipH="1">
              <a:off x="2665" y="2539"/>
              <a:ext cx="1179" cy="0"/>
            </a:xfrm>
            <a:prstGeom prst="line">
              <a:avLst/>
            </a:prstGeom>
            <a:noFill/>
            <a:ln w="50800">
              <a:solidFill>
                <a:srgbClr val="00B7A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68"/>
            <p:cNvGrpSpPr>
              <a:grpSpLocks/>
            </p:cNvGrpSpPr>
            <p:nvPr/>
          </p:nvGrpSpPr>
          <p:grpSpPr bwMode="auto">
            <a:xfrm>
              <a:off x="1042" y="1645"/>
              <a:ext cx="1623" cy="893"/>
              <a:chOff x="991" y="1560"/>
              <a:chExt cx="1674" cy="1120"/>
            </a:xfrm>
          </p:grpSpPr>
          <p:sp>
            <p:nvSpPr>
              <p:cNvPr id="23618" name="Arc 69"/>
              <p:cNvSpPr>
                <a:spLocks/>
              </p:cNvSpPr>
              <p:nvPr/>
            </p:nvSpPr>
            <p:spPr bwMode="auto">
              <a:xfrm>
                <a:off x="1494" y="1876"/>
                <a:ext cx="208" cy="113"/>
              </a:xfrm>
              <a:custGeom>
                <a:avLst/>
                <a:gdLst>
                  <a:gd name="T0" fmla="*/ 0 w 21704"/>
                  <a:gd name="T1" fmla="*/ 0 h 21600"/>
                  <a:gd name="T2" fmla="*/ 0 w 21704"/>
                  <a:gd name="T3" fmla="*/ 0 h 21600"/>
                  <a:gd name="T4" fmla="*/ 0 w 217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04"/>
                  <a:gd name="T10" fmla="*/ 0 h 21600"/>
                  <a:gd name="T11" fmla="*/ 21704 w 217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04" h="21600" fill="none" extrusionOk="0">
                    <a:moveTo>
                      <a:pt x="21704" y="0"/>
                    </a:moveTo>
                    <a:cubicBezTo>
                      <a:pt x="21704" y="11929"/>
                      <a:pt x="12033" y="21600"/>
                      <a:pt x="104" y="21600"/>
                    </a:cubicBezTo>
                    <a:cubicBezTo>
                      <a:pt x="69" y="21600"/>
                      <a:pt x="34" y="21599"/>
                      <a:pt x="0" y="21599"/>
                    </a:cubicBezTo>
                  </a:path>
                  <a:path w="21704" h="21600" stroke="0" extrusionOk="0">
                    <a:moveTo>
                      <a:pt x="21704" y="0"/>
                    </a:moveTo>
                    <a:cubicBezTo>
                      <a:pt x="21704" y="11929"/>
                      <a:pt x="12033" y="21600"/>
                      <a:pt x="104" y="21600"/>
                    </a:cubicBezTo>
                    <a:cubicBezTo>
                      <a:pt x="69" y="21600"/>
                      <a:pt x="34" y="21599"/>
                      <a:pt x="0" y="21599"/>
                    </a:cubicBezTo>
                    <a:lnTo>
                      <a:pt x="104" y="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B7A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9" name="Arc 70"/>
              <p:cNvSpPr>
                <a:spLocks/>
              </p:cNvSpPr>
              <p:nvPr/>
            </p:nvSpPr>
            <p:spPr bwMode="auto">
              <a:xfrm>
                <a:off x="2204" y="2457"/>
                <a:ext cx="461" cy="22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553" y="21599"/>
                    </a:moveTo>
                    <a:cubicBezTo>
                      <a:pt x="9642" y="21574"/>
                      <a:pt x="0" y="11911"/>
                      <a:pt x="0" y="0"/>
                    </a:cubicBezTo>
                  </a:path>
                  <a:path w="21600" h="21600" stroke="0" extrusionOk="0">
                    <a:moveTo>
                      <a:pt x="21553" y="21599"/>
                    </a:moveTo>
                    <a:cubicBezTo>
                      <a:pt x="9642" y="21574"/>
                      <a:pt x="0" y="11911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B7A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0" name="Arc 71"/>
              <p:cNvSpPr>
                <a:spLocks/>
              </p:cNvSpPr>
              <p:nvPr/>
            </p:nvSpPr>
            <p:spPr bwMode="auto">
              <a:xfrm>
                <a:off x="2043" y="2395"/>
                <a:ext cx="169" cy="189"/>
              </a:xfrm>
              <a:custGeom>
                <a:avLst/>
                <a:gdLst>
                  <a:gd name="T0" fmla="*/ 0 w 21729"/>
                  <a:gd name="T1" fmla="*/ 0 h 21716"/>
                  <a:gd name="T2" fmla="*/ 0 w 21729"/>
                  <a:gd name="T3" fmla="*/ 0 h 21716"/>
                  <a:gd name="T4" fmla="*/ 0 w 21729"/>
                  <a:gd name="T5" fmla="*/ 0 h 21716"/>
                  <a:gd name="T6" fmla="*/ 0 60000 65536"/>
                  <a:gd name="T7" fmla="*/ 0 60000 65536"/>
                  <a:gd name="T8" fmla="*/ 0 60000 65536"/>
                  <a:gd name="T9" fmla="*/ 0 w 21729"/>
                  <a:gd name="T10" fmla="*/ 0 h 21716"/>
                  <a:gd name="T11" fmla="*/ 21729 w 21729"/>
                  <a:gd name="T12" fmla="*/ 21716 h 21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9" h="21716" fill="none" extrusionOk="0">
                    <a:moveTo>
                      <a:pt x="21728" y="0"/>
                    </a:moveTo>
                    <a:cubicBezTo>
                      <a:pt x="21728" y="38"/>
                      <a:pt x="21729" y="77"/>
                      <a:pt x="21729" y="116"/>
                    </a:cubicBezTo>
                    <a:cubicBezTo>
                      <a:pt x="21729" y="12045"/>
                      <a:pt x="12058" y="21716"/>
                      <a:pt x="129" y="21716"/>
                    </a:cubicBezTo>
                    <a:cubicBezTo>
                      <a:pt x="86" y="21716"/>
                      <a:pt x="43" y="21715"/>
                      <a:pt x="0" y="21715"/>
                    </a:cubicBezTo>
                  </a:path>
                  <a:path w="21729" h="21716" stroke="0" extrusionOk="0">
                    <a:moveTo>
                      <a:pt x="21728" y="0"/>
                    </a:moveTo>
                    <a:cubicBezTo>
                      <a:pt x="21728" y="38"/>
                      <a:pt x="21729" y="77"/>
                      <a:pt x="21729" y="116"/>
                    </a:cubicBezTo>
                    <a:cubicBezTo>
                      <a:pt x="21729" y="12045"/>
                      <a:pt x="12058" y="21716"/>
                      <a:pt x="129" y="21716"/>
                    </a:cubicBezTo>
                    <a:cubicBezTo>
                      <a:pt x="86" y="21716"/>
                      <a:pt x="43" y="21715"/>
                      <a:pt x="0" y="21715"/>
                    </a:cubicBezTo>
                    <a:lnTo>
                      <a:pt x="129" y="116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B7A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1" name="Arc 72"/>
              <p:cNvSpPr>
                <a:spLocks/>
              </p:cNvSpPr>
              <p:nvPr/>
            </p:nvSpPr>
            <p:spPr bwMode="auto">
              <a:xfrm>
                <a:off x="1699" y="1873"/>
                <a:ext cx="351" cy="7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538" y="21599"/>
                    </a:moveTo>
                    <a:cubicBezTo>
                      <a:pt x="9632" y="21565"/>
                      <a:pt x="0" y="11905"/>
                      <a:pt x="0" y="0"/>
                    </a:cubicBezTo>
                  </a:path>
                  <a:path w="21600" h="21600" stroke="0" extrusionOk="0">
                    <a:moveTo>
                      <a:pt x="21538" y="21599"/>
                    </a:moveTo>
                    <a:cubicBezTo>
                      <a:pt x="9632" y="21565"/>
                      <a:pt x="0" y="11905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B7A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2" name="Arc 73"/>
              <p:cNvSpPr>
                <a:spLocks/>
              </p:cNvSpPr>
              <p:nvPr/>
            </p:nvSpPr>
            <p:spPr bwMode="auto">
              <a:xfrm>
                <a:off x="1343" y="1560"/>
                <a:ext cx="157" cy="4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B7A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3" name="Line 74"/>
              <p:cNvSpPr>
                <a:spLocks noChangeShapeType="1"/>
              </p:cNvSpPr>
              <p:nvPr/>
            </p:nvSpPr>
            <p:spPr bwMode="auto">
              <a:xfrm flipV="1">
                <a:off x="991" y="1560"/>
                <a:ext cx="373" cy="3"/>
              </a:xfrm>
              <a:prstGeom prst="line">
                <a:avLst/>
              </a:prstGeom>
              <a:noFill/>
              <a:ln w="50800">
                <a:solidFill>
                  <a:srgbClr val="00B7A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17" name="Rectangle 75"/>
            <p:cNvSpPr>
              <a:spLocks noChangeArrowheads="1"/>
            </p:cNvSpPr>
            <p:nvPr/>
          </p:nvSpPr>
          <p:spPr bwMode="auto">
            <a:xfrm>
              <a:off x="2805" y="639"/>
              <a:ext cx="688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sr-Latn-CS" sz="2000">
                  <a:solidFill>
                    <a:srgbClr val="FFFFFF"/>
                  </a:solidFill>
                </a:rPr>
                <a:t>BURAG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23561" name="Rectangle 76"/>
          <p:cNvSpPr>
            <a:spLocks noChangeArrowheads="1"/>
          </p:cNvSpPr>
          <p:nvPr/>
        </p:nvSpPr>
        <p:spPr bwMode="auto">
          <a:xfrm>
            <a:off x="7883525" y="3789363"/>
            <a:ext cx="118903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933450"/>
            <a:r>
              <a:rPr lang="sr-Latn-CS" sz="2000">
                <a:solidFill>
                  <a:srgbClr val="FFFFFF"/>
                </a:solidFill>
              </a:rPr>
              <a:t>N fecesa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562" name="Rectangle 77"/>
          <p:cNvSpPr>
            <a:spLocks noChangeArrowheads="1"/>
          </p:cNvSpPr>
          <p:nvPr/>
        </p:nvSpPr>
        <p:spPr bwMode="auto">
          <a:xfrm>
            <a:off x="179388" y="1412875"/>
            <a:ext cx="11049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2000">
                <a:solidFill>
                  <a:srgbClr val="FAFD00"/>
                </a:solidFill>
              </a:rPr>
              <a:t>OBROK</a:t>
            </a:r>
            <a:endParaRPr lang="en-US" sz="2000">
              <a:solidFill>
                <a:srgbClr val="FAFD00"/>
              </a:solidFill>
            </a:endParaRPr>
          </a:p>
        </p:txBody>
      </p:sp>
      <p:grpSp>
        <p:nvGrpSpPr>
          <p:cNvPr id="14" name="Group 78"/>
          <p:cNvGrpSpPr>
            <a:grpSpLocks/>
          </p:cNvGrpSpPr>
          <p:nvPr/>
        </p:nvGrpSpPr>
        <p:grpSpPr bwMode="auto">
          <a:xfrm>
            <a:off x="257175" y="1936750"/>
            <a:ext cx="1014413" cy="960438"/>
            <a:chOff x="1260" y="1544"/>
            <a:chExt cx="512" cy="485"/>
          </a:xfrm>
        </p:grpSpPr>
        <p:sp>
          <p:nvSpPr>
            <p:cNvPr id="23600" name="Freeform 79"/>
            <p:cNvSpPr>
              <a:spLocks/>
            </p:cNvSpPr>
            <p:nvPr/>
          </p:nvSpPr>
          <p:spPr bwMode="auto">
            <a:xfrm>
              <a:off x="1260" y="1544"/>
              <a:ext cx="361" cy="479"/>
            </a:xfrm>
            <a:custGeom>
              <a:avLst/>
              <a:gdLst>
                <a:gd name="T0" fmla="*/ 0 w 361"/>
                <a:gd name="T1" fmla="*/ 478 h 479"/>
                <a:gd name="T2" fmla="*/ 246 w 361"/>
                <a:gd name="T3" fmla="*/ 478 h 479"/>
                <a:gd name="T4" fmla="*/ 203 w 361"/>
                <a:gd name="T5" fmla="*/ 438 h 479"/>
                <a:gd name="T6" fmla="*/ 263 w 361"/>
                <a:gd name="T7" fmla="*/ 408 h 479"/>
                <a:gd name="T8" fmla="*/ 223 w 361"/>
                <a:gd name="T9" fmla="*/ 378 h 479"/>
                <a:gd name="T10" fmla="*/ 306 w 361"/>
                <a:gd name="T11" fmla="*/ 350 h 479"/>
                <a:gd name="T12" fmla="*/ 266 w 361"/>
                <a:gd name="T13" fmla="*/ 304 h 479"/>
                <a:gd name="T14" fmla="*/ 316 w 361"/>
                <a:gd name="T15" fmla="*/ 288 h 479"/>
                <a:gd name="T16" fmla="*/ 273 w 361"/>
                <a:gd name="T17" fmla="*/ 254 h 479"/>
                <a:gd name="T18" fmla="*/ 360 w 361"/>
                <a:gd name="T19" fmla="*/ 228 h 479"/>
                <a:gd name="T20" fmla="*/ 220 w 361"/>
                <a:gd name="T21" fmla="*/ 0 h 479"/>
                <a:gd name="T22" fmla="*/ 0 w 361"/>
                <a:gd name="T23" fmla="*/ 478 h 4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1"/>
                <a:gd name="T37" fmla="*/ 0 h 479"/>
                <a:gd name="T38" fmla="*/ 361 w 361"/>
                <a:gd name="T39" fmla="*/ 479 h 4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1" h="479">
                  <a:moveTo>
                    <a:pt x="0" y="478"/>
                  </a:moveTo>
                  <a:lnTo>
                    <a:pt x="246" y="478"/>
                  </a:lnTo>
                  <a:lnTo>
                    <a:pt x="203" y="438"/>
                  </a:lnTo>
                  <a:lnTo>
                    <a:pt x="263" y="408"/>
                  </a:lnTo>
                  <a:lnTo>
                    <a:pt x="223" y="378"/>
                  </a:lnTo>
                  <a:lnTo>
                    <a:pt x="306" y="350"/>
                  </a:lnTo>
                  <a:lnTo>
                    <a:pt x="266" y="304"/>
                  </a:lnTo>
                  <a:lnTo>
                    <a:pt x="316" y="288"/>
                  </a:lnTo>
                  <a:lnTo>
                    <a:pt x="273" y="254"/>
                  </a:lnTo>
                  <a:lnTo>
                    <a:pt x="360" y="228"/>
                  </a:lnTo>
                  <a:lnTo>
                    <a:pt x="220" y="0"/>
                  </a:lnTo>
                  <a:lnTo>
                    <a:pt x="0" y="478"/>
                  </a:lnTo>
                </a:path>
              </a:pathLst>
            </a:custGeom>
            <a:solidFill>
              <a:srgbClr val="037C03"/>
            </a:solidFill>
            <a:ln w="12700" cap="rnd">
              <a:solidFill>
                <a:srgbClr val="037C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80"/>
            <p:cNvSpPr>
              <a:spLocks/>
            </p:cNvSpPr>
            <p:nvPr/>
          </p:nvSpPr>
          <p:spPr bwMode="auto">
            <a:xfrm>
              <a:off x="1484" y="1778"/>
              <a:ext cx="288" cy="251"/>
            </a:xfrm>
            <a:custGeom>
              <a:avLst/>
              <a:gdLst>
                <a:gd name="T0" fmla="*/ 137 w 288"/>
                <a:gd name="T1" fmla="*/ 0 h 251"/>
                <a:gd name="T2" fmla="*/ 287 w 288"/>
                <a:gd name="T3" fmla="*/ 250 h 251"/>
                <a:gd name="T4" fmla="*/ 37 w 288"/>
                <a:gd name="T5" fmla="*/ 246 h 251"/>
                <a:gd name="T6" fmla="*/ 0 w 288"/>
                <a:gd name="T7" fmla="*/ 206 h 251"/>
                <a:gd name="T8" fmla="*/ 54 w 288"/>
                <a:gd name="T9" fmla="*/ 180 h 251"/>
                <a:gd name="T10" fmla="*/ 20 w 288"/>
                <a:gd name="T11" fmla="*/ 150 h 251"/>
                <a:gd name="T12" fmla="*/ 87 w 288"/>
                <a:gd name="T13" fmla="*/ 124 h 251"/>
                <a:gd name="T14" fmla="*/ 60 w 288"/>
                <a:gd name="T15" fmla="*/ 74 h 251"/>
                <a:gd name="T16" fmla="*/ 100 w 288"/>
                <a:gd name="T17" fmla="*/ 56 h 251"/>
                <a:gd name="T18" fmla="*/ 67 w 288"/>
                <a:gd name="T19" fmla="*/ 24 h 251"/>
                <a:gd name="T20" fmla="*/ 137 w 288"/>
                <a:gd name="T21" fmla="*/ 0 h 2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8"/>
                <a:gd name="T34" fmla="*/ 0 h 251"/>
                <a:gd name="T35" fmla="*/ 288 w 288"/>
                <a:gd name="T36" fmla="*/ 251 h 2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8" h="251">
                  <a:moveTo>
                    <a:pt x="137" y="0"/>
                  </a:moveTo>
                  <a:lnTo>
                    <a:pt x="287" y="250"/>
                  </a:lnTo>
                  <a:lnTo>
                    <a:pt x="37" y="246"/>
                  </a:lnTo>
                  <a:lnTo>
                    <a:pt x="0" y="206"/>
                  </a:lnTo>
                  <a:lnTo>
                    <a:pt x="54" y="180"/>
                  </a:lnTo>
                  <a:lnTo>
                    <a:pt x="20" y="150"/>
                  </a:lnTo>
                  <a:lnTo>
                    <a:pt x="87" y="124"/>
                  </a:lnTo>
                  <a:lnTo>
                    <a:pt x="60" y="74"/>
                  </a:lnTo>
                  <a:lnTo>
                    <a:pt x="100" y="56"/>
                  </a:lnTo>
                  <a:lnTo>
                    <a:pt x="67" y="24"/>
                  </a:lnTo>
                  <a:lnTo>
                    <a:pt x="137" y="0"/>
                  </a:lnTo>
                </a:path>
              </a:pathLst>
            </a:custGeom>
            <a:solidFill>
              <a:srgbClr val="A2FFA3"/>
            </a:solidFill>
            <a:ln w="12700" cap="rnd">
              <a:solidFill>
                <a:srgbClr val="A2FF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4" name="Rectangle 81"/>
          <p:cNvSpPr>
            <a:spLocks noChangeArrowheads="1"/>
          </p:cNvSpPr>
          <p:nvPr/>
        </p:nvSpPr>
        <p:spPr bwMode="auto">
          <a:xfrm>
            <a:off x="-71438" y="2132013"/>
            <a:ext cx="104933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en-US" sz="2000">
                <a:solidFill>
                  <a:srgbClr val="FFFFFF"/>
                </a:solidFill>
              </a:rPr>
              <a:t>Protein</a:t>
            </a:r>
            <a:r>
              <a:rPr lang="sr-Latn-CS" sz="2000">
                <a:solidFill>
                  <a:srgbClr val="FFFFFF"/>
                </a:solidFill>
              </a:rPr>
              <a:t>i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565" name="Rectangle 82"/>
          <p:cNvSpPr>
            <a:spLocks noChangeArrowheads="1"/>
          </p:cNvSpPr>
          <p:nvPr/>
        </p:nvSpPr>
        <p:spPr bwMode="auto">
          <a:xfrm>
            <a:off x="-71438" y="2420938"/>
            <a:ext cx="1019176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en-US" sz="2000">
                <a:solidFill>
                  <a:srgbClr val="FFFFFF"/>
                </a:solidFill>
              </a:rPr>
              <a:t>N</a:t>
            </a:r>
            <a:r>
              <a:rPr lang="sr-Latn-CS" sz="2000">
                <a:solidFill>
                  <a:srgbClr val="FFFFFF"/>
                </a:solidFill>
              </a:rPr>
              <a:t>e</a:t>
            </a:r>
            <a:r>
              <a:rPr lang="en-US" sz="2000">
                <a:solidFill>
                  <a:srgbClr val="FFFFFF"/>
                </a:solidFill>
              </a:rPr>
              <a:t>prot</a:t>
            </a:r>
            <a:r>
              <a:rPr lang="sr-Latn-CS" sz="2000">
                <a:solidFill>
                  <a:srgbClr val="FFFFFF"/>
                </a:solidFill>
              </a:rPr>
              <a:t>.</a:t>
            </a:r>
            <a:endParaRPr lang="en-US" sz="2000">
              <a:solidFill>
                <a:srgbClr val="FFFFFF"/>
              </a:solidFill>
            </a:endParaRPr>
          </a:p>
          <a:p>
            <a:pPr defTabSz="933450"/>
            <a:r>
              <a:rPr lang="sr-Latn-CS" sz="2000">
                <a:solidFill>
                  <a:srgbClr val="FFFFFF"/>
                </a:solidFill>
              </a:rPr>
              <a:t>azot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566" name="Line 83"/>
          <p:cNvSpPr>
            <a:spLocks noChangeShapeType="1"/>
          </p:cNvSpPr>
          <p:nvPr/>
        </p:nvSpPr>
        <p:spPr bwMode="auto">
          <a:xfrm>
            <a:off x="-42863" y="2200275"/>
            <a:ext cx="0" cy="8461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84"/>
          <p:cNvSpPr>
            <a:spLocks noChangeShapeType="1"/>
          </p:cNvSpPr>
          <p:nvPr/>
        </p:nvSpPr>
        <p:spPr bwMode="auto">
          <a:xfrm>
            <a:off x="-39688" y="3046413"/>
            <a:ext cx="26035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85"/>
          <p:cNvSpPr>
            <a:spLocks noChangeShapeType="1"/>
          </p:cNvSpPr>
          <p:nvPr/>
        </p:nvSpPr>
        <p:spPr bwMode="auto">
          <a:xfrm>
            <a:off x="-42863" y="2449513"/>
            <a:ext cx="26035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86"/>
          <p:cNvSpPr>
            <a:spLocks noChangeArrowheads="1"/>
          </p:cNvSpPr>
          <p:nvPr/>
        </p:nvSpPr>
        <p:spPr bwMode="auto">
          <a:xfrm>
            <a:off x="7959725" y="5229225"/>
            <a:ext cx="1112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sr-Latn-CS" sz="2000">
                <a:solidFill>
                  <a:srgbClr val="FFFFFF"/>
                </a:solidFill>
              </a:rPr>
              <a:t>N mleka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570" name="Rectangle 87"/>
          <p:cNvSpPr>
            <a:spLocks noChangeArrowheads="1"/>
          </p:cNvSpPr>
          <p:nvPr/>
        </p:nvSpPr>
        <p:spPr bwMode="auto">
          <a:xfrm>
            <a:off x="8072438" y="6237288"/>
            <a:ext cx="1000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sr-Latn-CS" sz="2000">
                <a:solidFill>
                  <a:srgbClr val="FFFFFF"/>
                </a:solidFill>
              </a:rPr>
              <a:t>N urina</a:t>
            </a:r>
            <a:endParaRPr lang="en-US" sz="2000">
              <a:solidFill>
                <a:srgbClr val="FFFFFF"/>
              </a:solidFill>
            </a:endParaRPr>
          </a:p>
        </p:txBody>
      </p: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8448675" y="1989138"/>
            <a:ext cx="623888" cy="1704975"/>
            <a:chOff x="5943" y="1290"/>
            <a:chExt cx="393" cy="1074"/>
          </a:xfrm>
        </p:grpSpPr>
        <p:sp>
          <p:nvSpPr>
            <p:cNvPr id="23595" name="Line 89"/>
            <p:cNvSpPr>
              <a:spLocks noChangeShapeType="1"/>
            </p:cNvSpPr>
            <p:nvPr/>
          </p:nvSpPr>
          <p:spPr bwMode="auto">
            <a:xfrm>
              <a:off x="5959" y="2023"/>
              <a:ext cx="0" cy="341"/>
            </a:xfrm>
            <a:prstGeom prst="line">
              <a:avLst/>
            </a:prstGeom>
            <a:noFill/>
            <a:ln w="76200">
              <a:solidFill>
                <a:srgbClr val="037C0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90"/>
            <p:cNvSpPr>
              <a:spLocks noChangeShapeType="1"/>
            </p:cNvSpPr>
            <p:nvPr/>
          </p:nvSpPr>
          <p:spPr bwMode="auto">
            <a:xfrm>
              <a:off x="5943" y="2023"/>
              <a:ext cx="393" cy="0"/>
            </a:xfrm>
            <a:prstGeom prst="line">
              <a:avLst/>
            </a:prstGeom>
            <a:noFill/>
            <a:ln w="76200">
              <a:solidFill>
                <a:srgbClr val="037C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Line 91"/>
            <p:cNvSpPr>
              <a:spLocks noChangeShapeType="1"/>
            </p:cNvSpPr>
            <p:nvPr/>
          </p:nvSpPr>
          <p:spPr bwMode="auto">
            <a:xfrm rot="16200000" flipH="1">
              <a:off x="5973" y="1694"/>
              <a:ext cx="694" cy="0"/>
            </a:xfrm>
            <a:prstGeom prst="line">
              <a:avLst/>
            </a:prstGeom>
            <a:noFill/>
            <a:ln w="76200">
              <a:solidFill>
                <a:srgbClr val="037C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Line 92"/>
            <p:cNvSpPr>
              <a:spLocks noChangeShapeType="1"/>
            </p:cNvSpPr>
            <p:nvPr/>
          </p:nvSpPr>
          <p:spPr bwMode="auto">
            <a:xfrm>
              <a:off x="5943" y="1367"/>
              <a:ext cx="393" cy="0"/>
            </a:xfrm>
            <a:prstGeom prst="line">
              <a:avLst/>
            </a:prstGeom>
            <a:noFill/>
            <a:ln w="76200">
              <a:solidFill>
                <a:srgbClr val="037C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Line 93"/>
            <p:cNvSpPr>
              <a:spLocks noChangeShapeType="1"/>
            </p:cNvSpPr>
            <p:nvPr/>
          </p:nvSpPr>
          <p:spPr bwMode="auto">
            <a:xfrm rot="16200000" flipH="1">
              <a:off x="5863" y="1370"/>
              <a:ext cx="159" cy="0"/>
            </a:xfrm>
            <a:prstGeom prst="line">
              <a:avLst/>
            </a:prstGeom>
            <a:noFill/>
            <a:ln w="76200">
              <a:solidFill>
                <a:srgbClr val="037C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241300" y="2713038"/>
            <a:ext cx="2441575" cy="3617912"/>
            <a:chOff x="197" y="1573"/>
            <a:chExt cx="1538" cy="2279"/>
          </a:xfrm>
        </p:grpSpPr>
        <p:sp>
          <p:nvSpPr>
            <p:cNvPr id="23587" name="Rectangle 95"/>
            <p:cNvSpPr>
              <a:spLocks noChangeArrowheads="1"/>
            </p:cNvSpPr>
            <p:nvPr/>
          </p:nvSpPr>
          <p:spPr bwMode="auto">
            <a:xfrm>
              <a:off x="197" y="2532"/>
              <a:ext cx="104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sr-Latn-CS" sz="2000">
                  <a:solidFill>
                    <a:srgbClr val="FFFFFF"/>
                  </a:solidFill>
                </a:rPr>
                <a:t>pljuvačka</a:t>
              </a:r>
              <a:r>
                <a:rPr lang="en-US" sz="2000">
                  <a:solidFill>
                    <a:srgbClr val="FFFFFF"/>
                  </a:solidFill>
                </a:rPr>
                <a:t>/</a:t>
              </a:r>
              <a:r>
                <a:rPr lang="sr-Latn-CS" sz="2000">
                  <a:solidFill>
                    <a:srgbClr val="FFFFFF"/>
                  </a:solidFill>
                </a:rPr>
                <a:t>krv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3588" name="Rectangle 96"/>
            <p:cNvSpPr>
              <a:spLocks noChangeArrowheads="1"/>
            </p:cNvSpPr>
            <p:nvPr/>
          </p:nvSpPr>
          <p:spPr bwMode="auto">
            <a:xfrm>
              <a:off x="609" y="3604"/>
              <a:ext cx="46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FFFE03"/>
                  </a:solidFill>
                </a:rPr>
                <a:t>Urea</a:t>
              </a:r>
            </a:p>
          </p:txBody>
        </p:sp>
        <p:sp>
          <p:nvSpPr>
            <p:cNvPr id="23589" name="Line 97"/>
            <p:cNvSpPr>
              <a:spLocks noChangeShapeType="1"/>
            </p:cNvSpPr>
            <p:nvPr/>
          </p:nvSpPr>
          <p:spPr bwMode="auto">
            <a:xfrm flipH="1">
              <a:off x="1228" y="3773"/>
              <a:ext cx="507" cy="0"/>
            </a:xfrm>
            <a:prstGeom prst="line">
              <a:avLst/>
            </a:prstGeom>
            <a:noFill/>
            <a:ln w="76200">
              <a:solidFill>
                <a:srgbClr val="FAFD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Line 98"/>
            <p:cNvSpPr>
              <a:spLocks noChangeShapeType="1"/>
            </p:cNvSpPr>
            <p:nvPr/>
          </p:nvSpPr>
          <p:spPr bwMode="auto">
            <a:xfrm flipV="1">
              <a:off x="491" y="1829"/>
              <a:ext cx="0" cy="693"/>
            </a:xfrm>
            <a:prstGeom prst="line">
              <a:avLst/>
            </a:prstGeom>
            <a:noFill/>
            <a:ln w="76200">
              <a:solidFill>
                <a:srgbClr val="FE9B0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Line 99"/>
            <p:cNvSpPr>
              <a:spLocks noChangeShapeType="1"/>
            </p:cNvSpPr>
            <p:nvPr/>
          </p:nvSpPr>
          <p:spPr bwMode="auto">
            <a:xfrm flipV="1">
              <a:off x="763" y="2829"/>
              <a:ext cx="0" cy="693"/>
            </a:xfrm>
            <a:prstGeom prst="line">
              <a:avLst/>
            </a:prstGeom>
            <a:noFill/>
            <a:ln w="76200">
              <a:solidFill>
                <a:srgbClr val="FE9B0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Line 100"/>
            <p:cNvSpPr>
              <a:spLocks noChangeShapeType="1"/>
            </p:cNvSpPr>
            <p:nvPr/>
          </p:nvSpPr>
          <p:spPr bwMode="auto">
            <a:xfrm>
              <a:off x="1722" y="3624"/>
              <a:ext cx="0" cy="149"/>
            </a:xfrm>
            <a:prstGeom prst="line">
              <a:avLst/>
            </a:prstGeom>
            <a:noFill/>
            <a:ln w="76200">
              <a:solidFill>
                <a:srgbClr val="FAF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Line 101"/>
            <p:cNvSpPr>
              <a:spLocks noChangeShapeType="1"/>
            </p:cNvSpPr>
            <p:nvPr/>
          </p:nvSpPr>
          <p:spPr bwMode="auto">
            <a:xfrm rot="-5400000">
              <a:off x="1083" y="1547"/>
              <a:ext cx="414" cy="465"/>
            </a:xfrm>
            <a:prstGeom prst="line">
              <a:avLst/>
            </a:prstGeom>
            <a:noFill/>
            <a:ln w="76200">
              <a:solidFill>
                <a:srgbClr val="FE9B0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Line 102"/>
            <p:cNvSpPr>
              <a:spLocks noChangeShapeType="1"/>
            </p:cNvSpPr>
            <p:nvPr/>
          </p:nvSpPr>
          <p:spPr bwMode="auto">
            <a:xfrm flipV="1">
              <a:off x="1065" y="1979"/>
              <a:ext cx="0" cy="543"/>
            </a:xfrm>
            <a:prstGeom prst="line">
              <a:avLst/>
            </a:prstGeom>
            <a:noFill/>
            <a:ln w="76200">
              <a:solidFill>
                <a:srgbClr val="FE9B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03"/>
          <p:cNvGrpSpPr>
            <a:grpSpLocks/>
          </p:cNvGrpSpPr>
          <p:nvPr/>
        </p:nvGrpSpPr>
        <p:grpSpPr bwMode="auto">
          <a:xfrm>
            <a:off x="3582988" y="2016125"/>
            <a:ext cx="6115050" cy="2230438"/>
            <a:chOff x="2302" y="1134"/>
            <a:chExt cx="3852" cy="1405"/>
          </a:xfrm>
        </p:grpSpPr>
        <p:sp>
          <p:nvSpPr>
            <p:cNvPr id="23579" name="Oval 104" descr="Green marble"/>
            <p:cNvSpPr>
              <a:spLocks noChangeArrowheads="1"/>
            </p:cNvSpPr>
            <p:nvPr/>
          </p:nvSpPr>
          <p:spPr bwMode="auto">
            <a:xfrm rot="-5309799">
              <a:off x="2805" y="1428"/>
              <a:ext cx="896" cy="1325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Rectangle 105"/>
            <p:cNvSpPr>
              <a:spLocks noChangeArrowheads="1"/>
            </p:cNvSpPr>
            <p:nvPr/>
          </p:nvSpPr>
          <p:spPr bwMode="auto">
            <a:xfrm>
              <a:off x="3454" y="1896"/>
              <a:ext cx="920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algn="ctr" defTabSz="933450"/>
              <a:r>
                <a:rPr lang="sr-Latn-CS" sz="2000">
                  <a:solidFill>
                    <a:srgbClr val="FAFD00"/>
                  </a:solidFill>
                </a:rPr>
                <a:t>Mikrobijalni</a:t>
              </a:r>
              <a:endParaRPr lang="en-US" sz="2000">
                <a:solidFill>
                  <a:srgbClr val="FAFD00"/>
                </a:solidFill>
              </a:endParaRPr>
            </a:p>
            <a:p>
              <a:pPr algn="ctr" defTabSz="933450"/>
              <a:r>
                <a:rPr lang="sr-Latn-CS" sz="2000">
                  <a:solidFill>
                    <a:srgbClr val="FAFD00"/>
                  </a:solidFill>
                </a:rPr>
                <a:t>p</a:t>
              </a:r>
              <a:r>
                <a:rPr lang="en-US" sz="2000">
                  <a:solidFill>
                    <a:srgbClr val="FAFD00"/>
                  </a:solidFill>
                </a:rPr>
                <a:t>rotein</a:t>
              </a:r>
              <a:r>
                <a:rPr lang="sr-Latn-CS" sz="2000">
                  <a:solidFill>
                    <a:srgbClr val="FAFD00"/>
                  </a:solidFill>
                </a:rPr>
                <a:t>i</a:t>
              </a:r>
              <a:endParaRPr lang="en-US" sz="2000">
                <a:solidFill>
                  <a:srgbClr val="FAFD00"/>
                </a:solidFill>
              </a:endParaRPr>
            </a:p>
          </p:txBody>
        </p:sp>
        <p:sp>
          <p:nvSpPr>
            <p:cNvPr id="23581" name="Rectangle 106"/>
            <p:cNvSpPr>
              <a:spLocks noChangeArrowheads="1"/>
            </p:cNvSpPr>
            <p:nvPr/>
          </p:nvSpPr>
          <p:spPr bwMode="auto">
            <a:xfrm>
              <a:off x="4452" y="1310"/>
              <a:ext cx="1702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3662" tIns="47625" rIns="93662" bIns="47625">
              <a:spAutoFit/>
            </a:bodyPr>
            <a:lstStyle/>
            <a:p>
              <a:pPr defTabSz="933450">
                <a:lnSpc>
                  <a:spcPct val="90000"/>
                </a:lnSpc>
              </a:pPr>
              <a:r>
                <a:rPr lang="sr-Latn-CS" sz="2000">
                  <a:solidFill>
                    <a:srgbClr val="FAFD00"/>
                  </a:solidFill>
                </a:rPr>
                <a:t>Mikrob.amino</a:t>
              </a:r>
            </a:p>
            <a:p>
              <a:pPr defTabSz="933450">
                <a:lnSpc>
                  <a:spcPct val="90000"/>
                </a:lnSpc>
              </a:pPr>
              <a:r>
                <a:rPr lang="sr-Latn-CS" sz="2000">
                  <a:solidFill>
                    <a:srgbClr val="FAFD00"/>
                  </a:solidFill>
                </a:rPr>
                <a:t>kiseline</a:t>
              </a:r>
              <a:endParaRPr lang="en-US" sz="2000">
                <a:solidFill>
                  <a:srgbClr val="FAFD00"/>
                </a:solidFill>
              </a:endParaRPr>
            </a:p>
          </p:txBody>
        </p:sp>
        <p:sp>
          <p:nvSpPr>
            <p:cNvPr id="23582" name="AutoShape 107"/>
            <p:cNvSpPr>
              <a:spLocks noChangeArrowheads="1"/>
            </p:cNvSpPr>
            <p:nvPr/>
          </p:nvSpPr>
          <p:spPr bwMode="auto">
            <a:xfrm>
              <a:off x="2302" y="1134"/>
              <a:ext cx="1126" cy="773"/>
            </a:xfrm>
            <a:prstGeom prst="irregularSeal2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108"/>
            <p:cNvSpPr>
              <a:spLocks noChangeShapeType="1"/>
            </p:cNvSpPr>
            <p:nvPr/>
          </p:nvSpPr>
          <p:spPr bwMode="auto">
            <a:xfrm>
              <a:off x="2665" y="2143"/>
              <a:ext cx="854" cy="0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Rectangle 109"/>
            <p:cNvSpPr>
              <a:spLocks noChangeArrowheads="1"/>
            </p:cNvSpPr>
            <p:nvPr/>
          </p:nvSpPr>
          <p:spPr bwMode="auto">
            <a:xfrm>
              <a:off x="2487" y="1333"/>
              <a:ext cx="937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3662" tIns="47625" rIns="93662" bIns="47625">
              <a:spAutoFit/>
            </a:bodyPr>
            <a:lstStyle/>
            <a:p>
              <a:pPr defTabSz="933450"/>
              <a:r>
                <a:rPr lang="en-US" sz="2000" b="1">
                  <a:solidFill>
                    <a:srgbClr val="FF3300"/>
                  </a:solidFill>
                </a:rPr>
                <a:t>E</a:t>
              </a:r>
              <a:r>
                <a:rPr lang="sr-Latn-CS" sz="2000" b="1">
                  <a:solidFill>
                    <a:srgbClr val="FF3300"/>
                  </a:solidFill>
                </a:rPr>
                <a:t>NERGIJA</a:t>
              </a:r>
              <a:endParaRPr lang="en-US" sz="2000" b="1">
                <a:solidFill>
                  <a:srgbClr val="FF3300"/>
                </a:solidFill>
              </a:endParaRPr>
            </a:p>
          </p:txBody>
        </p:sp>
        <p:cxnSp>
          <p:nvCxnSpPr>
            <p:cNvPr id="23585" name="AutoShape 110"/>
            <p:cNvCxnSpPr>
              <a:cxnSpLocks noChangeShapeType="1"/>
              <a:stCxn id="23580" idx="0"/>
              <a:endCxn id="23581" idx="1"/>
            </p:cNvCxnSpPr>
            <p:nvPr/>
          </p:nvCxnSpPr>
          <p:spPr bwMode="auto">
            <a:xfrm rot="-5400000">
              <a:off x="3948" y="1392"/>
              <a:ext cx="469" cy="539"/>
            </a:xfrm>
            <a:prstGeom prst="curvedConnector2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3586" name="AutoShape 111"/>
            <p:cNvCxnSpPr>
              <a:cxnSpLocks noChangeShapeType="1"/>
            </p:cNvCxnSpPr>
            <p:nvPr/>
          </p:nvCxnSpPr>
          <p:spPr bwMode="auto">
            <a:xfrm rot="16200000" flipH="1">
              <a:off x="2722" y="1651"/>
              <a:ext cx="533" cy="451"/>
            </a:xfrm>
            <a:prstGeom prst="curvedConnector2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</p:spPr>
        </p:cxnSp>
      </p:grpSp>
      <p:sp>
        <p:nvSpPr>
          <p:cNvPr id="122992" name="Line 112"/>
          <p:cNvSpPr>
            <a:spLocks noChangeShapeType="1"/>
          </p:cNvSpPr>
          <p:nvPr/>
        </p:nvSpPr>
        <p:spPr bwMode="auto">
          <a:xfrm flipV="1">
            <a:off x="5076825" y="5445125"/>
            <a:ext cx="1584325" cy="504825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122993" name="Line 113"/>
          <p:cNvSpPr>
            <a:spLocks noChangeShapeType="1"/>
          </p:cNvSpPr>
          <p:nvPr/>
        </p:nvSpPr>
        <p:spPr bwMode="auto">
          <a:xfrm>
            <a:off x="6948488" y="5445125"/>
            <a:ext cx="1152525" cy="287338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122994" name="Rectangle 114"/>
          <p:cNvSpPr>
            <a:spLocks noChangeArrowheads="1"/>
          </p:cNvSpPr>
          <p:nvPr/>
        </p:nvSpPr>
        <p:spPr bwMode="auto">
          <a:xfrm>
            <a:off x="7423150" y="5732463"/>
            <a:ext cx="1662113" cy="4191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sr-Latn-CS" sz="2000">
                <a:solidFill>
                  <a:srgbClr val="FFFF00"/>
                </a:solidFill>
              </a:rPr>
              <a:t>UREA mleka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2995" name="Oval 115"/>
          <p:cNvSpPr>
            <a:spLocks noChangeArrowheads="1"/>
          </p:cNvSpPr>
          <p:nvPr/>
        </p:nvSpPr>
        <p:spPr bwMode="auto">
          <a:xfrm>
            <a:off x="7956550" y="5157788"/>
            <a:ext cx="1187450" cy="6477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lIns="93662" tIns="47625" rIns="93662" bIns="47625" anchor="ctr">
            <a:spAutoFit/>
          </a:bodyPr>
          <a:lstStyle/>
          <a:p>
            <a:endParaRPr lang="en-US"/>
          </a:p>
        </p:txBody>
      </p:sp>
      <p:sp>
        <p:nvSpPr>
          <p:cNvPr id="23578" name="Oval 117"/>
          <p:cNvSpPr>
            <a:spLocks noChangeArrowheads="1"/>
          </p:cNvSpPr>
          <p:nvPr/>
        </p:nvSpPr>
        <p:spPr bwMode="auto">
          <a:xfrm>
            <a:off x="7451725" y="5589588"/>
            <a:ext cx="1692275" cy="647700"/>
          </a:xfrm>
          <a:prstGeom prst="ellips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lIns="93662" tIns="47625" rIns="93662" bIns="47625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2" grpId="0" animBg="1"/>
      <p:bldP spid="122993" grpId="0" animBg="1"/>
      <p:bldP spid="122994" grpId="0" animBg="1"/>
      <p:bldP spid="1229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4400" dirty="0" smtClean="0">
                <a:solidFill>
                  <a:srgbClr val="FFFF00"/>
                </a:solidFill>
                <a:latin typeface="+mn-lt"/>
              </a:rPr>
              <a:t>ODREĐIVANjE ORGANSKIH SASTOJAKA</a:t>
            </a:r>
            <a:endParaRPr lang="en-US" sz="4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5734072"/>
            <a:ext cx="4283106" cy="838200"/>
          </a:xfrm>
        </p:spPr>
        <p:txBody>
          <a:bodyPr>
            <a:normAutofit/>
          </a:bodyPr>
          <a:lstStyle/>
          <a:p>
            <a:pPr algn="ctr"/>
            <a:r>
              <a:rPr lang="sr-Latn-RS" sz="3200" dirty="0" smtClean="0">
                <a:solidFill>
                  <a:srgbClr val="FFFF00"/>
                </a:solidFill>
              </a:rPr>
              <a:t>VAJKATOR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9" name="Picture 8" descr="18051950_1315211541903332_756823123_n.jpg"/>
          <p:cNvPicPr>
            <a:picLocks noChangeAspect="1"/>
          </p:cNvPicPr>
          <p:nvPr/>
        </p:nvPicPr>
        <p:blipFill>
          <a:blip r:embed="rId2"/>
          <a:srcRect t="4327" r="7273" b="14903"/>
          <a:stretch>
            <a:fillRect/>
          </a:stretch>
        </p:blipFill>
        <p:spPr>
          <a:xfrm>
            <a:off x="428614" y="1643050"/>
            <a:ext cx="3857634" cy="378621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734072"/>
            <a:ext cx="4041775" cy="838200"/>
          </a:xfrm>
        </p:spPr>
        <p:txBody>
          <a:bodyPr>
            <a:normAutofit/>
          </a:bodyPr>
          <a:lstStyle/>
          <a:p>
            <a:pPr algn="ctr"/>
            <a:r>
              <a:rPr lang="sr-Latn-RS" sz="3200" smtClean="0">
                <a:solidFill>
                  <a:srgbClr val="FFFF00"/>
                </a:solidFill>
              </a:rPr>
              <a:t>MLEKO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306214_aflatoksin--mleko--lab-u-hanoveru--foto-fonet-1_f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3438" y="1643050"/>
            <a:ext cx="4071966" cy="37862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371600" y="1524000"/>
          <a:ext cx="6096000" cy="4064000"/>
        </p:xfrm>
        <a:graphic>
          <a:graphicData uri="http://schemas.openxmlformats.org/presentationml/2006/ole">
            <p:oleObj spid="_x0000_s37890" name="Chart" r:id="rId3" imgW="6096000" imgH="4076842" progId="MSGraph.Chart.8">
              <p:embed followColorScheme="full"/>
            </p:oleObj>
          </a:graphicData>
        </a:graphic>
      </p:graphicFrame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4191000" y="1400175"/>
            <a:ext cx="0" cy="3095625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2362200" y="3124200"/>
            <a:ext cx="467995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362200" y="2819400"/>
            <a:ext cx="50482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1800">
                <a:solidFill>
                  <a:srgbClr val="FFFF00"/>
                </a:solidFill>
              </a:rPr>
              <a:t>3.2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4267200" y="4419600"/>
            <a:ext cx="50482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1800">
                <a:solidFill>
                  <a:srgbClr val="FFFF00"/>
                </a:solidFill>
              </a:rPr>
              <a:t>4.0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971550" y="188913"/>
            <a:ext cx="7226300" cy="825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>
                <a:solidFill>
                  <a:srgbClr val="FFFF00"/>
                </a:solidFill>
              </a:rPr>
              <a:t>Odnos koncentracije uree i proteina u mleku krava </a:t>
            </a:r>
          </a:p>
          <a:p>
            <a:pPr defTabSz="933450"/>
            <a:r>
              <a:rPr lang="sr-Latn-CS">
                <a:solidFill>
                  <a:srgbClr val="FFFF00"/>
                </a:solidFill>
              </a:rPr>
              <a:t>u zavisnosti od sadržaja energije i proteina u obroku</a:t>
            </a:r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810000" y="2590800"/>
            <a:ext cx="719138" cy="381000"/>
            <a:chOff x="1746" y="1298"/>
            <a:chExt cx="453" cy="454"/>
          </a:xfrm>
        </p:grpSpPr>
        <p:sp>
          <p:nvSpPr>
            <p:cNvPr id="2125" name="Oval 20"/>
            <p:cNvSpPr>
              <a:spLocks noChangeArrowheads="1"/>
            </p:cNvSpPr>
            <p:nvPr/>
          </p:nvSpPr>
          <p:spPr bwMode="auto">
            <a:xfrm>
              <a:off x="2018" y="1434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746" y="1298"/>
              <a:ext cx="453" cy="454"/>
              <a:chOff x="1746" y="1298"/>
              <a:chExt cx="453" cy="454"/>
            </a:xfrm>
          </p:grpSpPr>
          <p:sp>
            <p:nvSpPr>
              <p:cNvPr id="2127" name="Oval 17"/>
              <p:cNvSpPr>
                <a:spLocks noChangeArrowheads="1"/>
              </p:cNvSpPr>
              <p:nvPr/>
            </p:nvSpPr>
            <p:spPr bwMode="auto">
              <a:xfrm>
                <a:off x="1973" y="1344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lIns="93662" tIns="47625" rIns="93662" bIns="47625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" name="Group 28"/>
              <p:cNvGrpSpPr>
                <a:grpSpLocks/>
              </p:cNvGrpSpPr>
              <p:nvPr/>
            </p:nvGrpSpPr>
            <p:grpSpPr bwMode="auto">
              <a:xfrm>
                <a:off x="1746" y="1298"/>
                <a:ext cx="453" cy="454"/>
                <a:chOff x="1746" y="1298"/>
                <a:chExt cx="453" cy="454"/>
              </a:xfrm>
            </p:grpSpPr>
            <p:sp>
              <p:nvSpPr>
                <p:cNvPr id="2129" name="Oval 14"/>
                <p:cNvSpPr>
                  <a:spLocks noChangeArrowheads="1"/>
                </p:cNvSpPr>
                <p:nvPr/>
              </p:nvSpPr>
              <p:spPr bwMode="auto">
                <a:xfrm>
                  <a:off x="1882" y="1434"/>
                  <a:ext cx="45" cy="46"/>
                </a:xfrm>
                <a:prstGeom prst="ellipse">
                  <a:avLst/>
                </a:prstGeom>
                <a:solidFill>
                  <a:srgbClr val="FFFF00"/>
                </a:solidFill>
                <a:ln w="127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93662" tIns="47625" rIns="93662" bIns="47625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" name="Group 27"/>
                <p:cNvGrpSpPr>
                  <a:grpSpLocks/>
                </p:cNvGrpSpPr>
                <p:nvPr/>
              </p:nvGrpSpPr>
              <p:grpSpPr bwMode="auto">
                <a:xfrm>
                  <a:off x="1746" y="1298"/>
                  <a:ext cx="453" cy="454"/>
                  <a:chOff x="1746" y="1298"/>
                  <a:chExt cx="453" cy="454"/>
                </a:xfrm>
              </p:grpSpPr>
              <p:sp>
                <p:nvSpPr>
                  <p:cNvPr id="213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1298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57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3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1706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48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5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1298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157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7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1525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8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1434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157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0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706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1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3733800" y="1447800"/>
            <a:ext cx="1154113" cy="825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1600">
                <a:solidFill>
                  <a:srgbClr val="FFFF00"/>
                </a:solidFill>
              </a:rPr>
              <a:t>Energija </a:t>
            </a:r>
            <a:r>
              <a:rPr lang="sr-Latn-CS">
                <a:solidFill>
                  <a:srgbClr val="FFFF00"/>
                </a:solidFill>
                <a:sym typeface="Symbol" pitchFamily="18" charset="2"/>
              </a:rPr>
              <a:t></a:t>
            </a:r>
            <a:endParaRPr lang="sr-Latn-CS" sz="1600">
              <a:solidFill>
                <a:srgbClr val="FFFF00"/>
              </a:solidFill>
              <a:sym typeface="Symbol" pitchFamily="18" charset="2"/>
            </a:endParaRPr>
          </a:p>
          <a:p>
            <a:pPr defTabSz="933450"/>
            <a:r>
              <a:rPr lang="sr-Latn-CS" sz="1600">
                <a:solidFill>
                  <a:srgbClr val="FFFF00"/>
                </a:solidFill>
              </a:rPr>
              <a:t>Proteini </a:t>
            </a:r>
            <a:r>
              <a:rPr lang="sr-Latn-CS">
                <a:solidFill>
                  <a:srgbClr val="FFFF00"/>
                </a:solidFill>
                <a:sym typeface="Symbol" pitchFamily="18" charset="2"/>
              </a:rPr>
              <a:t></a:t>
            </a:r>
            <a:endParaRPr lang="en-US">
              <a:solidFill>
                <a:srgbClr val="FFFF00"/>
              </a:solidFill>
              <a:sym typeface="Symbol" pitchFamily="18" charset="2"/>
            </a:endParaRPr>
          </a:p>
        </p:txBody>
      </p: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5638800" y="1981200"/>
            <a:ext cx="862012" cy="722312"/>
            <a:chOff x="3425" y="1207"/>
            <a:chExt cx="543" cy="455"/>
          </a:xfrm>
        </p:grpSpPr>
        <p:sp>
          <p:nvSpPr>
            <p:cNvPr id="2103" name="Oval 59"/>
            <p:cNvSpPr>
              <a:spLocks noChangeArrowheads="1"/>
            </p:cNvSpPr>
            <p:nvPr/>
          </p:nvSpPr>
          <p:spPr bwMode="auto">
            <a:xfrm>
              <a:off x="3606" y="1479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9933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104" name="Oval 70"/>
            <p:cNvSpPr>
              <a:spLocks noChangeArrowheads="1"/>
            </p:cNvSpPr>
            <p:nvPr/>
          </p:nvSpPr>
          <p:spPr bwMode="auto">
            <a:xfrm>
              <a:off x="3787" y="1389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9933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" name="Group 76"/>
            <p:cNvGrpSpPr>
              <a:grpSpLocks/>
            </p:cNvGrpSpPr>
            <p:nvPr/>
          </p:nvGrpSpPr>
          <p:grpSpPr bwMode="auto">
            <a:xfrm>
              <a:off x="3425" y="1207"/>
              <a:ext cx="543" cy="455"/>
              <a:chOff x="3425" y="1207"/>
              <a:chExt cx="543" cy="455"/>
            </a:xfrm>
          </p:grpSpPr>
          <p:sp>
            <p:nvSpPr>
              <p:cNvPr id="2106" name="Oval 61"/>
              <p:cNvSpPr>
                <a:spLocks noChangeArrowheads="1"/>
              </p:cNvSpPr>
              <p:nvPr/>
            </p:nvSpPr>
            <p:spPr bwMode="auto">
              <a:xfrm>
                <a:off x="3697" y="1389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3662" tIns="47625" rIns="93662" bIns="47625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07" name="Oval 69"/>
              <p:cNvSpPr>
                <a:spLocks noChangeArrowheads="1"/>
              </p:cNvSpPr>
              <p:nvPr/>
            </p:nvSpPr>
            <p:spPr bwMode="auto">
              <a:xfrm>
                <a:off x="3833" y="1525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3662" tIns="47625" rIns="93662" bIns="47625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8" name="Group 75"/>
              <p:cNvGrpSpPr>
                <a:grpSpLocks/>
              </p:cNvGrpSpPr>
              <p:nvPr/>
            </p:nvGrpSpPr>
            <p:grpSpPr bwMode="auto">
              <a:xfrm>
                <a:off x="3425" y="1207"/>
                <a:ext cx="543" cy="455"/>
                <a:chOff x="3425" y="1207"/>
                <a:chExt cx="543" cy="455"/>
              </a:xfrm>
            </p:grpSpPr>
            <p:sp>
              <p:nvSpPr>
                <p:cNvPr id="2109" name="Oval 62"/>
                <p:cNvSpPr>
                  <a:spLocks noChangeArrowheads="1"/>
                </p:cNvSpPr>
                <p:nvPr/>
              </p:nvSpPr>
              <p:spPr bwMode="auto">
                <a:xfrm>
                  <a:off x="3787" y="1207"/>
                  <a:ext cx="45" cy="46"/>
                </a:xfrm>
                <a:prstGeom prst="ellipse">
                  <a:avLst/>
                </a:prstGeom>
                <a:solidFill>
                  <a:srgbClr val="FFCC00"/>
                </a:solidFill>
                <a:ln w="12700" algn="ctr">
                  <a:solidFill>
                    <a:srgbClr val="FF9933"/>
                  </a:solidFill>
                  <a:round/>
                  <a:headEnd/>
                  <a:tailEnd/>
                </a:ln>
              </p:spPr>
              <p:txBody>
                <a:bodyPr lIns="93662" tIns="47625" rIns="93662" bIns="47625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9" name="Group 74"/>
                <p:cNvGrpSpPr>
                  <a:grpSpLocks/>
                </p:cNvGrpSpPr>
                <p:nvPr/>
              </p:nvGrpSpPr>
              <p:grpSpPr bwMode="auto">
                <a:xfrm>
                  <a:off x="3425" y="1253"/>
                  <a:ext cx="543" cy="409"/>
                  <a:chOff x="3425" y="1253"/>
                  <a:chExt cx="543" cy="409"/>
                </a:xfrm>
              </p:grpSpPr>
              <p:sp>
                <p:nvSpPr>
                  <p:cNvPr id="2111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3425" y="1434"/>
                    <a:ext cx="45" cy="4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algn="ctr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3470" y="1253"/>
                    <a:ext cx="498" cy="409"/>
                    <a:chOff x="3470" y="1253"/>
                    <a:chExt cx="498" cy="409"/>
                  </a:xfrm>
                </p:grpSpPr>
                <p:sp>
                  <p:nvSpPr>
                    <p:cNvPr id="2113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1343"/>
                      <a:ext cx="45" cy="46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12700" algn="ctr">
                      <a:solidFill>
                        <a:srgbClr val="FF9933"/>
                      </a:solidFill>
                      <a:round/>
                      <a:headEnd/>
                      <a:tailEnd/>
                    </a:ln>
                  </p:spPr>
                  <p:txBody>
                    <a:bodyPr lIns="93662" tIns="47625" rIns="93662" bIns="47625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1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15" y="1253"/>
                      <a:ext cx="453" cy="409"/>
                      <a:chOff x="3515" y="1253"/>
                      <a:chExt cx="453" cy="409"/>
                    </a:xfrm>
                  </p:grpSpPr>
                  <p:sp>
                    <p:nvSpPr>
                      <p:cNvPr id="2115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1343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16" name="Oval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61" y="1253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17" name="Oval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15" y="1616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18" name="Oval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2" y="1615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19" name="Oval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2" y="1479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20" name="Oval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3" y="1298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21" name="Oval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15" y="1479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22" name="Oval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1615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23" name="Oval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97" y="1253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24" name="Oval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3" y="1389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03502" name="Text Box 78"/>
          <p:cNvSpPr txBox="1">
            <a:spLocks noChangeArrowheads="1"/>
          </p:cNvSpPr>
          <p:nvPr/>
        </p:nvSpPr>
        <p:spPr bwMode="auto">
          <a:xfrm>
            <a:off x="6443663" y="1443038"/>
            <a:ext cx="1245725" cy="5886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1600">
                <a:solidFill>
                  <a:srgbClr val="FFFF00"/>
                </a:solidFill>
              </a:rPr>
              <a:t>Energija </a:t>
            </a:r>
            <a:r>
              <a:rPr lang="sr-Latn-CS" sz="1600" b="1">
                <a:solidFill>
                  <a:srgbClr val="FFFF00"/>
                </a:solidFill>
              </a:rPr>
              <a:t>(-)</a:t>
            </a:r>
          </a:p>
          <a:p>
            <a:pPr defTabSz="933450"/>
            <a:r>
              <a:rPr lang="sr-Latn-CS" sz="1600">
                <a:solidFill>
                  <a:srgbClr val="FFFF00"/>
                </a:solidFill>
              </a:rPr>
              <a:t>Proteini </a:t>
            </a:r>
            <a:r>
              <a:rPr lang="sr-Latn-CS" sz="1600" b="1" smtClean="0">
                <a:solidFill>
                  <a:srgbClr val="FFFF00"/>
                </a:solidFill>
              </a:rPr>
              <a:t>++</a:t>
            </a:r>
            <a:r>
              <a:rPr lang="en-US" sz="1600" b="1" smtClean="0">
                <a:solidFill>
                  <a:srgbClr val="FFFF00"/>
                </a:solidFill>
              </a:rPr>
              <a:t>+</a:t>
            </a:r>
            <a:endParaRPr lang="en-US" b="1">
              <a:solidFill>
                <a:srgbClr val="FFFF00"/>
              </a:solidFill>
              <a:sym typeface="Symbol" pitchFamily="18" charset="2"/>
            </a:endParaRPr>
          </a:p>
        </p:txBody>
      </p:sp>
      <p:grpSp>
        <p:nvGrpSpPr>
          <p:cNvPr id="12" name="Group 125"/>
          <p:cNvGrpSpPr>
            <a:grpSpLocks/>
          </p:cNvGrpSpPr>
          <p:nvPr/>
        </p:nvGrpSpPr>
        <p:grpSpPr bwMode="auto">
          <a:xfrm>
            <a:off x="5334000" y="3124200"/>
            <a:ext cx="1293812" cy="720725"/>
            <a:chOff x="2971" y="1979"/>
            <a:chExt cx="815" cy="454"/>
          </a:xfrm>
        </p:grpSpPr>
        <p:sp>
          <p:nvSpPr>
            <p:cNvPr id="2078" name="Oval 80"/>
            <p:cNvSpPr>
              <a:spLocks noChangeArrowheads="1"/>
            </p:cNvSpPr>
            <p:nvPr/>
          </p:nvSpPr>
          <p:spPr bwMode="auto">
            <a:xfrm>
              <a:off x="3560" y="2387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FF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79" name="Oval 83"/>
            <p:cNvSpPr>
              <a:spLocks noChangeArrowheads="1"/>
            </p:cNvSpPr>
            <p:nvPr/>
          </p:nvSpPr>
          <p:spPr bwMode="auto">
            <a:xfrm>
              <a:off x="3651" y="2297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FF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80" name="Oval 121"/>
            <p:cNvSpPr>
              <a:spLocks noChangeArrowheads="1"/>
            </p:cNvSpPr>
            <p:nvPr/>
          </p:nvSpPr>
          <p:spPr bwMode="auto">
            <a:xfrm>
              <a:off x="3379" y="2115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FF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3" name="Group 124"/>
            <p:cNvGrpSpPr>
              <a:grpSpLocks/>
            </p:cNvGrpSpPr>
            <p:nvPr/>
          </p:nvGrpSpPr>
          <p:grpSpPr bwMode="auto">
            <a:xfrm>
              <a:off x="2971" y="1979"/>
              <a:ext cx="815" cy="409"/>
              <a:chOff x="2971" y="1979"/>
              <a:chExt cx="815" cy="409"/>
            </a:xfrm>
          </p:grpSpPr>
          <p:sp>
            <p:nvSpPr>
              <p:cNvPr id="2082" name="Oval 81"/>
              <p:cNvSpPr>
                <a:spLocks noChangeArrowheads="1"/>
              </p:cNvSpPr>
              <p:nvPr/>
            </p:nvSpPr>
            <p:spPr bwMode="auto">
              <a:xfrm>
                <a:off x="3741" y="2297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lIns="93662" tIns="47625" rIns="93662" bIns="47625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83" name="Oval 86"/>
              <p:cNvSpPr>
                <a:spLocks noChangeArrowheads="1"/>
              </p:cNvSpPr>
              <p:nvPr/>
            </p:nvSpPr>
            <p:spPr bwMode="auto">
              <a:xfrm>
                <a:off x="3741" y="2115"/>
                <a:ext cx="45" cy="46"/>
              </a:xfrm>
              <a:prstGeom prst="ellipse">
                <a:avLst/>
              </a:prstGeom>
              <a:solidFill>
                <a:srgbClr val="FFCC00"/>
              </a:solidFill>
              <a:ln w="12700" algn="ctr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lIns="93662" tIns="47625" rIns="93662" bIns="47625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4" name="Group 123"/>
              <p:cNvGrpSpPr>
                <a:grpSpLocks/>
              </p:cNvGrpSpPr>
              <p:nvPr/>
            </p:nvGrpSpPr>
            <p:grpSpPr bwMode="auto">
              <a:xfrm>
                <a:off x="2971" y="1979"/>
                <a:ext cx="770" cy="409"/>
                <a:chOff x="2971" y="1979"/>
                <a:chExt cx="770" cy="409"/>
              </a:xfrm>
            </p:grpSpPr>
            <p:sp>
              <p:nvSpPr>
                <p:cNvPr id="2085" name="Oval 84"/>
                <p:cNvSpPr>
                  <a:spLocks noChangeArrowheads="1"/>
                </p:cNvSpPr>
                <p:nvPr/>
              </p:nvSpPr>
              <p:spPr bwMode="auto">
                <a:xfrm>
                  <a:off x="2971" y="2115"/>
                  <a:ext cx="45" cy="46"/>
                </a:xfrm>
                <a:prstGeom prst="ellipse">
                  <a:avLst/>
                </a:prstGeom>
                <a:solidFill>
                  <a:srgbClr val="FFFF00"/>
                </a:solidFill>
                <a:ln w="12700" algn="ctr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lIns="93662" tIns="47625" rIns="93662" bIns="47625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5" name="Group 87"/>
                <p:cNvGrpSpPr>
                  <a:grpSpLocks/>
                </p:cNvGrpSpPr>
                <p:nvPr/>
              </p:nvGrpSpPr>
              <p:grpSpPr bwMode="auto">
                <a:xfrm>
                  <a:off x="3107" y="1979"/>
                  <a:ext cx="543" cy="409"/>
                  <a:chOff x="3425" y="1253"/>
                  <a:chExt cx="543" cy="409"/>
                </a:xfrm>
              </p:grpSpPr>
              <p:sp>
                <p:nvSpPr>
                  <p:cNvPr id="2089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425" y="1434"/>
                    <a:ext cx="45" cy="4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algn="ctr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6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3470" y="1253"/>
                    <a:ext cx="498" cy="409"/>
                    <a:chOff x="3470" y="1253"/>
                    <a:chExt cx="498" cy="409"/>
                  </a:xfrm>
                </p:grpSpPr>
                <p:sp>
                  <p:nvSpPr>
                    <p:cNvPr id="2091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1343"/>
                      <a:ext cx="45" cy="46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12700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 lIns="93662" tIns="47625" rIns="93662" bIns="47625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7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15" y="1253"/>
                      <a:ext cx="453" cy="409"/>
                      <a:chOff x="3515" y="1253"/>
                      <a:chExt cx="453" cy="409"/>
                    </a:xfrm>
                  </p:grpSpPr>
                  <p:sp>
                    <p:nvSpPr>
                      <p:cNvPr id="2093" name="Oval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1343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00FF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4" name="Oval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61" y="1253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00FF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5" name="Oval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15" y="1616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00FF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6" name="Oval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2" y="1615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00FF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7" name="Oval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2" y="1479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00FF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8" name="Oval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3" y="1298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00FF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9" name="Oval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15" y="1479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00FF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00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1615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00FF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01" name="Oval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97" y="1253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00FF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02" name="Oval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3" y="1389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00FF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087" name="Oval 120"/>
                <p:cNvSpPr>
                  <a:spLocks noChangeArrowheads="1"/>
                </p:cNvSpPr>
                <p:nvPr/>
              </p:nvSpPr>
              <p:spPr bwMode="auto">
                <a:xfrm>
                  <a:off x="3016" y="2251"/>
                  <a:ext cx="45" cy="46"/>
                </a:xfrm>
                <a:prstGeom prst="ellipse">
                  <a:avLst/>
                </a:prstGeom>
                <a:solidFill>
                  <a:srgbClr val="FFFF00"/>
                </a:solidFill>
                <a:ln w="12700" algn="ctr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lIns="93662" tIns="47625" rIns="93662" bIns="47625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88" name="Oval 122"/>
                <p:cNvSpPr>
                  <a:spLocks noChangeArrowheads="1"/>
                </p:cNvSpPr>
                <p:nvPr/>
              </p:nvSpPr>
              <p:spPr bwMode="auto">
                <a:xfrm>
                  <a:off x="3696" y="2205"/>
                  <a:ext cx="45" cy="46"/>
                </a:xfrm>
                <a:prstGeom prst="ellipse">
                  <a:avLst/>
                </a:prstGeom>
                <a:solidFill>
                  <a:srgbClr val="FFFF00"/>
                </a:solidFill>
                <a:ln w="12700" algn="ctr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lIns="93662" tIns="47625" rIns="93662" bIns="47625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3550" name="Text Box 126"/>
          <p:cNvSpPr txBox="1">
            <a:spLocks noChangeArrowheads="1"/>
          </p:cNvSpPr>
          <p:nvPr/>
        </p:nvSpPr>
        <p:spPr bwMode="auto">
          <a:xfrm>
            <a:off x="5410200" y="3810000"/>
            <a:ext cx="1186606" cy="5886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1600">
                <a:solidFill>
                  <a:srgbClr val="FFFF00"/>
                </a:solidFill>
              </a:rPr>
              <a:t>Energija </a:t>
            </a:r>
            <a:r>
              <a:rPr lang="sr-Latn-CS" sz="1600" b="1" smtClean="0">
                <a:solidFill>
                  <a:srgbClr val="FFFF00"/>
                </a:solidFill>
              </a:rPr>
              <a:t>-</a:t>
            </a:r>
            <a:r>
              <a:rPr lang="en-US" sz="1600" b="1" smtClean="0">
                <a:solidFill>
                  <a:srgbClr val="FFFF00"/>
                </a:solidFill>
              </a:rPr>
              <a:t> - -</a:t>
            </a:r>
            <a:endParaRPr lang="sr-Latn-CS" sz="1600" b="1">
              <a:solidFill>
                <a:srgbClr val="FFFF00"/>
              </a:solidFill>
            </a:endParaRPr>
          </a:p>
          <a:p>
            <a:pPr defTabSz="933450"/>
            <a:r>
              <a:rPr lang="sr-Latn-CS" sz="1600">
                <a:solidFill>
                  <a:srgbClr val="FFFF00"/>
                </a:solidFill>
              </a:rPr>
              <a:t>Proteini </a:t>
            </a:r>
            <a:r>
              <a:rPr lang="sr-Latn-CS" sz="1600" b="1" smtClean="0">
                <a:solidFill>
                  <a:srgbClr val="FFFF00"/>
                </a:solidFill>
              </a:rPr>
              <a:t>±</a:t>
            </a:r>
            <a:endParaRPr lang="en-US" b="1">
              <a:solidFill>
                <a:srgbClr val="FFFF00"/>
              </a:solidFill>
              <a:sym typeface="Symbol" pitchFamily="18" charset="2"/>
            </a:endParaRPr>
          </a:p>
        </p:txBody>
      </p:sp>
      <p:grpSp>
        <p:nvGrpSpPr>
          <p:cNvPr id="18" name="Group 145"/>
          <p:cNvGrpSpPr>
            <a:grpSpLocks/>
          </p:cNvGrpSpPr>
          <p:nvPr/>
        </p:nvGrpSpPr>
        <p:grpSpPr bwMode="auto">
          <a:xfrm>
            <a:off x="3124200" y="3200400"/>
            <a:ext cx="566738" cy="609600"/>
            <a:chOff x="2018" y="2024"/>
            <a:chExt cx="453" cy="499"/>
          </a:xfrm>
        </p:grpSpPr>
        <p:sp>
          <p:nvSpPr>
            <p:cNvPr id="2064" name="Oval 128"/>
            <p:cNvSpPr>
              <a:spLocks noChangeArrowheads="1"/>
            </p:cNvSpPr>
            <p:nvPr/>
          </p:nvSpPr>
          <p:spPr bwMode="auto">
            <a:xfrm>
              <a:off x="2063" y="2205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65" name="Oval 130"/>
            <p:cNvSpPr>
              <a:spLocks noChangeArrowheads="1"/>
            </p:cNvSpPr>
            <p:nvPr/>
          </p:nvSpPr>
          <p:spPr bwMode="auto">
            <a:xfrm>
              <a:off x="2200" y="2024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66" name="Oval 132"/>
            <p:cNvSpPr>
              <a:spLocks noChangeArrowheads="1"/>
            </p:cNvSpPr>
            <p:nvPr/>
          </p:nvSpPr>
          <p:spPr bwMode="auto">
            <a:xfrm>
              <a:off x="2290" y="2251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67" name="Oval 134"/>
            <p:cNvSpPr>
              <a:spLocks noChangeArrowheads="1"/>
            </p:cNvSpPr>
            <p:nvPr/>
          </p:nvSpPr>
          <p:spPr bwMode="auto">
            <a:xfrm>
              <a:off x="2336" y="2115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68" name="Oval 135"/>
            <p:cNvSpPr>
              <a:spLocks noChangeArrowheads="1"/>
            </p:cNvSpPr>
            <p:nvPr/>
          </p:nvSpPr>
          <p:spPr bwMode="auto">
            <a:xfrm>
              <a:off x="2109" y="2341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69" name="Oval 136"/>
            <p:cNvSpPr>
              <a:spLocks noChangeArrowheads="1"/>
            </p:cNvSpPr>
            <p:nvPr/>
          </p:nvSpPr>
          <p:spPr bwMode="auto">
            <a:xfrm>
              <a:off x="2245" y="2477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70" name="Oval 137"/>
            <p:cNvSpPr>
              <a:spLocks noChangeArrowheads="1"/>
            </p:cNvSpPr>
            <p:nvPr/>
          </p:nvSpPr>
          <p:spPr bwMode="auto">
            <a:xfrm>
              <a:off x="2200" y="2251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71" name="Oval 138"/>
            <p:cNvSpPr>
              <a:spLocks noChangeArrowheads="1"/>
            </p:cNvSpPr>
            <p:nvPr/>
          </p:nvSpPr>
          <p:spPr bwMode="auto">
            <a:xfrm>
              <a:off x="2426" y="2024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72" name="Oval 139"/>
            <p:cNvSpPr>
              <a:spLocks noChangeArrowheads="1"/>
            </p:cNvSpPr>
            <p:nvPr/>
          </p:nvSpPr>
          <p:spPr bwMode="auto">
            <a:xfrm>
              <a:off x="2245" y="2341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73" name="Oval 140"/>
            <p:cNvSpPr>
              <a:spLocks noChangeArrowheads="1"/>
            </p:cNvSpPr>
            <p:nvPr/>
          </p:nvSpPr>
          <p:spPr bwMode="auto">
            <a:xfrm>
              <a:off x="2426" y="2160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74" name="Oval 141"/>
            <p:cNvSpPr>
              <a:spLocks noChangeArrowheads="1"/>
            </p:cNvSpPr>
            <p:nvPr/>
          </p:nvSpPr>
          <p:spPr bwMode="auto">
            <a:xfrm>
              <a:off x="2381" y="2341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75" name="Oval 142"/>
            <p:cNvSpPr>
              <a:spLocks noChangeArrowheads="1"/>
            </p:cNvSpPr>
            <p:nvPr/>
          </p:nvSpPr>
          <p:spPr bwMode="auto">
            <a:xfrm>
              <a:off x="2018" y="2341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76" name="Oval 143"/>
            <p:cNvSpPr>
              <a:spLocks noChangeArrowheads="1"/>
            </p:cNvSpPr>
            <p:nvPr/>
          </p:nvSpPr>
          <p:spPr bwMode="auto">
            <a:xfrm>
              <a:off x="2109" y="2477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2077" name="Oval 144"/>
            <p:cNvSpPr>
              <a:spLocks noChangeArrowheads="1"/>
            </p:cNvSpPr>
            <p:nvPr/>
          </p:nvSpPr>
          <p:spPr bwMode="auto">
            <a:xfrm>
              <a:off x="2200" y="2115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3570" name="Text Box 146"/>
          <p:cNvSpPr txBox="1">
            <a:spLocks noChangeArrowheads="1"/>
          </p:cNvSpPr>
          <p:nvPr/>
        </p:nvSpPr>
        <p:spPr bwMode="auto">
          <a:xfrm>
            <a:off x="2362200" y="3810000"/>
            <a:ext cx="1169486" cy="5886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1600">
                <a:solidFill>
                  <a:srgbClr val="FFFF00"/>
                </a:solidFill>
              </a:rPr>
              <a:t>Energija</a:t>
            </a:r>
            <a:r>
              <a:rPr lang="sr-Latn-CS" sz="1600" b="1">
                <a:solidFill>
                  <a:srgbClr val="FFFF00"/>
                </a:solidFill>
              </a:rPr>
              <a:t> - </a:t>
            </a:r>
          </a:p>
          <a:p>
            <a:pPr defTabSz="933450"/>
            <a:r>
              <a:rPr lang="sr-Latn-CS" sz="1600">
                <a:solidFill>
                  <a:srgbClr val="FFFF00"/>
                </a:solidFill>
              </a:rPr>
              <a:t>Proteini</a:t>
            </a:r>
            <a:r>
              <a:rPr lang="sr-Latn-CS" sz="1600" b="1">
                <a:solidFill>
                  <a:srgbClr val="FFFF00"/>
                </a:solidFill>
              </a:rPr>
              <a:t> </a:t>
            </a:r>
            <a:r>
              <a:rPr lang="en-US" sz="1600" b="1" smtClean="0">
                <a:solidFill>
                  <a:srgbClr val="FFFF00"/>
                </a:solidFill>
              </a:rPr>
              <a:t>- - -</a:t>
            </a:r>
            <a:endParaRPr lang="en-US" b="1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2438400" y="1600200"/>
            <a:ext cx="1216807" cy="34240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1600">
                <a:solidFill>
                  <a:srgbClr val="FFFF00"/>
                </a:solidFill>
              </a:rPr>
              <a:t>Energija </a:t>
            </a:r>
            <a:r>
              <a:rPr lang="en-US" sz="1600" smtClean="0">
                <a:solidFill>
                  <a:srgbClr val="FFFF00"/>
                </a:solidFill>
                <a:sym typeface="Symbol" pitchFamily="18" charset="2"/>
              </a:rPr>
              <a:t>+++</a:t>
            </a:r>
            <a:endParaRPr lang="sr-Latn-CS" sz="1600">
              <a:solidFill>
                <a:srgbClr val="FFFF00"/>
              </a:solidFill>
              <a:sym typeface="Symbol" pitchFamily="18" charset="2"/>
            </a:endParaRPr>
          </a:p>
        </p:txBody>
      </p:sp>
      <p:grpSp>
        <p:nvGrpSpPr>
          <p:cNvPr id="96" name="Group 30"/>
          <p:cNvGrpSpPr>
            <a:grpSpLocks/>
          </p:cNvGrpSpPr>
          <p:nvPr/>
        </p:nvGrpSpPr>
        <p:grpSpPr bwMode="auto">
          <a:xfrm>
            <a:off x="2667000" y="1981200"/>
            <a:ext cx="457200" cy="457200"/>
            <a:chOff x="1746" y="1298"/>
            <a:chExt cx="453" cy="454"/>
          </a:xfrm>
        </p:grpSpPr>
        <p:sp>
          <p:nvSpPr>
            <p:cNvPr id="97" name="Oval 20"/>
            <p:cNvSpPr>
              <a:spLocks noChangeArrowheads="1"/>
            </p:cNvSpPr>
            <p:nvPr/>
          </p:nvSpPr>
          <p:spPr bwMode="auto">
            <a:xfrm>
              <a:off x="2018" y="1434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746" y="1298"/>
              <a:ext cx="453" cy="454"/>
              <a:chOff x="1746" y="1298"/>
              <a:chExt cx="453" cy="454"/>
            </a:xfrm>
          </p:grpSpPr>
          <p:sp>
            <p:nvSpPr>
              <p:cNvPr id="99" name="Oval 17"/>
              <p:cNvSpPr>
                <a:spLocks noChangeArrowheads="1"/>
              </p:cNvSpPr>
              <p:nvPr/>
            </p:nvSpPr>
            <p:spPr bwMode="auto">
              <a:xfrm>
                <a:off x="1973" y="1344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lIns="93662" tIns="47625" rIns="93662" bIns="47625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00" name="Group 28"/>
              <p:cNvGrpSpPr>
                <a:grpSpLocks/>
              </p:cNvGrpSpPr>
              <p:nvPr/>
            </p:nvGrpSpPr>
            <p:grpSpPr bwMode="auto">
              <a:xfrm>
                <a:off x="1746" y="1298"/>
                <a:ext cx="453" cy="454"/>
                <a:chOff x="1746" y="1298"/>
                <a:chExt cx="453" cy="454"/>
              </a:xfrm>
            </p:grpSpPr>
            <p:sp>
              <p:nvSpPr>
                <p:cNvPr id="101" name="Oval 14"/>
                <p:cNvSpPr>
                  <a:spLocks noChangeArrowheads="1"/>
                </p:cNvSpPr>
                <p:nvPr/>
              </p:nvSpPr>
              <p:spPr bwMode="auto">
                <a:xfrm>
                  <a:off x="1882" y="1434"/>
                  <a:ext cx="45" cy="46"/>
                </a:xfrm>
                <a:prstGeom prst="ellipse">
                  <a:avLst/>
                </a:prstGeom>
                <a:solidFill>
                  <a:srgbClr val="FFFF00"/>
                </a:solidFill>
                <a:ln w="127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93662" tIns="47625" rIns="93662" bIns="47625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02" name="Group 27"/>
                <p:cNvGrpSpPr>
                  <a:grpSpLocks/>
                </p:cNvGrpSpPr>
                <p:nvPr/>
              </p:nvGrpSpPr>
              <p:grpSpPr bwMode="auto">
                <a:xfrm>
                  <a:off x="1746" y="1298"/>
                  <a:ext cx="453" cy="454"/>
                  <a:chOff x="1746" y="1298"/>
                  <a:chExt cx="453" cy="454"/>
                </a:xfrm>
              </p:grpSpPr>
              <p:sp>
                <p:nvSpPr>
                  <p:cNvPr id="10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1298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57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1706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48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1298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157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1525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1434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157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706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14" name="Group 30"/>
          <p:cNvGrpSpPr>
            <a:grpSpLocks/>
          </p:cNvGrpSpPr>
          <p:nvPr/>
        </p:nvGrpSpPr>
        <p:grpSpPr bwMode="auto">
          <a:xfrm>
            <a:off x="4038600" y="3733800"/>
            <a:ext cx="457200" cy="457200"/>
            <a:chOff x="1746" y="1298"/>
            <a:chExt cx="453" cy="454"/>
          </a:xfrm>
        </p:grpSpPr>
        <p:sp>
          <p:nvSpPr>
            <p:cNvPr id="115" name="Oval 20"/>
            <p:cNvSpPr>
              <a:spLocks noChangeArrowheads="1"/>
            </p:cNvSpPr>
            <p:nvPr/>
          </p:nvSpPr>
          <p:spPr bwMode="auto">
            <a:xfrm>
              <a:off x="2018" y="1434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6" name="Group 29"/>
            <p:cNvGrpSpPr>
              <a:grpSpLocks/>
            </p:cNvGrpSpPr>
            <p:nvPr/>
          </p:nvGrpSpPr>
          <p:grpSpPr bwMode="auto">
            <a:xfrm>
              <a:off x="1746" y="1298"/>
              <a:ext cx="453" cy="454"/>
              <a:chOff x="1746" y="1298"/>
              <a:chExt cx="453" cy="454"/>
            </a:xfrm>
          </p:grpSpPr>
          <p:sp>
            <p:nvSpPr>
              <p:cNvPr id="117" name="Oval 17"/>
              <p:cNvSpPr>
                <a:spLocks noChangeArrowheads="1"/>
              </p:cNvSpPr>
              <p:nvPr/>
            </p:nvSpPr>
            <p:spPr bwMode="auto">
              <a:xfrm>
                <a:off x="1973" y="1344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lIns="93662" tIns="47625" rIns="93662" bIns="47625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18" name="Group 28"/>
              <p:cNvGrpSpPr>
                <a:grpSpLocks/>
              </p:cNvGrpSpPr>
              <p:nvPr/>
            </p:nvGrpSpPr>
            <p:grpSpPr bwMode="auto">
              <a:xfrm>
                <a:off x="1746" y="1298"/>
                <a:ext cx="453" cy="454"/>
                <a:chOff x="1746" y="1298"/>
                <a:chExt cx="453" cy="454"/>
              </a:xfrm>
            </p:grpSpPr>
            <p:sp>
              <p:nvSpPr>
                <p:cNvPr id="119" name="Oval 14"/>
                <p:cNvSpPr>
                  <a:spLocks noChangeArrowheads="1"/>
                </p:cNvSpPr>
                <p:nvPr/>
              </p:nvSpPr>
              <p:spPr bwMode="auto">
                <a:xfrm>
                  <a:off x="1882" y="1434"/>
                  <a:ext cx="45" cy="46"/>
                </a:xfrm>
                <a:prstGeom prst="ellipse">
                  <a:avLst/>
                </a:prstGeom>
                <a:solidFill>
                  <a:srgbClr val="FFFF00"/>
                </a:solidFill>
                <a:ln w="127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93662" tIns="47625" rIns="93662" bIns="47625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20" name="Group 27"/>
                <p:cNvGrpSpPr>
                  <a:grpSpLocks/>
                </p:cNvGrpSpPr>
                <p:nvPr/>
              </p:nvGrpSpPr>
              <p:grpSpPr bwMode="auto">
                <a:xfrm>
                  <a:off x="1746" y="1298"/>
                  <a:ext cx="453" cy="454"/>
                  <a:chOff x="1746" y="1298"/>
                  <a:chExt cx="453" cy="454"/>
                </a:xfrm>
              </p:grpSpPr>
              <p:sp>
                <p:nvSpPr>
                  <p:cNvPr id="12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1298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57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1706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48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1298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157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1525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1434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157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706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34" name="Text Box 31"/>
          <p:cNvSpPr txBox="1">
            <a:spLocks noChangeArrowheads="1"/>
          </p:cNvSpPr>
          <p:nvPr/>
        </p:nvSpPr>
        <p:spPr bwMode="auto">
          <a:xfrm>
            <a:off x="3657600" y="4153399"/>
            <a:ext cx="1653785" cy="34240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en-US" sz="1600" smtClean="0">
                <a:sym typeface="Symbol" pitchFamily="18" charset="2"/>
              </a:rPr>
              <a:t>Deficitarna ishran</a:t>
            </a:r>
            <a:endParaRPr lang="sr-Latn-CS" sz="16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animBg="1"/>
      <p:bldP spid="103432" grpId="0" animBg="1"/>
      <p:bldP spid="103433" grpId="0"/>
      <p:bldP spid="103434" grpId="0"/>
      <p:bldP spid="103455" grpId="0"/>
      <p:bldP spid="103502" grpId="0"/>
      <p:bldP spid="103550" grpId="0"/>
      <p:bldP spid="103570" grpId="0"/>
      <p:bldP spid="95" grpId="0"/>
      <p:bldP spid="1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476375" y="1412875"/>
          <a:ext cx="6096000" cy="4064000"/>
        </p:xfrm>
        <a:graphic>
          <a:graphicData uri="http://schemas.openxmlformats.org/presentationml/2006/ole">
            <p:oleObj spid="_x0000_s1026" name="Chart" r:id="rId3" imgW="6096000" imgH="4069186" progId="MSGraph.Chart.8">
              <p:embed followColorScheme="full"/>
            </p:oleObj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226300" cy="825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>
                <a:solidFill>
                  <a:srgbClr val="FFFF00"/>
                </a:solidFill>
              </a:rPr>
              <a:t>Odnos koncentracije masti i proteina u mleku krava </a:t>
            </a:r>
          </a:p>
          <a:p>
            <a:pPr defTabSz="933450"/>
            <a:r>
              <a:rPr lang="sr-Latn-CS">
                <a:solidFill>
                  <a:srgbClr val="FFFF00"/>
                </a:solidFill>
              </a:rPr>
              <a:t>u zavisnosti od sadržaja energije i proteina u obroku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05536" name="Line 64"/>
          <p:cNvSpPr>
            <a:spLocks noChangeShapeType="1"/>
          </p:cNvSpPr>
          <p:nvPr/>
        </p:nvSpPr>
        <p:spPr bwMode="auto">
          <a:xfrm>
            <a:off x="2627313" y="3644900"/>
            <a:ext cx="4681537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105537" name="Line 65"/>
          <p:cNvSpPr>
            <a:spLocks noChangeShapeType="1"/>
          </p:cNvSpPr>
          <p:nvPr/>
        </p:nvSpPr>
        <p:spPr bwMode="auto">
          <a:xfrm flipV="1">
            <a:off x="5076825" y="1484313"/>
            <a:ext cx="0" cy="2808287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105538" name="Text Box 66"/>
          <p:cNvSpPr txBox="1">
            <a:spLocks noChangeArrowheads="1"/>
          </p:cNvSpPr>
          <p:nvPr/>
        </p:nvSpPr>
        <p:spPr bwMode="auto">
          <a:xfrm>
            <a:off x="2627313" y="3141663"/>
            <a:ext cx="504825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1800">
                <a:solidFill>
                  <a:srgbClr val="FFFF00"/>
                </a:solidFill>
              </a:rPr>
              <a:t>4.5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05539" name="Text Box 67"/>
          <p:cNvSpPr txBox="1">
            <a:spLocks noChangeArrowheads="1"/>
          </p:cNvSpPr>
          <p:nvPr/>
        </p:nvSpPr>
        <p:spPr bwMode="auto">
          <a:xfrm>
            <a:off x="5029200" y="3973512"/>
            <a:ext cx="50482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1800">
                <a:solidFill>
                  <a:srgbClr val="FFFF00"/>
                </a:solidFill>
              </a:rPr>
              <a:t>3.2</a:t>
            </a:r>
            <a:endParaRPr lang="en-US" sz="1800">
              <a:solidFill>
                <a:srgbClr val="FFFF00"/>
              </a:solidFill>
            </a:endParaRP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4283075" y="2852738"/>
            <a:ext cx="646113" cy="649287"/>
            <a:chOff x="2698" y="1797"/>
            <a:chExt cx="407" cy="409"/>
          </a:xfrm>
        </p:grpSpPr>
        <p:sp>
          <p:nvSpPr>
            <p:cNvPr id="3131" name="Oval 70"/>
            <p:cNvSpPr>
              <a:spLocks noChangeArrowheads="1"/>
            </p:cNvSpPr>
            <p:nvPr/>
          </p:nvSpPr>
          <p:spPr bwMode="auto">
            <a:xfrm>
              <a:off x="2744" y="1797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FF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pPr algn="ctr" defTabSz="933450"/>
              <a:endParaRPr lang="en-US"/>
            </a:p>
          </p:txBody>
        </p:sp>
        <p:sp>
          <p:nvSpPr>
            <p:cNvPr id="3132" name="Oval 93"/>
            <p:cNvSpPr>
              <a:spLocks noChangeArrowheads="1"/>
            </p:cNvSpPr>
            <p:nvPr/>
          </p:nvSpPr>
          <p:spPr bwMode="auto">
            <a:xfrm>
              <a:off x="3015" y="1978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FF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pPr algn="ctr" defTabSz="933450"/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2698" y="1797"/>
              <a:ext cx="407" cy="409"/>
              <a:chOff x="2698" y="1797"/>
              <a:chExt cx="407" cy="409"/>
            </a:xfrm>
          </p:grpSpPr>
          <p:sp>
            <p:nvSpPr>
              <p:cNvPr id="3134" name="Oval 91"/>
              <p:cNvSpPr>
                <a:spLocks noChangeArrowheads="1"/>
              </p:cNvSpPr>
              <p:nvPr/>
            </p:nvSpPr>
            <p:spPr bwMode="auto">
              <a:xfrm>
                <a:off x="2924" y="1888"/>
                <a:ext cx="45" cy="46"/>
              </a:xfrm>
              <a:prstGeom prst="ellipse">
                <a:avLst/>
              </a:prstGeom>
              <a:solidFill>
                <a:srgbClr val="FFCC00"/>
              </a:solidFill>
              <a:ln w="12700" algn="ctr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lIns="93662" tIns="47625" rIns="93662" bIns="47625" anchor="ctr">
                <a:spAutoFit/>
              </a:bodyPr>
              <a:lstStyle/>
              <a:p>
                <a:pPr algn="ctr" defTabSz="933450"/>
                <a:endParaRPr lang="en-US"/>
              </a:p>
            </p:txBody>
          </p:sp>
          <p:grpSp>
            <p:nvGrpSpPr>
              <p:cNvPr id="4" name="Group 98"/>
              <p:cNvGrpSpPr>
                <a:grpSpLocks/>
              </p:cNvGrpSpPr>
              <p:nvPr/>
            </p:nvGrpSpPr>
            <p:grpSpPr bwMode="auto">
              <a:xfrm>
                <a:off x="2698" y="1797"/>
                <a:ext cx="407" cy="409"/>
                <a:chOff x="2698" y="1797"/>
                <a:chExt cx="407" cy="409"/>
              </a:xfrm>
            </p:grpSpPr>
            <p:grpSp>
              <p:nvGrpSpPr>
                <p:cNvPr id="5" name="Group 97"/>
                <p:cNvGrpSpPr>
                  <a:grpSpLocks/>
                </p:cNvGrpSpPr>
                <p:nvPr/>
              </p:nvGrpSpPr>
              <p:grpSpPr bwMode="auto">
                <a:xfrm>
                  <a:off x="2698" y="1797"/>
                  <a:ext cx="407" cy="409"/>
                  <a:chOff x="2698" y="1797"/>
                  <a:chExt cx="407" cy="409"/>
                </a:xfrm>
              </p:grpSpPr>
              <p:sp>
                <p:nvSpPr>
                  <p:cNvPr id="3138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16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39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698" y="1888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0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3060" y="207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1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3060" y="1888"/>
                    <a:ext cx="45" cy="4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algn="ctr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2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2114"/>
                    <a:ext cx="45" cy="4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algn="ctr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3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978"/>
                    <a:ext cx="45" cy="4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algn="ctr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4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1797"/>
                    <a:ext cx="45" cy="4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algn="ctr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5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979"/>
                    <a:ext cx="45" cy="4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algn="ctr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pPr algn="ctr" defTabSz="933450"/>
                    <a:endParaRPr lang="en-US"/>
                  </a:p>
                </p:txBody>
              </p:sp>
              <p:sp>
                <p:nvSpPr>
                  <p:cNvPr id="3146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115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7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1888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37" name="Oval 96"/>
                <p:cNvSpPr>
                  <a:spLocks noChangeArrowheads="1"/>
                </p:cNvSpPr>
                <p:nvPr/>
              </p:nvSpPr>
              <p:spPr bwMode="auto">
                <a:xfrm>
                  <a:off x="2835" y="2069"/>
                  <a:ext cx="45" cy="46"/>
                </a:xfrm>
                <a:prstGeom prst="ellipse">
                  <a:avLst/>
                </a:prstGeom>
                <a:solidFill>
                  <a:srgbClr val="FFFF00"/>
                </a:solidFill>
                <a:ln w="12700" algn="ctr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lIns="93662" tIns="47625" rIns="93662" bIns="47625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573" name="Text Box 101"/>
          <p:cNvSpPr txBox="1">
            <a:spLocks noChangeArrowheads="1"/>
          </p:cNvSpPr>
          <p:nvPr/>
        </p:nvSpPr>
        <p:spPr bwMode="auto">
          <a:xfrm>
            <a:off x="3419475" y="3116263"/>
            <a:ext cx="1190625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2000">
                <a:solidFill>
                  <a:srgbClr val="FFFF00"/>
                </a:solidFill>
              </a:rPr>
              <a:t>Energija 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05574" name="Line 102"/>
          <p:cNvSpPr>
            <a:spLocks noChangeShapeType="1"/>
          </p:cNvSpPr>
          <p:nvPr/>
        </p:nvSpPr>
        <p:spPr bwMode="auto">
          <a:xfrm>
            <a:off x="4500563" y="3141663"/>
            <a:ext cx="288925" cy="2873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24525" y="3644900"/>
            <a:ext cx="1293813" cy="720725"/>
            <a:chOff x="2971" y="1979"/>
            <a:chExt cx="815" cy="454"/>
          </a:xfrm>
        </p:grpSpPr>
        <p:sp>
          <p:nvSpPr>
            <p:cNvPr id="3106" name="Oval 104"/>
            <p:cNvSpPr>
              <a:spLocks noChangeArrowheads="1"/>
            </p:cNvSpPr>
            <p:nvPr/>
          </p:nvSpPr>
          <p:spPr bwMode="auto">
            <a:xfrm>
              <a:off x="3560" y="2387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3107" name="Oval 105"/>
            <p:cNvSpPr>
              <a:spLocks noChangeArrowheads="1"/>
            </p:cNvSpPr>
            <p:nvPr/>
          </p:nvSpPr>
          <p:spPr bwMode="auto">
            <a:xfrm>
              <a:off x="3651" y="2297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sp>
          <p:nvSpPr>
            <p:cNvPr id="3108" name="Oval 106"/>
            <p:cNvSpPr>
              <a:spLocks noChangeArrowheads="1"/>
            </p:cNvSpPr>
            <p:nvPr/>
          </p:nvSpPr>
          <p:spPr bwMode="auto">
            <a:xfrm>
              <a:off x="3379" y="2115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" name="Group 107"/>
            <p:cNvGrpSpPr>
              <a:grpSpLocks/>
            </p:cNvGrpSpPr>
            <p:nvPr/>
          </p:nvGrpSpPr>
          <p:grpSpPr bwMode="auto">
            <a:xfrm>
              <a:off x="2971" y="1979"/>
              <a:ext cx="815" cy="409"/>
              <a:chOff x="2971" y="1979"/>
              <a:chExt cx="815" cy="409"/>
            </a:xfrm>
          </p:grpSpPr>
          <p:sp>
            <p:nvSpPr>
              <p:cNvPr id="3110" name="Oval 108"/>
              <p:cNvSpPr>
                <a:spLocks noChangeArrowheads="1"/>
              </p:cNvSpPr>
              <p:nvPr/>
            </p:nvSpPr>
            <p:spPr bwMode="auto">
              <a:xfrm>
                <a:off x="3741" y="2297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lIns="93662" tIns="47625" rIns="93662" bIns="47625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11" name="Oval 109"/>
              <p:cNvSpPr>
                <a:spLocks noChangeArrowheads="1"/>
              </p:cNvSpPr>
              <p:nvPr/>
            </p:nvSpPr>
            <p:spPr bwMode="auto">
              <a:xfrm>
                <a:off x="3741" y="2115"/>
                <a:ext cx="45" cy="46"/>
              </a:xfrm>
              <a:prstGeom prst="ellipse">
                <a:avLst/>
              </a:prstGeom>
              <a:solidFill>
                <a:srgbClr val="FFCC00"/>
              </a:solidFill>
              <a:ln w="12700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lIns="93662" tIns="47625" rIns="93662" bIns="47625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8" name="Group 110"/>
              <p:cNvGrpSpPr>
                <a:grpSpLocks/>
              </p:cNvGrpSpPr>
              <p:nvPr/>
            </p:nvGrpSpPr>
            <p:grpSpPr bwMode="auto">
              <a:xfrm>
                <a:off x="2971" y="1979"/>
                <a:ext cx="770" cy="409"/>
                <a:chOff x="2971" y="1979"/>
                <a:chExt cx="770" cy="409"/>
              </a:xfrm>
            </p:grpSpPr>
            <p:sp>
              <p:nvSpPr>
                <p:cNvPr id="3113" name="Oval 111"/>
                <p:cNvSpPr>
                  <a:spLocks noChangeArrowheads="1"/>
                </p:cNvSpPr>
                <p:nvPr/>
              </p:nvSpPr>
              <p:spPr bwMode="auto">
                <a:xfrm>
                  <a:off x="2971" y="2115"/>
                  <a:ext cx="45" cy="46"/>
                </a:xfrm>
                <a:prstGeom prst="ellipse">
                  <a:avLst/>
                </a:prstGeom>
                <a:solidFill>
                  <a:srgbClr val="FFFF00"/>
                </a:solidFill>
                <a:ln w="127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93662" tIns="47625" rIns="93662" bIns="47625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9" name="Group 112"/>
                <p:cNvGrpSpPr>
                  <a:grpSpLocks/>
                </p:cNvGrpSpPr>
                <p:nvPr/>
              </p:nvGrpSpPr>
              <p:grpSpPr bwMode="auto">
                <a:xfrm>
                  <a:off x="3107" y="1979"/>
                  <a:ext cx="543" cy="409"/>
                  <a:chOff x="3425" y="1253"/>
                  <a:chExt cx="543" cy="409"/>
                </a:xfrm>
              </p:grpSpPr>
              <p:sp>
                <p:nvSpPr>
                  <p:cNvPr id="3117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425" y="1434"/>
                    <a:ext cx="45" cy="4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0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3470" y="1253"/>
                    <a:ext cx="498" cy="409"/>
                    <a:chOff x="3470" y="1253"/>
                    <a:chExt cx="498" cy="409"/>
                  </a:xfrm>
                </p:grpSpPr>
                <p:sp>
                  <p:nvSpPr>
                    <p:cNvPr id="3119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1343"/>
                      <a:ext cx="45" cy="46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127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 lIns="93662" tIns="47625" rIns="93662" bIns="47625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1" name="Group 1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15" y="1253"/>
                      <a:ext cx="453" cy="409"/>
                      <a:chOff x="3515" y="1253"/>
                      <a:chExt cx="453" cy="409"/>
                    </a:xfrm>
                  </p:grpSpPr>
                  <p:sp>
                    <p:nvSpPr>
                      <p:cNvPr id="3121" name="Oval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1343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22" name="Oval 1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61" y="1253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23" name="Oval 1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15" y="1616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24" name="Oval 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2" y="1615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25" name="Oval 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2" y="1479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26" name="Oval 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3" y="1298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27" name="Oval 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15" y="1479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28" name="Oval 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1615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29" name="Oval 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97" y="1253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30" name="Oval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3" y="1389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algn="ctr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3662" tIns="47625" rIns="93662" bIns="47625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3115" name="Oval 127"/>
                <p:cNvSpPr>
                  <a:spLocks noChangeArrowheads="1"/>
                </p:cNvSpPr>
                <p:nvPr/>
              </p:nvSpPr>
              <p:spPr bwMode="auto">
                <a:xfrm>
                  <a:off x="3016" y="2251"/>
                  <a:ext cx="45" cy="46"/>
                </a:xfrm>
                <a:prstGeom prst="ellipse">
                  <a:avLst/>
                </a:prstGeom>
                <a:solidFill>
                  <a:srgbClr val="FFFF00"/>
                </a:solidFill>
                <a:ln w="127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93662" tIns="47625" rIns="93662" bIns="47625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16" name="Oval 128"/>
                <p:cNvSpPr>
                  <a:spLocks noChangeArrowheads="1"/>
                </p:cNvSpPr>
                <p:nvPr/>
              </p:nvSpPr>
              <p:spPr bwMode="auto">
                <a:xfrm>
                  <a:off x="3696" y="2205"/>
                  <a:ext cx="45" cy="46"/>
                </a:xfrm>
                <a:prstGeom prst="ellipse">
                  <a:avLst/>
                </a:prstGeom>
                <a:solidFill>
                  <a:srgbClr val="FFFF00"/>
                </a:solidFill>
                <a:ln w="127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93662" tIns="47625" rIns="93662" bIns="47625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601" name="Text Box 129"/>
          <p:cNvSpPr txBox="1">
            <a:spLocks noChangeArrowheads="1"/>
          </p:cNvSpPr>
          <p:nvPr/>
        </p:nvSpPr>
        <p:spPr bwMode="auto">
          <a:xfrm>
            <a:off x="5940425" y="3786188"/>
            <a:ext cx="1398588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2000" b="1"/>
              <a:t>Energija </a:t>
            </a:r>
            <a:r>
              <a:rPr lang="sr-Latn-CS" sz="2000" b="1">
                <a:sym typeface="Symbol" pitchFamily="18" charset="2"/>
              </a:rPr>
              <a:t></a:t>
            </a:r>
          </a:p>
        </p:txBody>
      </p:sp>
      <p:grpSp>
        <p:nvGrpSpPr>
          <p:cNvPr id="12" name="Group 130"/>
          <p:cNvGrpSpPr>
            <a:grpSpLocks/>
          </p:cNvGrpSpPr>
          <p:nvPr/>
        </p:nvGrpSpPr>
        <p:grpSpPr bwMode="auto">
          <a:xfrm>
            <a:off x="2916238" y="1844675"/>
            <a:ext cx="719137" cy="720725"/>
            <a:chOff x="1746" y="1298"/>
            <a:chExt cx="453" cy="454"/>
          </a:xfrm>
        </p:grpSpPr>
        <p:sp>
          <p:nvSpPr>
            <p:cNvPr id="3089" name="Oval 131"/>
            <p:cNvSpPr>
              <a:spLocks noChangeArrowheads="1"/>
            </p:cNvSpPr>
            <p:nvPr/>
          </p:nvSpPr>
          <p:spPr bwMode="auto">
            <a:xfrm>
              <a:off x="2018" y="1434"/>
              <a:ext cx="45" cy="4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93662" tIns="47625" rIns="93662" bIns="47625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3" name="Group 132"/>
            <p:cNvGrpSpPr>
              <a:grpSpLocks/>
            </p:cNvGrpSpPr>
            <p:nvPr/>
          </p:nvGrpSpPr>
          <p:grpSpPr bwMode="auto">
            <a:xfrm>
              <a:off x="1746" y="1298"/>
              <a:ext cx="453" cy="454"/>
              <a:chOff x="1746" y="1298"/>
              <a:chExt cx="453" cy="454"/>
            </a:xfrm>
          </p:grpSpPr>
          <p:sp>
            <p:nvSpPr>
              <p:cNvPr id="3091" name="Oval 133"/>
              <p:cNvSpPr>
                <a:spLocks noChangeArrowheads="1"/>
              </p:cNvSpPr>
              <p:nvPr/>
            </p:nvSpPr>
            <p:spPr bwMode="auto">
              <a:xfrm>
                <a:off x="1973" y="1344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lIns="93662" tIns="47625" rIns="93662" bIns="47625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4" name="Group 134"/>
              <p:cNvGrpSpPr>
                <a:grpSpLocks/>
              </p:cNvGrpSpPr>
              <p:nvPr/>
            </p:nvGrpSpPr>
            <p:grpSpPr bwMode="auto">
              <a:xfrm>
                <a:off x="1746" y="1298"/>
                <a:ext cx="453" cy="454"/>
                <a:chOff x="1746" y="1298"/>
                <a:chExt cx="453" cy="454"/>
              </a:xfrm>
            </p:grpSpPr>
            <p:sp>
              <p:nvSpPr>
                <p:cNvPr id="3093" name="Oval 135"/>
                <p:cNvSpPr>
                  <a:spLocks noChangeArrowheads="1"/>
                </p:cNvSpPr>
                <p:nvPr/>
              </p:nvSpPr>
              <p:spPr bwMode="auto">
                <a:xfrm>
                  <a:off x="1882" y="1434"/>
                  <a:ext cx="45" cy="46"/>
                </a:xfrm>
                <a:prstGeom prst="ellipse">
                  <a:avLst/>
                </a:prstGeom>
                <a:solidFill>
                  <a:srgbClr val="FFFF00"/>
                </a:solidFill>
                <a:ln w="127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93662" tIns="47625" rIns="93662" bIns="47625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5" name="Group 136"/>
                <p:cNvGrpSpPr>
                  <a:grpSpLocks/>
                </p:cNvGrpSpPr>
                <p:nvPr/>
              </p:nvGrpSpPr>
              <p:grpSpPr bwMode="auto">
                <a:xfrm>
                  <a:off x="1746" y="1298"/>
                  <a:ext cx="453" cy="454"/>
                  <a:chOff x="1746" y="1298"/>
                  <a:chExt cx="453" cy="454"/>
                </a:xfrm>
              </p:grpSpPr>
              <p:sp>
                <p:nvSpPr>
                  <p:cNvPr id="3095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1298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96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57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97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1706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98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48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99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1298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00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157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01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1525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02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1434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03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1570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04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706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05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5" cy="4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93662" tIns="47625" rIns="93662" bIns="47625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05620" name="Text Box 148"/>
          <p:cNvSpPr txBox="1">
            <a:spLocks noChangeArrowheads="1"/>
          </p:cNvSpPr>
          <p:nvPr/>
        </p:nvSpPr>
        <p:spPr bwMode="auto">
          <a:xfrm>
            <a:off x="2916238" y="1916113"/>
            <a:ext cx="1190625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/>
            <a:r>
              <a:rPr lang="sr-Latn-CS" sz="2000">
                <a:solidFill>
                  <a:srgbClr val="00FF00"/>
                </a:solidFill>
              </a:rPr>
              <a:t>Energija </a:t>
            </a:r>
            <a:endParaRPr lang="en-US" sz="2000">
              <a:solidFill>
                <a:srgbClr val="00FF00"/>
              </a:solidFill>
            </a:endParaRPr>
          </a:p>
        </p:txBody>
      </p:sp>
      <p:sp>
        <p:nvSpPr>
          <p:cNvPr id="105621" name="Line 149"/>
          <p:cNvSpPr>
            <a:spLocks noChangeShapeType="1"/>
          </p:cNvSpPr>
          <p:nvPr/>
        </p:nvSpPr>
        <p:spPr bwMode="auto">
          <a:xfrm>
            <a:off x="3995738" y="1989138"/>
            <a:ext cx="288925" cy="28733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  <p:sp>
        <p:nvSpPr>
          <p:cNvPr id="105622" name="Line 150"/>
          <p:cNvSpPr>
            <a:spLocks noChangeShapeType="1"/>
          </p:cNvSpPr>
          <p:nvPr/>
        </p:nvSpPr>
        <p:spPr bwMode="auto">
          <a:xfrm>
            <a:off x="4140200" y="1916113"/>
            <a:ext cx="288925" cy="28733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lIns="93662" tIns="47625" rIns="93662" bIns="47625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5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36" grpId="0" animBg="1"/>
      <p:bldP spid="105537" grpId="0" animBg="1"/>
      <p:bldP spid="105538" grpId="0"/>
      <p:bldP spid="105539" grpId="0"/>
      <p:bldP spid="105573" grpId="0"/>
      <p:bldP spid="105574" grpId="0" animBg="1"/>
      <p:bldP spid="105601" grpId="0"/>
      <p:bldP spid="105620" grpId="0"/>
      <p:bldP spid="105621" grpId="0" animBg="1"/>
      <p:bldP spid="1056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5183</TotalTime>
  <Words>691</Words>
  <Application>Microsoft Office PowerPoint</Application>
  <PresentationFormat>On-screen Show (4:3)</PresentationFormat>
  <Paragraphs>291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Microsoft ClipArt Gallery</vt:lpstr>
      <vt:lpstr>Chart</vt:lpstr>
      <vt:lpstr>Procena zdravlja krava na osnovu hemijskog sastava mleka</vt:lpstr>
      <vt:lpstr>Slide 2</vt:lpstr>
      <vt:lpstr>Slide 3</vt:lpstr>
      <vt:lpstr>Slide 4</vt:lpstr>
      <vt:lpstr>Slide 5</vt:lpstr>
      <vt:lpstr>Slide 6</vt:lpstr>
      <vt:lpstr>ODREĐIVANjE ORGANSKIH SASTOJAKA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SARA</vt:lpstr>
      <vt:lpstr>Slide 19</vt:lpstr>
      <vt:lpstr>ZAKLjUČAK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Vujanac</dc:creator>
  <cp:lastModifiedBy>Ivan Vujanac</cp:lastModifiedBy>
  <cp:revision>160</cp:revision>
  <dcterms:created xsi:type="dcterms:W3CDTF">2006-08-16T00:00:00Z</dcterms:created>
  <dcterms:modified xsi:type="dcterms:W3CDTF">2023-09-04T21:14:24Z</dcterms:modified>
</cp:coreProperties>
</file>