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70" r:id="rId3"/>
    <p:sldId id="272" r:id="rId4"/>
    <p:sldId id="273" r:id="rId5"/>
    <p:sldId id="284" r:id="rId6"/>
    <p:sldId id="285" r:id="rId7"/>
    <p:sldId id="289" r:id="rId8"/>
    <p:sldId id="286" r:id="rId9"/>
    <p:sldId id="287" r:id="rId10"/>
    <p:sldId id="318" r:id="rId11"/>
    <p:sldId id="259" r:id="rId12"/>
    <p:sldId id="261" r:id="rId13"/>
    <p:sldId id="319" r:id="rId14"/>
    <p:sldId id="283" r:id="rId15"/>
    <p:sldId id="262" r:id="rId16"/>
    <p:sldId id="260" r:id="rId17"/>
    <p:sldId id="264" r:id="rId18"/>
    <p:sldId id="263" r:id="rId19"/>
    <p:sldId id="267" r:id="rId20"/>
    <p:sldId id="269" r:id="rId21"/>
    <p:sldId id="278" r:id="rId22"/>
    <p:sldId id="305" r:id="rId23"/>
    <p:sldId id="274" r:id="rId24"/>
    <p:sldId id="275" r:id="rId25"/>
    <p:sldId id="277" r:id="rId26"/>
    <p:sldId id="320" r:id="rId27"/>
    <p:sldId id="276" r:id="rId28"/>
    <p:sldId id="265" r:id="rId29"/>
    <p:sldId id="296" r:id="rId30"/>
    <p:sldId id="280" r:id="rId31"/>
    <p:sldId id="281" r:id="rId32"/>
    <p:sldId id="303" r:id="rId33"/>
    <p:sldId id="312" r:id="rId34"/>
    <p:sldId id="288" r:id="rId35"/>
    <p:sldId id="313" r:id="rId36"/>
    <p:sldId id="299" r:id="rId37"/>
    <p:sldId id="309" r:id="rId38"/>
    <p:sldId id="310" r:id="rId39"/>
    <p:sldId id="315" r:id="rId40"/>
    <p:sldId id="308" r:id="rId41"/>
    <p:sldId id="304" r:id="rId42"/>
    <p:sldId id="307" r:id="rId43"/>
    <p:sldId id="311" r:id="rId44"/>
    <p:sldId id="306" r:id="rId45"/>
    <p:sldId id="257" r:id="rId46"/>
    <p:sldId id="294" r:id="rId47"/>
    <p:sldId id="295" r:id="rId48"/>
    <p:sldId id="290" r:id="rId49"/>
    <p:sldId id="291" r:id="rId50"/>
    <p:sldId id="292" r:id="rId51"/>
    <p:sldId id="293" r:id="rId52"/>
    <p:sldId id="316" r:id="rId53"/>
    <p:sldId id="30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427" autoAdjust="0"/>
  </p:normalViewPr>
  <p:slideViewPr>
    <p:cSldViewPr>
      <p:cViewPr>
        <p:scale>
          <a:sx n="50" d="100"/>
          <a:sy n="50" d="100"/>
        </p:scale>
        <p:origin x="-1728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3CE46-C214-4D33-90D8-941F330A2203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B931B-C520-4533-817D-C0785616B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A0F75E-3B10-4EC5-A1AF-F6C1925F14A6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82F54F-715A-43DE-B40D-8D566B549F7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Ovde se vide krave</a:t>
            </a:r>
            <a:r>
              <a:rPr lang="en-US" baseline="0" smtClean="0"/>
              <a:t> sa hromošću kao posledice laminitisa. Kod jedene životinje vidi se u</a:t>
            </a:r>
            <a:r>
              <a:rPr lang="en-US" smtClean="0"/>
              <a:t>krštanje nogu što</a:t>
            </a:r>
            <a:r>
              <a:rPr lang="en-US" baseline="0" smtClean="0"/>
              <a:t> ukazuje na izuzetno bolnostanje unutar samog papka. Takve životinje prilikom hoda skraćuju korak, drže noge jednu uz drugu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Akutni laminitis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Supakutni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Hronični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Prerasli papci na prednjim nogama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altLang="en-US" sz="1200" smtClean="0"/>
              <a:t>Bakterijsko zapaljenje kože između dva prsta i predela jastučića.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altLang="en-US" sz="1200" smtClean="0"/>
              <a:t>  </a:t>
            </a:r>
            <a:r>
              <a:rPr lang="sr-Latn-CS" altLang="en-US" sz="1200" b="1" u="sng" smtClean="0"/>
              <a:t>Etiologija: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1200" smtClean="0"/>
              <a:t>Uzročnici – Bacteroides nodosus, Fusobacterium necrophorum</a:t>
            </a:r>
            <a:r>
              <a:rPr lang="en-US" altLang="en-US" sz="1200" smtClean="0"/>
              <a:t> streptococuss sp. </a:t>
            </a:r>
            <a:r>
              <a:rPr lang="sr-Latn-CS" altLang="en-US" sz="1200" smtClean="0"/>
              <a:t>Nastanku bolesti doprinose loša stajska higijena, velika vlažnost, nezadovoljavajuća obrada papaka.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altLang="en-US" sz="1200" smtClean="0"/>
              <a:t>  </a:t>
            </a:r>
            <a:r>
              <a:rPr lang="sr-Latn-CS" altLang="en-US" sz="1200" b="1" u="sng" smtClean="0"/>
              <a:t>Klinička slika:</a:t>
            </a:r>
            <a:r>
              <a:rPr lang="en-US" altLang="en-US" sz="1200" b="1" u="sng" smtClean="0"/>
              <a:t> </a:t>
            </a:r>
            <a:endParaRPr lang="sr-Latn-CS" altLang="en-US" sz="1200" b="1" u="sng" smtClean="0"/>
          </a:p>
          <a:p>
            <a:pPr eaLnBrk="1" hangingPunct="1">
              <a:lnSpc>
                <a:spcPct val="80000"/>
              </a:lnSpc>
            </a:pPr>
            <a:r>
              <a:rPr lang="sr-Latn-CS" altLang="en-US" sz="1200" smtClean="0"/>
              <a:t>Tipičan miris trulog tkiva kože između papaka, stvaranjem pukotona u međupapčanom prostoru u pravcu jastučića, prekomeran rast rožine u predelu jastučića sa stvaranjem nabora, pojava šepavosti.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altLang="en-US" sz="1200" smtClean="0"/>
              <a:t> </a:t>
            </a:r>
            <a:r>
              <a:rPr lang="sr-Latn-CS" altLang="en-US" sz="1200" b="1" u="sng" smtClean="0"/>
              <a:t>Terapija: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1200" smtClean="0"/>
              <a:t>Obrada papaka, odstranjivanje deformisane rožine,</a:t>
            </a:r>
            <a:r>
              <a:rPr lang="sl-SI" sz="1200" smtClean="0"/>
              <a:t> – antibiotici parenteralno i </a:t>
            </a:r>
            <a:r>
              <a:rPr lang="en-US" sz="1200" smtClean="0"/>
              <a:t>lokalno</a:t>
            </a:r>
            <a:r>
              <a:rPr lang="en-US" sz="1200" baseline="0" smtClean="0"/>
              <a:t> -</a:t>
            </a:r>
            <a:r>
              <a:rPr lang="sr-Latn-CS" altLang="en-US" sz="1200" smtClean="0"/>
              <a:t> tetraciklinski sprej.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CS" altLang="en-US" sz="1200" smtClean="0"/>
              <a:t>  </a:t>
            </a:r>
            <a:r>
              <a:rPr lang="sr-Latn-CS" altLang="en-US" sz="1200" b="1" u="sng" smtClean="0"/>
              <a:t>Preventiva:</a:t>
            </a:r>
          </a:p>
          <a:p>
            <a:pPr eaLnBrk="1" hangingPunct="1">
              <a:lnSpc>
                <a:spcPct val="80000"/>
              </a:lnSpc>
            </a:pPr>
            <a:r>
              <a:rPr lang="sr-Latn-CS" altLang="en-US" sz="1200" smtClean="0"/>
              <a:t>Preduzimanje higijenskih mera</a:t>
            </a:r>
            <a:r>
              <a:rPr lang="en-US" altLang="en-US" sz="12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200" smtClean="0"/>
              <a:t>Dezinfekcija </a:t>
            </a:r>
            <a:endParaRPr lang="sr-Latn-CS" altLang="en-US" sz="1200" smtClean="0"/>
          </a:p>
          <a:p>
            <a:pPr eaLnBrk="1" hangingPunct="1">
              <a:buFont typeface="Wingdings" pitchFamily="2" charset="2"/>
              <a:buNone/>
            </a:pPr>
            <a:r>
              <a:rPr lang="sl-SI" sz="1200" smtClean="0"/>
              <a:t>Preventiva – kupke!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7B3CCF-7BD9-44A8-81AC-343D27CA43FA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81ADF1-8DD6-4F2C-B7D9-02859EEC6DF8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6308B6-1A23-4BF0-8DDF-1AFED35830A8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88DE83-1CAB-4A5A-99BA-A1A53B255BD2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EC91BC-3182-40F2-A25C-C0CCE371A1FA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B931B-C520-4533-817D-C0785616B70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2955A-2CD4-4338-B14D-BD2543401ED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CD94665-A515-4A93-8849-4BAFE8487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Uticaj</a:t>
            </a:r>
            <a:r>
              <a:rPr lang="sr-Cyrl-CS" b="1" dirty="0" smtClean="0"/>
              <a:t> </a:t>
            </a:r>
            <a:r>
              <a:rPr lang="en-US" b="1" dirty="0" err="1" smtClean="0"/>
              <a:t>intenzivne</a:t>
            </a:r>
            <a:r>
              <a:rPr lang="sr-Cyrl-CS" b="1" dirty="0" smtClean="0"/>
              <a:t> </a:t>
            </a:r>
            <a:r>
              <a:rPr lang="en-US" b="1" dirty="0" err="1" smtClean="0"/>
              <a:t>proizvodnje</a:t>
            </a:r>
            <a:r>
              <a:rPr lang="sr-Cyrl-CS" b="1" dirty="0" smtClean="0"/>
              <a:t> </a:t>
            </a:r>
            <a:r>
              <a:rPr lang="en-US" b="1" dirty="0" err="1" smtClean="0"/>
              <a:t>mleka</a:t>
            </a:r>
            <a:r>
              <a:rPr lang="sr-Cyrl-CS" b="1" dirty="0" smtClean="0"/>
              <a:t> </a:t>
            </a:r>
            <a:r>
              <a:rPr lang="en-US" b="1" dirty="0" err="1" smtClean="0"/>
              <a:t>na</a:t>
            </a:r>
            <a:r>
              <a:rPr lang="sr-Cyrl-CS" b="1" dirty="0" smtClean="0"/>
              <a:t> </a:t>
            </a:r>
            <a:r>
              <a:rPr lang="en-US" b="1" dirty="0" err="1" smtClean="0"/>
              <a:t>bolesti</a:t>
            </a:r>
            <a:r>
              <a:rPr lang="sr-Cyrl-CS" b="1" dirty="0" smtClean="0"/>
              <a:t> </a:t>
            </a:r>
            <a:r>
              <a:rPr lang="en-US" b="1" dirty="0" err="1" smtClean="0"/>
              <a:t>papaka</a:t>
            </a:r>
            <a:r>
              <a:rPr lang="en-US" b="1" dirty="0" smtClean="0"/>
              <a:t> </a:t>
            </a:r>
            <a:r>
              <a:rPr lang="en-US" b="1" dirty="0" err="1" smtClean="0"/>
              <a:t>kod</a:t>
            </a:r>
            <a:r>
              <a:rPr lang="en-US" b="1" dirty="0" smtClean="0"/>
              <a:t> </a:t>
            </a:r>
            <a:r>
              <a:rPr lang="en-US" b="1" dirty="0" err="1" smtClean="0"/>
              <a:t>goveda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10200"/>
            <a:ext cx="6400800" cy="762000"/>
          </a:xfrm>
        </p:spPr>
        <p:txBody>
          <a:bodyPr>
            <a:normAutofit/>
          </a:bodyPr>
          <a:lstStyle/>
          <a:p>
            <a:r>
              <a:rPr lang="en-US" sz="1400" smtClean="0">
                <a:solidFill>
                  <a:schemeClr val="tx1"/>
                </a:solidFill>
              </a:rPr>
              <a:t>Dr Ivan Vujanac, red. profesor</a:t>
            </a:r>
          </a:p>
          <a:p>
            <a:r>
              <a:rPr lang="en-US" sz="1400" smtClean="0">
                <a:solidFill>
                  <a:schemeClr val="tx1"/>
                </a:solidFill>
              </a:rPr>
              <a:t>Fakultet veterinarske medicine Univerzitet u Beogradu </a:t>
            </a:r>
            <a:endParaRPr 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00063" y="285750"/>
            <a:ext cx="8229600" cy="6334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/>
              <a:t>Hromost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idx="1"/>
          </p:nvPr>
        </p:nvSpPr>
        <p:spPr>
          <a:xfrm>
            <a:off x="500063" y="1052513"/>
            <a:ext cx="8186737" cy="5376862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n-US" altLang="en-US" sz="2400" smtClean="0">
                <a:latin typeface="Arial" pitchFamily="34" charset="0"/>
                <a:cs typeface="Arial" pitchFamily="34" charset="0"/>
              </a:rPr>
              <a:t>Hromost veliki 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altLang="en-US" sz="2400" smtClean="0">
                <a:latin typeface="Arial" pitchFamily="34" charset="0"/>
                <a:cs typeface="Arial" pitchFamily="34" charset="0"/>
              </a:rPr>
              <a:t>dravstveni 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sz="2400" smtClean="0">
                <a:latin typeface="Arial" pitchFamily="34" charset="0"/>
                <a:cs typeface="Arial" pitchFamily="34" charset="0"/>
              </a:rPr>
              <a:t> ekonomski problem na govedarskim farmama 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često je </a:t>
            </a:r>
            <a:r>
              <a:rPr lang="en-US" altLang="en-US" sz="2400" smtClean="0">
                <a:latin typeface="Arial" pitchFamily="34" charset="0"/>
                <a:cs typeface="Arial" pitchFamily="34" charset="0"/>
              </a:rPr>
              <a:t>prisutna kod vi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še od 60% grla</a:t>
            </a:r>
            <a:r>
              <a:rPr lang="en-US" altLang="en-US" sz="2400" smtClean="0">
                <a:latin typeface="Arial" pitchFamily="34" charset="0"/>
                <a:cs typeface="Arial" pitchFamily="34" charset="0"/>
              </a:rPr>
              <a:t> u stadu</a:t>
            </a:r>
            <a:r>
              <a:rPr lang="sr-Latn-CS" altLang="en-US" sz="24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hangingPunct="1"/>
            <a:r>
              <a:rPr lang="en-US" altLang="en-US" sz="1800" smtClean="0">
                <a:latin typeface="Arial" pitchFamily="34" charset="0"/>
                <a:cs typeface="Arial" pitchFamily="34" charset="0"/>
              </a:rPr>
              <a:t>Promene na papcima su u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90% slučajeva na zadnjim ekstrmitetima.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sz="1800" u="sng" smtClean="0">
                <a:latin typeface="Arial" pitchFamily="34" charset="0"/>
                <a:cs typeface="Arial" pitchFamily="34" charset="0"/>
              </a:rPr>
              <a:t>Predisponirajući činioci </a:t>
            </a: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:</a:t>
            </a:r>
            <a:endParaRPr lang="sr-Latn-C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200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altLang="en-US" sz="200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Sme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štajni uslovi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(ispus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t,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pašnjak,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kvalitet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pod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sistem držanja,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broj smeštenih krava u štali);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2.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Higijenski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(mikroklima staje,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pod,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muža,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teljenje);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3</a:t>
            </a: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Nega (obrada ) papaka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(pravilno, stru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č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no, profesionalno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,funkcionaln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o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i 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   redovno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);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4.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Genetski faktori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(izbor bikova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za priplod,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izbor bikovskih majki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, rasa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);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. Telesna kondicija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životinje neprimerene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telesne 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mase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gojazne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 životinje)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6.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Proizvodnja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mleka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;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7.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Sistemski faktori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metabolički poremećaji zdravlja,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mastitis, endometritis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..)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 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r-Cyrl-CS" altLang="en-US" sz="1800" smtClean="0">
                <a:latin typeface="Arial" pitchFamily="34" charset="0"/>
                <a:cs typeface="Arial" pitchFamily="34" charset="0"/>
              </a:rPr>
              <a:t>8.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Ishrana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(sastav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i struktura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 obroka,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energetska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vrednost obroka,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ukupna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  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količina hrane u obroku,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usitnjenost hraniva,</a:t>
            </a: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režim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 ishrane, ishrana </a:t>
            </a:r>
            <a:endParaRPr lang="en-US" altLang="en-US" sz="18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sz="1800" smtClean="0">
                <a:latin typeface="Arial" pitchFamily="34" charset="0"/>
                <a:cs typeface="Arial" pitchFamily="34" charset="0"/>
              </a:rPr>
              <a:t>    </a:t>
            </a:r>
            <a:r>
              <a:rPr lang="sr-Latn-CS" altLang="en-US" sz="1800" smtClean="0">
                <a:latin typeface="Arial" pitchFamily="34" charset="0"/>
                <a:cs typeface="Arial" pitchFamily="34" charset="0"/>
              </a:rPr>
              <a:t>krava u zasušenju)</a:t>
            </a:r>
          </a:p>
          <a:p>
            <a:pPr eaLnBrk="1" hangingPunct="1"/>
            <a:endParaRPr lang="sr-Cyrl-CS" altLang="en-US" sz="20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Kisela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indigestija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609600" indent="-609600"/>
            <a:r>
              <a:rPr lang="sr-Latn-CS" dirty="0" smtClean="0">
                <a:latin typeface="Arial" pitchFamily="34" charset="0"/>
                <a:cs typeface="Arial" pitchFamily="34" charset="0"/>
              </a:rPr>
              <a:t>Kisela indigestija je poremećaj zdravlja koji se najčešće pojavljuje u intenzivnom uzgoju visokomlečnih krava kao posledica ishrane prekomernim količinama lako svarljivih ugljenih hidrata,odnosno kada u suvoj materiji obroka nema dovoljno sirovih vlakana. </a:t>
            </a:r>
          </a:p>
          <a:p>
            <a:pPr marL="609600" indent="-609600"/>
            <a:endParaRPr lang="sr-Latn-CS" dirty="0" smtClean="0">
              <a:latin typeface="Arial" pitchFamily="34" charset="0"/>
              <a:cs typeface="Arial" pitchFamily="34" charset="0"/>
            </a:endParaRPr>
          </a:p>
          <a:p>
            <a:pPr marL="609600" indent="-609600"/>
            <a:r>
              <a:rPr lang="sr-Latn-CS" dirty="0" smtClean="0">
                <a:latin typeface="Arial" pitchFamily="34" charset="0"/>
                <a:cs typeface="Arial" pitchFamily="34" charset="0"/>
              </a:rPr>
              <a:t>      Amilolitičke bakterije mogu da potiskuju druge vrste bakterija i veoma brzo razlažu lako svarljive ugljene hidrate uz stvaranje značajnih količina mlečne kiseline.</a:t>
            </a:r>
          </a:p>
          <a:p>
            <a:pPr marL="609600" indent="-609600"/>
            <a:endParaRPr lang="sr-Latn-CS" dirty="0" smtClean="0">
              <a:latin typeface="Arial" pitchFamily="34" charset="0"/>
              <a:cs typeface="Arial" pitchFamily="34" charset="0"/>
            </a:endParaRPr>
          </a:p>
          <a:p>
            <a:pPr marL="609600" indent="-609600"/>
            <a:r>
              <a:rPr lang="sl-SI" dirty="0" smtClean="0">
                <a:latin typeface="Arial" pitchFamily="34" charset="0"/>
                <a:cs typeface="Arial" pitchFamily="34" charset="0"/>
              </a:rPr>
              <a:t>      Prisustvo velikih količina mlečne kiseline za kratko vreme obara elektrohemijsku reakciju sadržaja buraga ispod 5,5 pa i manje od toga.</a:t>
            </a:r>
            <a:endParaRPr lang="sr-Latn-CS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00200" y="914400"/>
          <a:ext cx="6306184" cy="5419789"/>
        </p:xfrm>
        <a:graphic>
          <a:graphicData uri="http://schemas.openxmlformats.org/drawingml/2006/table">
            <a:tbl>
              <a:tblPr/>
              <a:tblGrid>
                <a:gridCol w="2101492"/>
                <a:gridCol w="2102346"/>
                <a:gridCol w="2102346"/>
              </a:tblGrid>
              <a:tr h="519343"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b="1" dirty="0">
                          <a:latin typeface="Times New Roman"/>
                          <a:ea typeface="Times New Roman"/>
                          <a:cs typeface="Times New Roman"/>
                        </a:rPr>
                        <a:t>Režim ishrane i sastav obroka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b="1" dirty="0">
                          <a:latin typeface="Times New Roman"/>
                          <a:ea typeface="Times New Roman"/>
                          <a:cs typeface="Times New Roman"/>
                        </a:rPr>
                        <a:t>Genetski potencijal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b="1" dirty="0">
                          <a:latin typeface="Times New Roman"/>
                          <a:ea typeface="Times New Roman"/>
                          <a:cs typeface="Times New Roman"/>
                        </a:rPr>
                        <a:t>krava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b="1">
                          <a:latin typeface="Times New Roman"/>
                          <a:ea typeface="Times New Roman"/>
                          <a:cs typeface="Times New Roman"/>
                        </a:rPr>
                        <a:t>Uslovljena proizvodnja mleka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7457"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Korišćenje krmnih smeša žitarica (kukuruz, ječam i pšenica) i ograničeno korišćenje kabastih </a:t>
                      </a:r>
                      <a:r>
                        <a:rPr lang="sr-Latn-C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hraniva</a:t>
                      </a:r>
                      <a:endParaRPr lang="en-US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Miksiranje obroka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Smanjenje dužine partikula hrane i dobijanje smeše kašaste konzistencije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Smanjenje motoričke aktivnosti predželudaca, vremena preživanja i broja žvakaćih pokreta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Povećanje kiselosti sadržaja buraga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Povećanje genetskog potencijala za proizvodnju mleka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Povećanje energetskih potreba u periodu nedovoljnog unošenja hrane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Negativan bilans energije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Upotreba obroka sa velikim udelom suve materije iz koncentrovanih i nedovoljno iz kabastih hraniva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Povećanje </a:t>
                      </a: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kiselosti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sadržaja buraga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Latn-C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Sistem kvota ne ograničava proizvodnju mleka uslovljenu sadržajem mlečne masti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Ekonomska dobit se ostvaruje sa proizvodnjom mleka sa manjim sadržajem mlečne masti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Ishrana zasnovana na koncentrovanim hranivima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Povećanje kiselosti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400" dirty="0">
                          <a:latin typeface="Times New Roman"/>
                          <a:ea typeface="Times New Roman"/>
                          <a:cs typeface="Times New Roman"/>
                        </a:rPr>
                        <a:t>sadržaja buraga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989">
                <a:tc gridSpan="3">
                  <a:txBody>
                    <a:bodyPr/>
                    <a:lstStyle/>
                    <a:p>
                      <a:pPr marL="0" marR="63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Latn-C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200" b="1" smtClean="0">
                          <a:latin typeface="Times New Roman"/>
                          <a:ea typeface="Times New Roman"/>
                          <a:cs typeface="Times New Roman"/>
                        </a:rPr>
                        <a:t>SU</a:t>
                      </a:r>
                      <a:r>
                        <a:rPr lang="en-US" sz="1200" b="1" smtClean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sr-Latn-CS" sz="1200" b="1" smtClean="0">
                          <a:latin typeface="Times New Roman"/>
                          <a:ea typeface="Times New Roman"/>
                          <a:cs typeface="Times New Roman"/>
                        </a:rPr>
                        <a:t>AKUTNA  </a:t>
                      </a:r>
                      <a:r>
                        <a:rPr lang="sr-Latn-CS" sz="1200" b="1" dirty="0">
                          <a:latin typeface="Times New Roman"/>
                          <a:ea typeface="Times New Roman"/>
                          <a:cs typeface="Times New Roman"/>
                        </a:rPr>
                        <a:t>ACIDOZA  BURAGA  (SARA)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2590800" y="28194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>
            <a:off x="4724400" y="55626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>
            <a:off x="2589212" y="4721225"/>
            <a:ext cx="1588" cy="79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>
            <a:off x="6858000" y="52578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6856412" y="3886200"/>
            <a:ext cx="1588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2590800" y="5333999"/>
            <a:ext cx="0" cy="7620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6856412" y="4521200"/>
            <a:ext cx="1588" cy="50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4724400" y="48768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4800600" y="36576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>
            <a:off x="4800600" y="32004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8" name="Line 4"/>
          <p:cNvSpPr>
            <a:spLocks noChangeShapeType="1"/>
          </p:cNvSpPr>
          <p:nvPr/>
        </p:nvSpPr>
        <p:spPr bwMode="auto">
          <a:xfrm>
            <a:off x="4800600" y="2133599"/>
            <a:ext cx="0" cy="7620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7" name="Line 3"/>
          <p:cNvSpPr>
            <a:spLocks noChangeShapeType="1"/>
          </p:cNvSpPr>
          <p:nvPr/>
        </p:nvSpPr>
        <p:spPr bwMode="auto">
          <a:xfrm>
            <a:off x="2590800" y="36576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6" name="Line 2"/>
          <p:cNvSpPr>
            <a:spLocks noChangeShapeType="1"/>
          </p:cNvSpPr>
          <p:nvPr/>
        </p:nvSpPr>
        <p:spPr bwMode="auto">
          <a:xfrm>
            <a:off x="6858000" y="28194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5" name="Line 1"/>
          <p:cNvSpPr>
            <a:spLocks noChangeShapeType="1"/>
          </p:cNvSpPr>
          <p:nvPr/>
        </p:nvSpPr>
        <p:spPr bwMode="auto">
          <a:xfrm>
            <a:off x="2590800" y="2362200"/>
            <a:ext cx="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1447800" y="228600"/>
            <a:ext cx="670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Č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inioci odgovorni za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razvoj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akutne acidoze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r-Latn-C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buraga</a:t>
            </a:r>
            <a:endParaRPr kumimoji="0" lang="sr-Latn-C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Značajni nutritivni činioci 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smtClean="0"/>
              <a:t>S - sumpor 0,2 do 022 % kg /SM. </a:t>
            </a:r>
          </a:p>
          <a:p>
            <a:r>
              <a:rPr lang="en-US" sz="1800" smtClean="0"/>
              <a:t>Zn - cink potrebe oko 40 ppm.</a:t>
            </a:r>
          </a:p>
          <a:p>
            <a:r>
              <a:rPr lang="en-US" sz="1800" smtClean="0"/>
              <a:t>Cu - bakar potrebe oko 10 ppm.  </a:t>
            </a:r>
          </a:p>
          <a:p>
            <a:pPr algn="just"/>
            <a:r>
              <a:rPr lang="en-US" sz="1800" smtClean="0"/>
              <a:t>Ishrana bogata proteinima ima za posledicu povećanje rizika oboljenja papka i razvoja laminitisa. Tačan mehanizam delovanja suficita proteina u ishrani na razvoj hromosti kod goveda nije u potpunosti rasvetljen. Predpostavlja se da višak proteina dovodi do alergijskih reakcija u organizmu i oslobađanja vazoaktivnih i proinflamatornih jedinjenja. </a:t>
            </a:r>
          </a:p>
          <a:p>
            <a:r>
              <a:rPr lang="en-US" sz="1800" smtClean="0"/>
              <a:t>Ishrana krava tokom rane laktacije treba da bude u skladu sa proizvodnim potrebama, odnosno rastućom poizvodnjom mleka. Odnos kabastog dela obroka i koncentrovanog bogatog energijom treba da bude kod sveže oteljenih krava   60 % : 40%. Kod krava  30. dan laktacije odnos treba da bude 50 % : 50 %, a tokom rane laktacije i pika proizvodnje ne sme da prelazi odnos 40 : 60 %.</a:t>
            </a:r>
          </a:p>
          <a:p>
            <a:r>
              <a:rPr lang="en-US" sz="1800" smtClean="0"/>
              <a:t>Prema preporukama NRC dnevni obrok krava u laktaciji treba da sadrži 50 % kabastih hraniva, 38 do 40% nestrukturnih ugljenih hidrata (skroba 25 </a:t>
            </a:r>
            <a:r>
              <a:rPr lang="en-US" sz="1800" smtClean="0"/>
              <a:t>% u </a:t>
            </a:r>
            <a:r>
              <a:rPr lang="en-US" sz="1800" smtClean="0"/>
              <a:t>SM), eNDF 28 – 33% i  ADF 19 -21 %.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sr-Latn-C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8800" y="533400"/>
            <a:ext cx="5453063" cy="4948237"/>
            <a:chOff x="2756" y="10692"/>
            <a:chExt cx="5942" cy="4424"/>
          </a:xfrm>
        </p:grpSpPr>
        <p:sp>
          <p:nvSpPr>
            <p:cNvPr id="26634" name="Text Box 5"/>
            <p:cNvSpPr txBox="1">
              <a:spLocks noChangeArrowheads="1"/>
            </p:cNvSpPr>
            <p:nvPr/>
          </p:nvSpPr>
          <p:spPr bwMode="auto">
            <a:xfrm>
              <a:off x="3579" y="14276"/>
              <a:ext cx="4680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sr-Latn-CS" sz="1200">
                  <a:latin typeface="Arial" pitchFamily="34" charset="0"/>
                  <a:cs typeface="Arial" pitchFamily="34" charset="0"/>
                </a:rPr>
                <a:t>časovi nakon hranjenja</a:t>
              </a:r>
              <a:endParaRPr lang="en-US" sz="1200">
                <a:latin typeface="Arial" pitchFamily="34" charset="0"/>
                <a:cs typeface="Arial" pitchFamily="34" charset="0"/>
              </a:endParaRPr>
            </a:p>
            <a:p>
              <a:pPr algn="ctr" eaLnBrk="0" hangingPunct="0"/>
              <a:r>
                <a:rPr lang="sr-Latn-CS" sz="1200">
                  <a:latin typeface="Arial" pitchFamily="34" charset="0"/>
                  <a:cs typeface="Arial" pitchFamily="34" charset="0"/>
                </a:rPr>
                <a:t>- - - kabasta </a:t>
              </a:r>
              <a:r>
                <a:rPr lang="sr-Latn-CS" sz="1200" smtClean="0">
                  <a:latin typeface="Arial" pitchFamily="34" charset="0"/>
                  <a:cs typeface="Arial" pitchFamily="34" charset="0"/>
                </a:rPr>
                <a:t>hraniva</a:t>
              </a:r>
              <a:r>
                <a:rPr lang="en-US" sz="1200" smtClean="0">
                  <a:latin typeface="Arial" pitchFamily="34" charset="0"/>
                  <a:cs typeface="Arial" pitchFamily="34" charset="0"/>
                </a:rPr>
                <a:t>;</a:t>
              </a:r>
              <a:r>
                <a:rPr lang="sr-Latn-CS" sz="120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sr-Latn-CS" sz="1200" baseline="30000">
                  <a:latin typeface="Arial" pitchFamily="34" charset="0"/>
                  <a:cs typeface="Arial" pitchFamily="34" charset="0"/>
                </a:rPr>
                <a:t>____</a:t>
              </a:r>
              <a:r>
                <a:rPr lang="sr-Latn-CS" sz="1200">
                  <a:latin typeface="Arial" pitchFamily="34" charset="0"/>
                  <a:cs typeface="Arial" pitchFamily="34" charset="0"/>
                </a:rPr>
                <a:t> koncentrovana hraniva</a:t>
              </a:r>
            </a:p>
          </p:txBody>
        </p:sp>
        <p:sp>
          <p:nvSpPr>
            <p:cNvPr id="26635" name="Text Box 4"/>
            <p:cNvSpPr txBox="1">
              <a:spLocks noChangeArrowheads="1"/>
            </p:cNvSpPr>
            <p:nvPr/>
          </p:nvSpPr>
          <p:spPr bwMode="auto">
            <a:xfrm rot="-5400000">
              <a:off x="1498" y="11950"/>
              <a:ext cx="2974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sr-Latn-CS" sz="1100">
                  <a:latin typeface="Arial" pitchFamily="34" charset="0"/>
                  <a:cs typeface="Arial" pitchFamily="34" charset="0"/>
                </a:rPr>
                <a:t>pH sadržaja buraga</a:t>
              </a:r>
              <a:endParaRPr lang="sr-Latn-C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636" name="Picture 3" descr="Shema 4"/>
            <p:cNvPicPr>
              <a:picLocks noChangeAspect="1" noChangeArrowheads="1"/>
            </p:cNvPicPr>
            <p:nvPr/>
          </p:nvPicPr>
          <p:blipFill>
            <a:blip r:embed="rId2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3334" y="10715"/>
              <a:ext cx="5364" cy="3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0" y="5373688"/>
            <a:ext cx="8763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200" b="1" i="1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sz="1400" b="1" i="1" smtClean="0">
                <a:latin typeface="Arial" pitchFamily="34" charset="0"/>
                <a:cs typeface="Arial" pitchFamily="34" charset="0"/>
              </a:rPr>
              <a:t>Vrednosti </a:t>
            </a:r>
            <a:r>
              <a:rPr lang="sr-Latn-CS" sz="1400" b="1" i="1">
                <a:latin typeface="Arial" pitchFamily="34" charset="0"/>
                <a:cs typeface="Arial" pitchFamily="34" charset="0"/>
              </a:rPr>
              <a:t>pH sadržaja buraga krava hranjenih obrocima različitog sastava </a:t>
            </a:r>
            <a:endParaRPr lang="en-US" sz="1400" b="1" i="1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sr-Latn-CS" sz="1200" b="1" i="1" smtClean="0">
                <a:latin typeface="Arial" pitchFamily="34" charset="0"/>
                <a:cs typeface="Arial" pitchFamily="34" charset="0"/>
              </a:rPr>
              <a:t>(D</a:t>
            </a:r>
            <a:r>
              <a:rPr lang="en-US" sz="1200" b="1" i="1" smtClean="0">
                <a:latin typeface="Arial" pitchFamily="34" charset="0"/>
                <a:cs typeface="Arial" pitchFamily="34" charset="0"/>
              </a:rPr>
              <a:t>i</a:t>
            </a:r>
            <a:r>
              <a:rPr lang="sr-Latn-CS" sz="1200" b="1" i="1" smtClean="0">
                <a:latin typeface="Arial" pitchFamily="34" charset="0"/>
                <a:cs typeface="Arial" pitchFamily="34" charset="0"/>
              </a:rPr>
              <a:t>rksen </a:t>
            </a:r>
            <a:r>
              <a:rPr lang="sr-Latn-CS" sz="1200" b="1" i="1">
                <a:latin typeface="Arial" pitchFamily="34" charset="0"/>
                <a:cs typeface="Arial" pitchFamily="34" charset="0"/>
              </a:rPr>
              <a:t>i </a:t>
            </a:r>
            <a:r>
              <a:rPr lang="sr-Latn-CS" sz="1200" b="1" i="1" smtClean="0">
                <a:latin typeface="Arial" pitchFamily="34" charset="0"/>
                <a:cs typeface="Arial" pitchFamily="34" charset="0"/>
              </a:rPr>
              <a:t>Smith, </a:t>
            </a:r>
            <a:r>
              <a:rPr lang="sr-Latn-CS" sz="1200" b="1" i="1">
                <a:latin typeface="Arial" pitchFamily="34" charset="0"/>
                <a:cs typeface="Arial" pitchFamily="34" charset="0"/>
              </a:rPr>
              <a:t>1987</a:t>
            </a:r>
            <a:r>
              <a:rPr lang="sr-Latn-CS" sz="1200" b="1" i="1" smtClean="0">
                <a:latin typeface="Arial" pitchFamily="34" charset="0"/>
                <a:cs typeface="Arial" pitchFamily="34" charset="0"/>
              </a:rPr>
              <a:t>)</a:t>
            </a:r>
            <a:endParaRPr lang="sr-Latn-CS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9" name="Line 25"/>
          <p:cNvSpPr>
            <a:spLocks noChangeShapeType="1"/>
          </p:cNvSpPr>
          <p:nvPr/>
        </p:nvSpPr>
        <p:spPr bwMode="auto">
          <a:xfrm>
            <a:off x="3348038" y="1412875"/>
            <a:ext cx="647700" cy="93662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0" name="Line 26"/>
          <p:cNvSpPr>
            <a:spLocks noChangeShapeType="1"/>
          </p:cNvSpPr>
          <p:nvPr/>
        </p:nvSpPr>
        <p:spPr bwMode="auto">
          <a:xfrm>
            <a:off x="3995738" y="2349500"/>
            <a:ext cx="792162" cy="287338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27"/>
          <p:cNvSpPr>
            <a:spLocks noChangeShapeType="1"/>
          </p:cNvSpPr>
          <p:nvPr/>
        </p:nvSpPr>
        <p:spPr bwMode="auto">
          <a:xfrm>
            <a:off x="4787900" y="2636838"/>
            <a:ext cx="6477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28"/>
          <p:cNvSpPr>
            <a:spLocks noChangeShapeType="1"/>
          </p:cNvSpPr>
          <p:nvPr/>
        </p:nvSpPr>
        <p:spPr bwMode="auto">
          <a:xfrm flipV="1">
            <a:off x="5435600" y="2276475"/>
            <a:ext cx="1152525" cy="360363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Line 29"/>
          <p:cNvSpPr>
            <a:spLocks noChangeShapeType="1"/>
          </p:cNvSpPr>
          <p:nvPr/>
        </p:nvSpPr>
        <p:spPr bwMode="auto">
          <a:xfrm flipV="1">
            <a:off x="6588125" y="2133600"/>
            <a:ext cx="720725" cy="1428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140" y="433694"/>
            <a:ext cx="8392660" cy="5490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62000" y="6000690"/>
            <a:ext cx="7848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err="1" smtClean="0"/>
              <a:t>Shema</a:t>
            </a:r>
            <a:r>
              <a:rPr lang="en-US" sz="2000" smtClean="0"/>
              <a:t> fermentacije ugljenih </a:t>
            </a:r>
            <a:r>
              <a:rPr lang="en-US" sz="2000" dirty="0" err="1" smtClean="0"/>
              <a:t>hidrata</a:t>
            </a:r>
            <a:r>
              <a:rPr lang="en-US" sz="2000" dirty="0" smtClean="0"/>
              <a:t> u </a:t>
            </a:r>
            <a:r>
              <a:rPr lang="en-US" sz="2000" dirty="0" err="1" smtClean="0"/>
              <a:t>buragu</a:t>
            </a:r>
            <a:r>
              <a:rPr lang="en-US" sz="2000" dirty="0" smtClean="0"/>
              <a:t> (Kaufmann I Rohr, 1969)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NMK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877669"/>
            <a:ext cx="213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FIZIOLOŠKI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raspon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buraga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24338">
            <a:off x="1934677" y="2097742"/>
            <a:ext cx="1064591" cy="3170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Acetat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19416241">
            <a:off x="3856185" y="3509490"/>
            <a:ext cx="873513" cy="269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Butirat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420470">
            <a:off x="3847408" y="4286937"/>
            <a:ext cx="1160604" cy="3807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Propionat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1600" y="609600"/>
            <a:ext cx="1295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Supklinička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0" y="1219200"/>
            <a:ext cx="990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acidoza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buraga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29400" y="609600"/>
            <a:ext cx="1828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Akutna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klinička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29400" y="1219200"/>
            <a:ext cx="18288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acidoza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buraga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71600" y="5105400"/>
            <a:ext cx="16002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Optimalni</a:t>
            </a:r>
            <a:r>
              <a:rPr lang="en-US" dirty="0" smtClean="0">
                <a:solidFill>
                  <a:schemeClr val="tx1"/>
                </a:solidFill>
              </a:rPr>
              <a:t> pH 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5181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6,1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30708" y="51816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6,9</a:t>
            </a:r>
            <a:endParaRPr lang="en-US" sz="1400" dirty="0"/>
          </a:p>
        </p:txBody>
      </p:sp>
      <p:sp>
        <p:nvSpPr>
          <p:cNvPr id="19" name="Rounded Rectangle 18"/>
          <p:cNvSpPr/>
          <p:nvPr/>
        </p:nvSpPr>
        <p:spPr>
          <a:xfrm rot="18114830">
            <a:off x="7404192" y="3436813"/>
            <a:ext cx="1227810" cy="7676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 L </a:t>
            </a:r>
            <a:r>
              <a:rPr lang="en-US" dirty="0" err="1" smtClean="0">
                <a:solidFill>
                  <a:schemeClr val="tx1"/>
                </a:solidFill>
              </a:rPr>
              <a:t>mlečna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kiselina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10400" y="2057400"/>
            <a:ext cx="1600200" cy="76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Dominantna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>
                <a:solidFill>
                  <a:schemeClr val="tx1"/>
                </a:solidFill>
              </a:rPr>
              <a:t>fermentacija</a:t>
            </a:r>
            <a:r>
              <a:rPr lang="en-US" sz="1600" dirty="0" smtClean="0">
                <a:solidFill>
                  <a:schemeClr val="tx1"/>
                </a:solidFill>
              </a:rPr>
              <a:t> u</a:t>
            </a:r>
            <a:r>
              <a:rPr lang="en-US" sz="1600" dirty="0" smtClean="0"/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mlečnu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</a:rPr>
              <a:t>kiselinu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 rot="2428750">
            <a:off x="6577905" y="2992917"/>
            <a:ext cx="1155438" cy="502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2451726">
            <a:off x="6317420" y="3548886"/>
            <a:ext cx="932176" cy="3839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6629400" y="3200400"/>
            <a:ext cx="685800" cy="685800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286103" y="2553097"/>
            <a:ext cx="114379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4724003" y="2514997"/>
            <a:ext cx="1067594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Left-Right Arrow 40"/>
          <p:cNvSpPr/>
          <p:nvPr/>
        </p:nvSpPr>
        <p:spPr>
          <a:xfrm>
            <a:off x="6934200" y="2743200"/>
            <a:ext cx="1752600" cy="457200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334000" y="1981200"/>
            <a:ext cx="14478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chemeClr val="tx1"/>
                </a:solidFill>
              </a:rPr>
              <a:t>Konverzija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mlečne</a:t>
            </a:r>
            <a:r>
              <a:rPr lang="en-US" sz="1400" b="1" dirty="0" smtClean="0">
                <a:solidFill>
                  <a:schemeClr val="tx1"/>
                </a:solidFill>
              </a:rPr>
              <a:t> u </a:t>
            </a:r>
            <a:r>
              <a:rPr lang="en-US" sz="1400" b="1" dirty="0" err="1" smtClean="0">
                <a:solidFill>
                  <a:schemeClr val="tx1"/>
                </a:solidFill>
              </a:rPr>
              <a:t>propionsku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kiselinu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Left-Right Arrow 44"/>
          <p:cNvSpPr/>
          <p:nvPr/>
        </p:nvSpPr>
        <p:spPr>
          <a:xfrm>
            <a:off x="5334000" y="2819400"/>
            <a:ext cx="1447800" cy="3048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>
            <a:normAutofit/>
          </a:bodyPr>
          <a:lstStyle/>
          <a:p>
            <a:r>
              <a:rPr lang="sr-Latn-RS" sz="3200" dirty="0" smtClean="0">
                <a:latin typeface="Arial" pitchFamily="34" charset="0"/>
                <a:cs typeface="Arial" pitchFamily="34" charset="0"/>
              </a:rPr>
              <a:t>Etiop</a:t>
            </a:r>
            <a:r>
              <a:rPr lang="sr-Latn-CS" sz="3200" dirty="0" smtClean="0">
                <a:latin typeface="Arial" pitchFamily="34" charset="0"/>
                <a:cs typeface="Arial" pitchFamily="34" charset="0"/>
              </a:rPr>
              <a:t>atogenez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C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CS" sz="3200" dirty="0">
                <a:latin typeface="Arial" pitchFamily="34" charset="0"/>
                <a:cs typeface="Arial" pitchFamily="34" charset="0"/>
              </a:rPr>
              <a:t>acidoze buraga</a:t>
            </a:r>
          </a:p>
        </p:txBody>
      </p:sp>
      <p:pic>
        <p:nvPicPr>
          <p:cNvPr id="4103" name="Picture 7" descr="hor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295400"/>
            <a:ext cx="5181600" cy="4791075"/>
          </a:xfr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6553200" y="6096000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Nocek</a:t>
            </a:r>
            <a:r>
              <a:rPr lang="en-US" dirty="0" smtClean="0"/>
              <a:t>, (1997)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0001.jpg"/>
          <p:cNvPicPr>
            <a:picLocks noChangeAspect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28625" y="285750"/>
            <a:ext cx="8215313" cy="62198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6096000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hipokalcemija\Krava burag slepljene resice ruminitis i parakeratoza\L10805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00150"/>
            <a:ext cx="8839200" cy="4972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533400"/>
            <a:ext cx="473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RUMINITIS I PARAKERATOZA SLUZNICE BURAGA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pPr eaLnBrk="1" hangingPunct="1"/>
            <a:r>
              <a:rPr lang="en-US" sz="2800" smtClean="0"/>
              <a:t>Pregled sadr</a:t>
            </a:r>
            <a:r>
              <a:rPr lang="sr-Latn-CS" sz="2800" smtClean="0"/>
              <a:t>žaja buraga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7200"/>
          </a:xfrm>
        </p:spPr>
        <p:txBody>
          <a:bodyPr/>
          <a:lstStyle/>
          <a:p>
            <a:pPr eaLnBrk="1" hangingPunct="1"/>
            <a:r>
              <a:rPr lang="sr-Latn-CS" sz="2000" smtClean="0"/>
              <a:t>Uzimanje sadržaja buraga sondom </a:t>
            </a:r>
            <a:r>
              <a:rPr lang="en-US" sz="2000" smtClean="0"/>
              <a:t>ili</a:t>
            </a:r>
            <a:r>
              <a:rPr lang="sr-Latn-CS" sz="2000" smtClean="0"/>
              <a:t> ruminocentezom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4716463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Rumenocentesis (1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222625"/>
            <a:ext cx="4859337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04" name="Group 40"/>
          <p:cNvGraphicFramePr>
            <a:graphicFrameLocks noGrp="1"/>
          </p:cNvGraphicFramePr>
          <p:nvPr>
            <p:ph type="tbl" idx="1"/>
          </p:nvPr>
        </p:nvGraphicFramePr>
        <p:xfrm>
          <a:off x="533400" y="914400"/>
          <a:ext cx="7848600" cy="4800600"/>
        </p:xfrm>
        <a:graphic>
          <a:graphicData uri="http://schemas.openxmlformats.org/drawingml/2006/table">
            <a:tbl>
              <a:tblPr/>
              <a:tblGrid>
                <a:gridCol w="1892300"/>
                <a:gridCol w="1247775"/>
                <a:gridCol w="1570037"/>
                <a:gridCol w="1568450"/>
                <a:gridCol w="1570038"/>
              </a:tblGrid>
              <a:tr h="1309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PROSEČNA PROIZVODNJA MLEKA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305 DANA</a:t>
                      </a:r>
                      <a:endParaRPr kumimoji="0" lang="sr-Cyrl-C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MLEČNA MAST KG</a:t>
                      </a:r>
                      <a:endParaRPr kumimoji="0" lang="sr-Cyrl-C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PROTEINI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KG</a:t>
                      </a:r>
                      <a:endParaRPr kumimoji="0" lang="sr-Cyrl-C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MLEČNI ŠEĆER </a:t>
                      </a:r>
                      <a:b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KG</a:t>
                      </a:r>
                      <a:endParaRPr kumimoji="0" lang="sr-Cyrl-C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SUVA MATERIJA KG</a:t>
                      </a:r>
                      <a:endParaRPr kumimoji="0" lang="sr-Cyrl-C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228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198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726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49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kumimoji="0" lang="sr-Cyrl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304</a:t>
                      </a:r>
                      <a:endParaRPr kumimoji="0" lang="sr-Cyrl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264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968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l-SI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1230</a:t>
                      </a:r>
                      <a:endParaRPr kumimoji="0" lang="sr-Cyrl-C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4600" y="381000"/>
            <a:ext cx="422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INTENZIVNA PROIZVODNJA MLEKA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57200" y="57912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/>
              <a:t>Genetska</a:t>
            </a:r>
            <a:r>
              <a:rPr lang="en-US" b="1" dirty="0"/>
              <a:t> </a:t>
            </a:r>
            <a:r>
              <a:rPr lang="en-US" b="1" dirty="0" err="1"/>
              <a:t>predispozicija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visoku</a:t>
            </a:r>
            <a:r>
              <a:rPr lang="en-US" b="1" dirty="0"/>
              <a:t> </a:t>
            </a:r>
            <a:r>
              <a:rPr lang="en-US" b="1" dirty="0" err="1"/>
              <a:t>proizvodnju</a:t>
            </a:r>
            <a:r>
              <a:rPr lang="en-US" b="1" dirty="0"/>
              <a:t> je u </a:t>
            </a:r>
            <a:r>
              <a:rPr lang="en-US" b="1" dirty="0" err="1"/>
              <a:t>osnovi</a:t>
            </a:r>
            <a:r>
              <a:rPr lang="en-US" b="1" dirty="0"/>
              <a:t> „</a:t>
            </a:r>
            <a:r>
              <a:rPr lang="en-US" b="1" dirty="0" err="1"/>
              <a:t>crna</a:t>
            </a:r>
            <a:r>
              <a:rPr lang="en-US" b="1" dirty="0"/>
              <a:t> </a:t>
            </a:r>
            <a:r>
              <a:rPr lang="en-US" b="1" dirty="0" err="1"/>
              <a:t>kutija</a:t>
            </a:r>
            <a:r>
              <a:rPr lang="en-US" b="1" dirty="0"/>
              <a:t>“ </a:t>
            </a:r>
            <a:r>
              <a:rPr lang="en-US" b="1" dirty="0" err="1"/>
              <a:t>ako</a:t>
            </a:r>
            <a:r>
              <a:rPr lang="en-US" b="1" dirty="0"/>
              <a:t> </a:t>
            </a:r>
            <a:r>
              <a:rPr lang="en-US" b="1" dirty="0" err="1"/>
              <a:t>fiziološki</a:t>
            </a:r>
            <a:r>
              <a:rPr lang="en-US" b="1" dirty="0"/>
              <a:t> </a:t>
            </a:r>
            <a:r>
              <a:rPr lang="en-US" b="1" dirty="0" err="1"/>
              <a:t>procesi</a:t>
            </a:r>
            <a:r>
              <a:rPr lang="en-US" b="1" dirty="0"/>
              <a:t> </a:t>
            </a:r>
            <a:r>
              <a:rPr lang="en-US" b="1" dirty="0" err="1"/>
              <a:t>selekcije</a:t>
            </a:r>
            <a:r>
              <a:rPr lang="en-US" b="1" dirty="0"/>
              <a:t> </a:t>
            </a:r>
            <a:r>
              <a:rPr lang="en-US" b="1" dirty="0" err="1"/>
              <a:t>nisu</a:t>
            </a:r>
            <a:r>
              <a:rPr lang="en-US" b="1" dirty="0"/>
              <a:t> u </a:t>
            </a:r>
            <a:r>
              <a:rPr lang="en-US" b="1" dirty="0" err="1"/>
              <a:t>dovoljnoj</a:t>
            </a:r>
            <a:r>
              <a:rPr lang="en-US" b="1" dirty="0"/>
              <a:t> </a:t>
            </a:r>
            <a:r>
              <a:rPr lang="en-US" b="1" dirty="0" err="1"/>
              <a:t>meri</a:t>
            </a:r>
            <a:r>
              <a:rPr lang="en-US" b="1" dirty="0"/>
              <a:t> </a:t>
            </a:r>
            <a:r>
              <a:rPr lang="en-US" b="1" dirty="0" err="1"/>
              <a:t>poznati</a:t>
            </a:r>
            <a:r>
              <a:rPr lang="en-US" b="1" dirty="0"/>
              <a:t> (</a:t>
            </a:r>
            <a:r>
              <a:rPr lang="en-US" b="1" i="1" dirty="0" err="1"/>
              <a:t>Rauw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i="1" dirty="0" err="1"/>
              <a:t>sar</a:t>
            </a:r>
            <a:r>
              <a:rPr lang="en-US" b="1" i="1" dirty="0"/>
              <a:t>. 1998</a:t>
            </a:r>
            <a:r>
              <a:rPr lang="en-US" b="1" dirty="0"/>
              <a:t>). 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19" name="Group 71"/>
          <p:cNvGraphicFramePr>
            <a:graphicFrameLocks noGrp="1"/>
          </p:cNvGraphicFramePr>
          <p:nvPr/>
        </p:nvGraphicFramePr>
        <p:xfrm>
          <a:off x="533400" y="532257"/>
          <a:ext cx="8305800" cy="6173343"/>
        </p:xfrm>
        <a:graphic>
          <a:graphicData uri="http://schemas.openxmlformats.org/drawingml/2006/table">
            <a:tbl>
              <a:tblPr/>
              <a:tblGrid>
                <a:gridCol w="1660525"/>
                <a:gridCol w="1662113"/>
                <a:gridCol w="1660525"/>
                <a:gridCol w="1662112"/>
                <a:gridCol w="1660525"/>
              </a:tblGrid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Boja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Maslinasto zelena / zelena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Tamno braon / zelena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mlečno zelena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Blago mlečno zelena / braon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Miris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aromatičan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Blag miris na amonijak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Lepljiv /kiseo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Kiseo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9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Viskoznost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Blago viskozan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promenjiv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Vodenast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Blago v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odenast</a:t>
                      </a:r>
                      <a:endParaRPr kumimoji="0" lang="sr-Latn-C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 sadržaja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5,5 do 6,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 do 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do 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do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5,5</a:t>
                      </a:r>
                      <a:endParaRPr kumimoji="0" lang="sr-Latn-C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Sed / flotacija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do 8 min.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promenljiva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Brza sedimentacija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flotacije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Brza sedimentacija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spora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flotacija</a:t>
                      </a:r>
                      <a:endParaRPr kumimoji="0" lang="sr-Latn-C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Reduk. Metil. plavo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≤ 3 min.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promenljiva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5 min.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 min.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Broj infuzorija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+/+++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Nema/  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↑</a:t>
                      </a:r>
                      <a:r>
                        <a:rPr kumimoji="0" lang="sr-Latn-C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2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Bakterijska struktura sadržaja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Gram neg. &gt; Gram poz.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Gram neg. &gt; Gram poz.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Gram poz. &gt;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Gram neg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Gram neg. &gt; Gram poz*</a:t>
                      </a:r>
                      <a:endParaRPr kumimoji="0" lang="sr-Latn-C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*Apsolutni porast</a:t>
                      </a:r>
                      <a:r>
                        <a:rPr kumimoji="0" lang="sr-Latn-C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G+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Dijagnoza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Očuvana fermentaciona aktivnost sadržaja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Alkaloza buraga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Akutna acidoza buraga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sr-Latn-C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klinička acidoza buraga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8400" y="164068"/>
            <a:ext cx="4553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b="1" smtClean="0"/>
              <a:t>Pregled sadržaja buraga</a:t>
            </a:r>
            <a:r>
              <a:rPr lang="en-US" b="1" smtClean="0"/>
              <a:t> u terenskim uslovima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381000"/>
            <a:ext cx="505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UTICAJ TOPLOTNOG STRESA NA ZDRAVLJE PAPAKKA </a:t>
            </a:r>
            <a:endParaRPr lang="en-US"/>
          </a:p>
        </p:txBody>
      </p:sp>
      <p:pic>
        <p:nvPicPr>
          <p:cNvPr id="4" name="Picture 5" descr="Colier krava napisana final 1 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200"/>
            <a:ext cx="9144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5181600" y="5576887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800" b="1"/>
              <a:t>LAMINITIS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P82120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Extract 2"/>
          <p:cNvSpPr/>
          <p:nvPr/>
        </p:nvSpPr>
        <p:spPr>
          <a:xfrm>
            <a:off x="2051050" y="4143375"/>
            <a:ext cx="3889375" cy="2525713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7" name="Straight Connector 6"/>
          <p:cNvCxnSpPr/>
          <p:nvPr/>
        </p:nvCxnSpPr>
        <p:spPr>
          <a:xfrm>
            <a:off x="552422" y="3651252"/>
            <a:ext cx="7286625" cy="107156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539750" y="3068638"/>
            <a:ext cx="1357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</a:t>
            </a:r>
          </a:p>
        </p:txBody>
      </p:sp>
      <p:sp>
        <p:nvSpPr>
          <p:cNvPr id="12293" name="TextBox 11"/>
          <p:cNvSpPr txBox="1">
            <a:spLocks noChangeArrowheads="1"/>
          </p:cNvSpPr>
          <p:nvPr/>
        </p:nvSpPr>
        <p:spPr bwMode="auto">
          <a:xfrm>
            <a:off x="6500813" y="3500438"/>
            <a:ext cx="18161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</a:t>
            </a: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AGON </a:t>
            </a: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ADRENALIN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ORTI</a:t>
            </a: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</a:t>
            </a:r>
          </a:p>
        </p:txBody>
      </p:sp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250825" y="5589588"/>
            <a:ext cx="185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A</a:t>
            </a:r>
            <a:r>
              <a:rPr lang="sr-Latn-CS" sz="1800" b="1">
                <a:solidFill>
                  <a:schemeClr val="bg1"/>
                </a:solidFill>
              </a:rPr>
              <a:t>NABOLIZAM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4344" name="TextBox 13"/>
          <p:cNvSpPr txBox="1">
            <a:spLocks noChangeArrowheads="1"/>
          </p:cNvSpPr>
          <p:nvPr/>
        </p:nvSpPr>
        <p:spPr bwMode="auto">
          <a:xfrm>
            <a:off x="6372225" y="5516563"/>
            <a:ext cx="2087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800" b="1">
                <a:solidFill>
                  <a:schemeClr val="bg1"/>
                </a:solidFill>
              </a:rPr>
              <a:t>KATABOLIZAM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14345" name="TextBox 14"/>
          <p:cNvSpPr txBox="1">
            <a:spLocks noChangeArrowheads="1"/>
          </p:cNvSpPr>
          <p:nvPr/>
        </p:nvSpPr>
        <p:spPr bwMode="auto">
          <a:xfrm>
            <a:off x="3059113" y="4724400"/>
            <a:ext cx="1871662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1200" b="1"/>
              <a:t>NEB </a:t>
            </a:r>
          </a:p>
          <a:p>
            <a:pPr algn="ctr"/>
            <a:r>
              <a:rPr lang="sr-Latn-CS" sz="1200" b="1"/>
              <a:t>RANA LAKTACIJA </a:t>
            </a:r>
          </a:p>
          <a:p>
            <a:pPr algn="ctr"/>
            <a:r>
              <a:rPr lang="sr-Latn-CS" sz="1400" b="1"/>
              <a:t>Lipoliza </a:t>
            </a:r>
          </a:p>
          <a:p>
            <a:pPr algn="ctr"/>
            <a:r>
              <a:rPr lang="sr-Latn-CS" sz="1400" b="1"/>
              <a:t>Glukoneogeneza </a:t>
            </a:r>
          </a:p>
          <a:p>
            <a:pPr algn="ctr"/>
            <a:r>
              <a:rPr lang="sr-Latn-CS" sz="1400" b="1"/>
              <a:t>Glikogenoliza </a:t>
            </a:r>
          </a:p>
          <a:p>
            <a:pPr algn="ctr"/>
            <a:r>
              <a:rPr lang="sr-Latn-CS" sz="1400" b="1"/>
              <a:t>Ketogeneza</a:t>
            </a:r>
          </a:p>
          <a:p>
            <a:pPr algn="ctr"/>
            <a:endParaRPr lang="en-US" sz="1400"/>
          </a:p>
        </p:txBody>
      </p:sp>
      <p:sp>
        <p:nvSpPr>
          <p:cNvPr id="12297" name="Rectangle 1"/>
          <p:cNvSpPr>
            <a:spLocks noChangeArrowheads="1"/>
          </p:cNvSpPr>
          <p:nvPr/>
        </p:nvSpPr>
        <p:spPr bwMode="auto">
          <a:xfrm>
            <a:off x="428625" y="214313"/>
            <a:ext cx="84296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000" b="1" dirty="0">
                <a:solidFill>
                  <a:schemeClr val="bg1"/>
                </a:solidFill>
              </a:rPr>
              <a:t>Toplotni stres se karakteriše endokrinim promenama 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</a:rPr>
              <a:t>Pad koncentracije:                                                    Povećanje koncentracije:     </a:t>
            </a:r>
            <a:endParaRPr lang="en-US" sz="18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</a:rPr>
              <a:t>–Ti</a:t>
            </a:r>
            <a:r>
              <a:rPr lang="sr-Latn-CS" sz="1800" b="1" dirty="0">
                <a:solidFill>
                  <a:schemeClr val="bg1"/>
                </a:solidFill>
              </a:rPr>
              <a:t>roksina					</a:t>
            </a: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Adrenalina  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Somatotropin</a:t>
            </a: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					-  Noradrenalina</a:t>
            </a: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-  Kortizola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-  Glukagona</a:t>
            </a:r>
          </a:p>
          <a:p>
            <a:pPr>
              <a:defRPr/>
            </a:pPr>
            <a:r>
              <a:rPr lang="sr-Latn-C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                   		-  Prolaktina </a:t>
            </a:r>
          </a:p>
          <a:p>
            <a:pPr>
              <a:defRPr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68538" y="6021388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800"/>
              <a:t>                 </a:t>
            </a:r>
            <a:r>
              <a:rPr lang="sr-Latn-CS" sz="1800" b="1"/>
              <a:t>Toplotni stres</a:t>
            </a:r>
          </a:p>
          <a:p>
            <a:r>
              <a:rPr lang="sr-Latn-CS" sz="1800" b="1"/>
              <a:t>NEB        povećanje E. potreba</a:t>
            </a: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2765425" y="6524625"/>
            <a:ext cx="358775" cy="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 </a:t>
            </a:r>
            <a:r>
              <a:rPr lang="sr-Latn-CS" sz="2400" smtClean="0"/>
              <a:t>Acidoza buraga u uslovima toplotnog stresa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r-Latn-CS" sz="1800" smtClean="0"/>
              <a:t>Odvija se: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r-Latn-C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Latn-CS" sz="1800" smtClean="0"/>
              <a:t>– 1) Promenjenim ritmom disanja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Smanjenje puferskog kapaciteta krvi (acido-bazni status)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“Žvakanje na prazno”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Latn-CS" sz="1800" smtClean="0"/>
              <a:t>      (penušavo vodenasta pljuvačka se cedi iz usta u spoljašnju sredinu)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r-Latn-C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r-Latn-CS" sz="1800" smtClean="0"/>
              <a:t>– 2) Promene u sastavu i strukturi obroka, kao i u režimu ishrane krava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r-Latn-CS" sz="1800" smtClean="0"/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Smanjena konzumacija hrane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Povećanje udela koncentrovanog dela u odnosu na kabasti deo obroka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Nepravilan odnos lakosvarljivih ugljenih hidrata : sirovih vlakana 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Usitnjena kabasta hrana prilikom konzerviranja ili (predugo miksirana TMR)</a:t>
            </a:r>
          </a:p>
          <a:p>
            <a:pPr eaLnBrk="1" hangingPunct="1">
              <a:lnSpc>
                <a:spcPct val="80000"/>
              </a:lnSpc>
            </a:pPr>
            <a:r>
              <a:rPr lang="sr-Latn-CS" sz="1800" smtClean="0"/>
              <a:t>Smanjena količina izlučene pljuvačke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rumen pH &amp; ambient tempera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"/>
            <a:ext cx="731520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219200" y="5105400"/>
            <a:ext cx="6705600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/>
              <a:t>               </a:t>
            </a:r>
            <a:r>
              <a:rPr lang="sr-Latn-CS" sz="1400" smtClean="0"/>
              <a:t> </a:t>
            </a:r>
            <a:r>
              <a:rPr lang="sr-Latn-CS" sz="1400"/>
              <a:t>Uticaj spoljašnje temperature i ishrane na pH vrednost sadržaja buraga </a:t>
            </a:r>
          </a:p>
          <a:p>
            <a:pPr>
              <a:spcBef>
                <a:spcPct val="50000"/>
              </a:spcBef>
            </a:pPr>
            <a:r>
              <a:rPr lang="sr-Latn-CS" sz="1400"/>
              <a:t>                (HR = Obrok sa više kabaste hrane ; HG = Obrok sa više konc. hrane)</a:t>
            </a:r>
            <a:endParaRPr lang="en-US" sz="1400"/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5257800" y="6172200"/>
            <a:ext cx="3444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200"/>
              <a:t>Mishra i sar., 1970. J. Anim. Sci. 30, 1023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066800"/>
            <a:ext cx="64690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953000"/>
            <a:ext cx="6477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6172200" y="6096000"/>
            <a:ext cx="2667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/>
              <a:t>Cook i sar., 2007 </a:t>
            </a:r>
            <a:r>
              <a:rPr lang="sr-Latn-CS" sz="1200" i="1"/>
              <a:t>J. Dairy Sci.90. 1674 </a:t>
            </a:r>
            <a:r>
              <a:rPr lang="sr-Latn-CS" sz="1200"/>
              <a:t> </a:t>
            </a:r>
            <a:endParaRPr lang="en-US" sz="1200"/>
          </a:p>
        </p:txBody>
      </p:sp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228600" y="4953001"/>
            <a:ext cx="8915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300" smtClean="0"/>
              <a:t> </a:t>
            </a:r>
            <a:r>
              <a:rPr lang="sr-Latn-CS" sz="1400">
                <a:latin typeface="Arial" pitchFamily="34" charset="0"/>
                <a:cs typeface="Arial" pitchFamily="34" charset="0"/>
              </a:rPr>
              <a:t>Vreme provedeno u raznim aktivnostima (h/danu) za 14 krava tokom 4 različite sezone (S1 do S4) poređanih od najniže(S3) do najviše prosečne vrednosti THI (S4). Vreme provedeno : TUM = muža; TUW= konzumiranje vode; TUF = konzumiranje hrane; TUIS = stajanje u staji; TUIA= stajanje na hodniku; TDIS = u odmaranju – ležanju u </a:t>
            </a:r>
            <a:r>
              <a:rPr lang="sr-Latn-CS" sz="1400" smtClean="0">
                <a:latin typeface="Arial" pitchFamily="34" charset="0"/>
                <a:cs typeface="Arial" pitchFamily="34" charset="0"/>
              </a:rPr>
              <a:t>staji</a:t>
            </a:r>
            <a:endParaRPr lang="en-US" sz="1300"/>
          </a:p>
        </p:txBody>
      </p:sp>
      <p:sp>
        <p:nvSpPr>
          <p:cNvPr id="36870" name="Text Box 12"/>
          <p:cNvSpPr txBox="1">
            <a:spLocks noChangeArrowheads="1"/>
          </p:cNvSpPr>
          <p:nvPr/>
        </p:nvSpPr>
        <p:spPr bwMode="auto">
          <a:xfrm>
            <a:off x="1447800" y="457200"/>
            <a:ext cx="5793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Pona</a:t>
            </a:r>
            <a:r>
              <a:rPr lang="sr-Latn-CS" sz="2400"/>
              <a:t>šanje krava </a:t>
            </a:r>
            <a:r>
              <a:rPr lang="en-US" sz="2400"/>
              <a:t>u uslovima </a:t>
            </a:r>
            <a:r>
              <a:rPr lang="en-US" sz="2400" smtClean="0"/>
              <a:t>toplotnog </a:t>
            </a:r>
            <a:r>
              <a:rPr lang="en-US" sz="2400"/>
              <a:t>stresa </a:t>
            </a:r>
            <a:endParaRPr lang="sr-Latn-C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/>
          <p:cNvSpPr>
            <a:spLocks noChangeShapeType="1"/>
          </p:cNvSpPr>
          <p:nvPr/>
        </p:nvSpPr>
        <p:spPr bwMode="auto">
          <a:xfrm>
            <a:off x="2895600" y="2514600"/>
            <a:ext cx="0" cy="395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870075" y="5637213"/>
            <a:ext cx="22177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094" tIns="41547" rIns="83094" bIns="41547">
            <a:spAutoFit/>
          </a:bodyPr>
          <a:lstStyle/>
          <a:p>
            <a:pPr algn="ctr" defTabSz="831850" eaLnBrk="0" hangingPunct="0">
              <a:spcBef>
                <a:spcPct val="50000"/>
              </a:spcBef>
              <a:buClr>
                <a:schemeClr val="tx2"/>
              </a:buClr>
              <a:defRPr/>
            </a:pPr>
            <a:r>
              <a:rPr lang="sr-Latn-CS" sz="2500" b="1" u="sng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Hromost</a:t>
            </a:r>
            <a:endParaRPr lang="en-US" sz="2500" b="1" u="sng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181600" y="4495800"/>
            <a:ext cx="2590800" cy="939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defTabSz="831850" eaLnBrk="0" hangingPunct="0">
              <a:lnSpc>
                <a:spcPts val="1088"/>
              </a:lnSpc>
              <a:tabLst>
                <a:tab pos="207963" algn="l"/>
              </a:tabLst>
              <a:defRPr/>
            </a:pPr>
            <a:r>
              <a:rPr lang="sr-Latn-CS" sz="1100" b="1"/>
              <a:t>     </a:t>
            </a:r>
            <a:r>
              <a:rPr lang="en-US" sz="1100" b="1"/>
              <a:t>• </a:t>
            </a:r>
            <a:r>
              <a:rPr lang="sr-Latn-CS" sz="1100" b="1"/>
              <a:t>Vlažna prostirka</a:t>
            </a:r>
            <a:r>
              <a:rPr lang="en-US" sz="1100" b="1"/>
              <a:t> </a:t>
            </a:r>
          </a:p>
          <a:p>
            <a:pPr defTabSz="831850" eaLnBrk="0" hangingPunct="0">
              <a:lnSpc>
                <a:spcPts val="1088"/>
              </a:lnSpc>
              <a:tabLst>
                <a:tab pos="207963" algn="l"/>
              </a:tabLst>
              <a:defRPr/>
            </a:pPr>
            <a:r>
              <a:rPr lang="en-US" sz="1100" b="1"/>
              <a:t>	•</a:t>
            </a:r>
            <a:r>
              <a:rPr lang="sr-Latn-CS" sz="1100" b="1"/>
              <a:t> Tvrda podloga, </a:t>
            </a:r>
          </a:p>
          <a:p>
            <a:pPr defTabSz="831850" eaLnBrk="0" hangingPunct="0">
              <a:lnSpc>
                <a:spcPts val="1088"/>
              </a:lnSpc>
              <a:tabLst>
                <a:tab pos="207963" algn="l"/>
              </a:tabLst>
              <a:defRPr/>
            </a:pPr>
            <a:r>
              <a:rPr lang="sr-Latn-CS" sz="1100" b="1"/>
              <a:t>         kratka i neudobna ležišta</a:t>
            </a:r>
          </a:p>
          <a:p>
            <a:pPr defTabSz="831850" eaLnBrk="0" hangingPunct="0">
              <a:lnSpc>
                <a:spcPts val="1088"/>
              </a:lnSpc>
              <a:tabLst>
                <a:tab pos="207963" algn="l"/>
              </a:tabLst>
              <a:defRPr/>
            </a:pPr>
            <a:r>
              <a:rPr lang="sr-Latn-CS" sz="1000" b="1"/>
              <a:t>      </a:t>
            </a:r>
            <a:r>
              <a:rPr lang="en-US" sz="1000" b="1"/>
              <a:t>•</a:t>
            </a:r>
            <a:r>
              <a:rPr lang="sr-Latn-CS" sz="1000" b="1"/>
              <a:t>  </a:t>
            </a:r>
            <a:r>
              <a:rPr lang="sr-Latn-CS" sz="1100" b="1"/>
              <a:t>Neblagovremeno izđubravanj</a:t>
            </a:r>
            <a:r>
              <a:rPr lang="en-US" sz="1100" b="1"/>
              <a:t>e</a:t>
            </a:r>
          </a:p>
          <a:p>
            <a:pPr defTabSz="831850" eaLnBrk="0" hangingPunct="0">
              <a:lnSpc>
                <a:spcPts val="1363"/>
              </a:lnSpc>
              <a:tabLst>
                <a:tab pos="207963" algn="l"/>
              </a:tabLst>
              <a:defRPr/>
            </a:pPr>
            <a:r>
              <a:rPr lang="en-US" sz="1100" b="1"/>
              <a:t>	•</a:t>
            </a:r>
            <a:r>
              <a:rPr lang="sr-Latn-CS" sz="1100" b="1"/>
              <a:t>  Vlažni i blatnjavi ispusti</a:t>
            </a:r>
            <a:endParaRPr lang="en-US" sz="1100" b="1"/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2895600" y="5334000"/>
            <a:ext cx="1588" cy="355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900113" y="4659313"/>
            <a:ext cx="3951287" cy="72231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defTabSz="831850" eaLnBrk="0" hangingPunct="0">
              <a:lnSpc>
                <a:spcPts val="1363"/>
              </a:lnSpc>
              <a:defRPr/>
            </a:pPr>
            <a:r>
              <a:rPr lang="sr-Latn-CS" sz="1300" b="1"/>
              <a:t>Slaba rožina papaka:</a:t>
            </a:r>
            <a:endParaRPr lang="en-US" sz="1300" b="1"/>
          </a:p>
          <a:p>
            <a:pPr defTabSz="831850" eaLnBrk="0" hangingPunct="0">
              <a:lnSpc>
                <a:spcPts val="1363"/>
              </a:lnSpc>
              <a:defRPr/>
            </a:pPr>
            <a:r>
              <a:rPr lang="en-US" sz="1300" b="1"/>
              <a:t>    • </a:t>
            </a:r>
            <a:r>
              <a:rPr lang="sr-Latn-CS" sz="1300" b="1"/>
              <a:t>Istezanje i degradacija kolagenih vlakana </a:t>
            </a:r>
          </a:p>
          <a:p>
            <a:pPr defTabSz="831850" eaLnBrk="0" hangingPunct="0">
              <a:lnSpc>
                <a:spcPts val="1363"/>
              </a:lnSpc>
              <a:defRPr/>
            </a:pPr>
            <a:r>
              <a:rPr lang="en-US" sz="1300" b="1"/>
              <a:t>    • </a:t>
            </a:r>
            <a:r>
              <a:rPr lang="sr-Latn-CS" sz="1300" b="1"/>
              <a:t>Poremećaj u diferencijaciji i proliferaciji </a:t>
            </a:r>
          </a:p>
          <a:p>
            <a:pPr defTabSz="831850" eaLnBrk="0" hangingPunct="0">
              <a:lnSpc>
                <a:spcPts val="1363"/>
              </a:lnSpc>
              <a:defRPr/>
            </a:pPr>
            <a:r>
              <a:rPr lang="sr-Latn-CS" sz="1300" b="1"/>
              <a:t>      keratinocita</a:t>
            </a:r>
            <a:endParaRPr lang="en-US" sz="1300" b="1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>
            <a:off x="2895600" y="4343400"/>
            <a:ext cx="1588" cy="3286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1295400" y="1831975"/>
            <a:ext cx="3276600" cy="606425"/>
          </a:xfrm>
          <a:prstGeom prst="rect">
            <a:avLst/>
          </a:prstGeom>
          <a:solidFill>
            <a:srgbClr val="FFDDEE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99190" dir="13188334" algn="ctr" rotWithShape="0">
              <a:schemeClr val="accent1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defTabSz="831850" eaLnBrk="0" hangingPunct="0">
              <a:lnSpc>
                <a:spcPts val="1363"/>
              </a:lnSpc>
              <a:tabLst>
                <a:tab pos="161925" algn="l"/>
              </a:tabLst>
              <a:defRPr/>
            </a:pPr>
            <a:r>
              <a:rPr lang="sr-Latn-CS" sz="1400" b="1"/>
              <a:t>Ubrzano disanje – odavanje toplote</a:t>
            </a:r>
            <a:endParaRPr lang="en-US" sz="1400" b="1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rot="10800000">
            <a:off x="3948113" y="5934075"/>
            <a:ext cx="346075" cy="47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685800" y="76200"/>
            <a:ext cx="76898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7312" tIns="24525" rIns="17312" bIns="24525"/>
          <a:lstStyle/>
          <a:p>
            <a:pPr algn="ctr" defTabSz="841375" eaLnBrk="0" hangingPunct="0">
              <a:lnSpc>
                <a:spcPct val="85000"/>
              </a:lnSpc>
              <a:tabLst>
                <a:tab pos="841375" algn="l"/>
                <a:tab pos="1684338" algn="l"/>
                <a:tab pos="2525713" algn="l"/>
                <a:tab pos="3367088" algn="l"/>
                <a:tab pos="4210050" algn="l"/>
                <a:tab pos="5051425" algn="l"/>
                <a:tab pos="5891213" algn="l"/>
              </a:tabLst>
            </a:pPr>
            <a:r>
              <a:rPr lang="sr-Latn-CS" sz="2900" b="1">
                <a:solidFill>
                  <a:schemeClr val="tx2"/>
                </a:solidFill>
              </a:rPr>
              <a:t>Uticaj toplotnog stresa na pojavu </a:t>
            </a:r>
          </a:p>
          <a:p>
            <a:pPr algn="ctr" defTabSz="841375" eaLnBrk="0" hangingPunct="0">
              <a:lnSpc>
                <a:spcPct val="85000"/>
              </a:lnSpc>
              <a:tabLst>
                <a:tab pos="841375" algn="l"/>
                <a:tab pos="1684338" algn="l"/>
                <a:tab pos="2525713" algn="l"/>
                <a:tab pos="3367088" algn="l"/>
                <a:tab pos="4210050" algn="l"/>
                <a:tab pos="5051425" algn="l"/>
                <a:tab pos="5891213" algn="l"/>
              </a:tabLst>
            </a:pPr>
            <a:r>
              <a:rPr lang="sr-Latn-CS" sz="2900" b="1">
                <a:solidFill>
                  <a:schemeClr val="tx2"/>
                </a:solidFill>
              </a:rPr>
              <a:t>hromosti krava</a:t>
            </a:r>
            <a:endParaRPr lang="en-US" sz="2900" b="1">
              <a:solidFill>
                <a:schemeClr val="tx2"/>
              </a:solidFill>
            </a:endParaRP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990600" y="2895600"/>
            <a:ext cx="3810000" cy="1371600"/>
          </a:xfrm>
          <a:prstGeom prst="rect">
            <a:avLst/>
          </a:prstGeom>
          <a:solidFill>
            <a:srgbClr val="FFDDEE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defTabSz="831850" eaLnBrk="0" hangingPunct="0">
              <a:lnSpc>
                <a:spcPts val="1725"/>
              </a:lnSpc>
              <a:tabLst>
                <a:tab pos="214313" algn="l"/>
                <a:tab pos="415925" algn="l"/>
              </a:tabLst>
              <a:defRPr/>
            </a:pPr>
            <a:r>
              <a:rPr lang="sr-Latn-CS" sz="1300" b="1"/>
              <a:t>Respiratorna </a:t>
            </a:r>
            <a:r>
              <a:rPr lang="sr-Latn-CS" sz="1300" b="1" smtClean="0"/>
              <a:t>alkaloza </a:t>
            </a:r>
            <a:r>
              <a:rPr lang="en-US" sz="1300" b="1" smtClean="0"/>
              <a:t> </a:t>
            </a:r>
            <a:r>
              <a:rPr lang="sr-Latn-CS" sz="1300" b="1" smtClean="0"/>
              <a:t>  </a:t>
            </a:r>
            <a:r>
              <a:rPr lang="en-US" sz="1300" b="1" smtClean="0"/>
              <a:t>(   CO</a:t>
            </a:r>
            <a:r>
              <a:rPr lang="en-US" sz="1300" b="1" baseline="-25000" smtClean="0"/>
              <a:t>2 </a:t>
            </a:r>
            <a:r>
              <a:rPr lang="en-US" sz="1300" b="1" smtClean="0"/>
              <a:t>)</a:t>
            </a:r>
            <a:endParaRPr lang="en-US" sz="1300" b="1"/>
          </a:p>
          <a:p>
            <a:pPr defTabSz="831850" eaLnBrk="0" hangingPunct="0">
              <a:lnSpc>
                <a:spcPts val="1725"/>
              </a:lnSpc>
              <a:tabLst>
                <a:tab pos="214313" algn="l"/>
                <a:tab pos="415925" algn="l"/>
              </a:tabLst>
              <a:defRPr/>
            </a:pPr>
            <a:r>
              <a:rPr lang="en-US" sz="1300" b="1"/>
              <a:t>	 	</a:t>
            </a:r>
            <a:r>
              <a:rPr lang="sr-Latn-CS" sz="1300" b="1"/>
              <a:t>Pojačana eksrecija bikarbonata urinom</a:t>
            </a:r>
            <a:endParaRPr lang="en-US" sz="1300" b="1"/>
          </a:p>
          <a:p>
            <a:pPr defTabSz="831850" eaLnBrk="0" hangingPunct="0">
              <a:lnSpc>
                <a:spcPts val="1725"/>
              </a:lnSpc>
              <a:tabLst>
                <a:tab pos="214313" algn="l"/>
                <a:tab pos="415925" algn="l"/>
              </a:tabLst>
              <a:defRPr/>
            </a:pPr>
            <a:r>
              <a:rPr lang="en-US" sz="1300" b="1"/>
              <a:t>	 	</a:t>
            </a:r>
            <a:r>
              <a:rPr lang="sr-Latn-CS" sz="1300" b="1"/>
              <a:t>Smanjeni priliv pljuvačke u burag</a:t>
            </a:r>
            <a:endParaRPr lang="en-US" sz="1300" b="1"/>
          </a:p>
          <a:p>
            <a:pPr defTabSz="831850" eaLnBrk="0" hangingPunct="0">
              <a:lnSpc>
                <a:spcPts val="1725"/>
              </a:lnSpc>
              <a:tabLst>
                <a:tab pos="214313" algn="l"/>
                <a:tab pos="415925" algn="l"/>
              </a:tabLst>
              <a:defRPr/>
            </a:pPr>
            <a:r>
              <a:rPr lang="en-US" sz="1300" b="1"/>
              <a:t>		</a:t>
            </a:r>
            <a:r>
              <a:rPr lang="en-US" sz="1300" b="1" smtClean="0"/>
              <a:t>pH Buraga↓</a:t>
            </a:r>
            <a:r>
              <a:rPr lang="sr-Latn-CS" sz="1300" b="1" smtClean="0"/>
              <a:t>, SARA</a:t>
            </a:r>
            <a:endParaRPr lang="en-US" sz="1300" b="1" smtClean="0"/>
          </a:p>
          <a:p>
            <a:pPr defTabSz="831850" eaLnBrk="0" hangingPunct="0">
              <a:lnSpc>
                <a:spcPts val="1725"/>
              </a:lnSpc>
              <a:tabLst>
                <a:tab pos="214313" algn="l"/>
                <a:tab pos="415925" algn="l"/>
              </a:tabLst>
              <a:defRPr/>
            </a:pPr>
            <a:r>
              <a:rPr lang="en-US" sz="1300" b="1" smtClean="0"/>
              <a:t>  </a:t>
            </a:r>
            <a:r>
              <a:rPr lang="sr-Latn-CS" sz="1300" b="1" smtClean="0"/>
              <a:t>         </a:t>
            </a:r>
            <a:r>
              <a:rPr lang="sr-Latn-CS" sz="1300" b="1"/>
              <a:t>Metabolička acidoza </a:t>
            </a:r>
            <a:endParaRPr lang="en-US" sz="1300" b="1"/>
          </a:p>
        </p:txBody>
      </p:sp>
      <p:sp>
        <p:nvSpPr>
          <p:cNvPr id="21524" name="Rectangle 20"/>
          <p:cNvSpPr>
            <a:spLocks noChangeArrowheads="1"/>
          </p:cNvSpPr>
          <p:nvPr/>
        </p:nvSpPr>
        <p:spPr bwMode="auto">
          <a:xfrm>
            <a:off x="4225925" y="5778500"/>
            <a:ext cx="3394075" cy="3127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99190" dir="2388334" algn="ctr" rotWithShape="0">
              <a:schemeClr val="tx2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algn="ctr" defTabSz="831850" eaLnBrk="0" hangingPunct="0">
              <a:lnSpc>
                <a:spcPts val="1088"/>
              </a:lnSpc>
              <a:defRPr/>
            </a:pPr>
            <a:r>
              <a:rPr lang="sr-Latn-CS" sz="1300" b="1" dirty="0"/>
              <a:t>Razmekšavanje</a:t>
            </a:r>
            <a:r>
              <a:rPr lang="sr-Latn-CS" sz="1300" b="1" dirty="0">
                <a:solidFill>
                  <a:schemeClr val="bg1"/>
                </a:solidFill>
              </a:rPr>
              <a:t> </a:t>
            </a:r>
            <a:r>
              <a:rPr lang="sr-Latn-CS" sz="1300" b="1" dirty="0"/>
              <a:t>rožine papaka </a:t>
            </a:r>
            <a:endParaRPr lang="en-US" sz="1300" b="1" dirty="0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>
            <a:off x="6172200" y="5410200"/>
            <a:ext cx="1588" cy="330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62" name="Line 23"/>
          <p:cNvSpPr>
            <a:spLocks noChangeShapeType="1"/>
          </p:cNvSpPr>
          <p:nvPr/>
        </p:nvSpPr>
        <p:spPr bwMode="auto">
          <a:xfrm>
            <a:off x="2819400" y="3124200"/>
            <a:ext cx="0" cy="1524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1295400" y="6324600"/>
            <a:ext cx="3394075" cy="312738"/>
          </a:xfrm>
          <a:prstGeom prst="rect">
            <a:avLst/>
          </a:prstGeom>
          <a:solidFill>
            <a:srgbClr val="7ED4A9"/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99190" dir="2388334" algn="ctr" rotWithShape="0">
              <a:schemeClr val="tx2">
                <a:alpha val="50000"/>
              </a:schemeClr>
            </a:outerShdw>
          </a:effectLst>
        </p:spPr>
        <p:txBody>
          <a:bodyPr wrap="none" lIns="83094" tIns="41547" rIns="83094" bIns="41547" anchor="ctr"/>
          <a:lstStyle/>
          <a:p>
            <a:pPr defTabSz="831850" eaLnBrk="0" hangingPunct="0">
              <a:lnSpc>
                <a:spcPts val="1088"/>
              </a:lnSpc>
              <a:defRPr/>
            </a:pPr>
            <a:r>
              <a:rPr lang="sr-Latn-CS" sz="1200" b="1"/>
              <a:t>Promena u ponašanju / duže stajanje </a:t>
            </a:r>
            <a:endParaRPr lang="en-US" sz="1200" b="1"/>
          </a:p>
        </p:txBody>
      </p:sp>
      <p:sp>
        <p:nvSpPr>
          <p:cNvPr id="35864" name="Line 25"/>
          <p:cNvSpPr>
            <a:spLocks noChangeShapeType="1"/>
          </p:cNvSpPr>
          <p:nvPr/>
        </p:nvSpPr>
        <p:spPr bwMode="auto">
          <a:xfrm rot="10800000">
            <a:off x="2971800" y="6019800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1" descr="P8212028.JPG"/>
          <p:cNvPicPr>
            <a:picLocks noChangeAspect="1"/>
          </p:cNvPicPr>
          <p:nvPr/>
        </p:nvPicPr>
        <p:blipFill>
          <a:blip r:embed="rId2" cstate="print"/>
          <a:srcRect l="2"/>
          <a:stretch>
            <a:fillRect/>
          </a:stretch>
        </p:blipFill>
        <p:spPr bwMode="auto">
          <a:xfrm>
            <a:off x="5055353" y="1143000"/>
            <a:ext cx="3936247" cy="295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6200" y="304800"/>
            <a:ext cx="3124200" cy="2286000"/>
          </a:xfrm>
          <a:prstGeom prst="rect">
            <a:avLst/>
          </a:prstGeom>
          <a:solidFill>
            <a:srgbClr val="F9D7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sr-Latn-RS" sz="2000" b="1" i="1" dirty="0" smtClean="0">
                <a:latin typeface="Arial" pitchFamily="34" charset="0"/>
                <a:cs typeface="Arial" pitchFamily="34" charset="0"/>
              </a:rPr>
              <a:t>shrana 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latin typeface="Arial" pitchFamily="34" charset="0"/>
                <a:cs typeface="Arial" pitchFamily="34" charset="0"/>
              </a:rPr>
              <a:t>P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reveliki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udeo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lakosvarljivih </a:t>
            </a:r>
            <a:r>
              <a:rPr lang="en-US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ugljenih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hidrata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Usitnjena kabasta hrana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Nepravilan režim ishrane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 Neodgovarajući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odnos 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koncentrovanih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kabastih 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sr-Latn-RS" smtClean="0">
                <a:latin typeface="Arial" pitchFamily="34" charset="0"/>
                <a:cs typeface="Arial" pitchFamily="34" charset="0"/>
              </a:rPr>
              <a:t>hraniva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14800" y="1295400"/>
            <a:ext cx="40386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Povećana produkcija masnih kiselina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19600" y="2133600"/>
            <a:ext cx="16002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Smanjenje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pH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743200" y="2743200"/>
            <a:ext cx="38862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manjenje populacije Gram - bakterija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05200" y="3429000"/>
            <a:ext cx="34290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slobađanje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gzo i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Endoto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ks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in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895600" y="4038600"/>
            <a:ext cx="41148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edijatori zapaljenja i vazoaktivni amini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43200" y="4648200"/>
            <a:ext cx="38862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labost rožine 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Formiranje pukotina u rožini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Loš kvalitet novo sintetisane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rožine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7239000" y="2362200"/>
            <a:ext cx="19050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sr-Latn-RS" sz="1600" b="1" i="1" smtClean="0">
                <a:latin typeface="Arial" pitchFamily="34" charset="0"/>
                <a:cs typeface="Arial" pitchFamily="34" charset="0"/>
              </a:rPr>
              <a:t>Infektivne bolesti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Metritis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Mastitis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62800" y="4267200"/>
            <a:ext cx="19812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mbijentalni i uzgojni činioci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 Str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Povrede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eprofesionalna    </a:t>
            </a:r>
          </a:p>
          <a:p>
            <a:pPr>
              <a:defRPr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  obrada papaka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28600" y="3429000"/>
            <a:ext cx="22860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plesni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sr-Latn-RS" sz="1600" b="1" i="1" dirty="0" smtClean="0">
                <a:latin typeface="Arial" pitchFamily="34" charset="0"/>
                <a:cs typeface="Arial" pitchFamily="34" charset="0"/>
              </a:rPr>
              <a:t>mikotoksini</a:t>
            </a:r>
            <a:endParaRPr lang="en-US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4800" y="4419600"/>
            <a:ext cx="18288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etaboličke bolesti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R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ipokalcemija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Keto</a:t>
            </a:r>
            <a:r>
              <a:rPr lang="sr-Latn-RS" dirty="0" smtClean="0">
                <a:latin typeface="Arial" pitchFamily="34" charset="0"/>
                <a:cs typeface="Arial" pitchFamily="34" charset="0"/>
              </a:rPr>
              <a:t>za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6096000"/>
            <a:ext cx="3581400" cy="70788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r-Latn-R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septični pododermatitis</a:t>
            </a:r>
            <a:endParaRPr lang="en-US" sz="200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Laminitis </a:t>
            </a:r>
            <a:r>
              <a:rPr lang="sr-Latn-R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9" name="Right Arrow 18"/>
          <p:cNvSpPr>
            <a:spLocks noChangeArrowheads="1"/>
          </p:cNvSpPr>
          <p:nvPr/>
        </p:nvSpPr>
        <p:spPr bwMode="auto">
          <a:xfrm>
            <a:off x="3200400" y="1371600"/>
            <a:ext cx="838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1000" name="Straight Arrow Connector 20"/>
          <p:cNvCxnSpPr>
            <a:cxnSpLocks noChangeShapeType="1"/>
          </p:cNvCxnSpPr>
          <p:nvPr/>
        </p:nvCxnSpPr>
        <p:spPr bwMode="auto">
          <a:xfrm rot="5400000">
            <a:off x="4953794" y="1904206"/>
            <a:ext cx="304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01" name="Straight Arrow Connector 26"/>
          <p:cNvCxnSpPr>
            <a:cxnSpLocks noChangeShapeType="1"/>
          </p:cNvCxnSpPr>
          <p:nvPr/>
        </p:nvCxnSpPr>
        <p:spPr bwMode="auto">
          <a:xfrm rot="5400000">
            <a:off x="4990307" y="2626519"/>
            <a:ext cx="230187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02" name="Straight Arrow Connector 30"/>
          <p:cNvCxnSpPr>
            <a:cxnSpLocks noChangeShapeType="1"/>
          </p:cNvCxnSpPr>
          <p:nvPr/>
        </p:nvCxnSpPr>
        <p:spPr bwMode="auto">
          <a:xfrm rot="5400000">
            <a:off x="5029994" y="3961605"/>
            <a:ext cx="152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003" name="Straight Arrow Connector 32"/>
          <p:cNvCxnSpPr>
            <a:cxnSpLocks noChangeShapeType="1"/>
          </p:cNvCxnSpPr>
          <p:nvPr/>
        </p:nvCxnSpPr>
        <p:spPr bwMode="auto">
          <a:xfrm rot="5400000">
            <a:off x="5068094" y="4609306"/>
            <a:ext cx="76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005" name="Right Arrow 40"/>
          <p:cNvSpPr>
            <a:spLocks noChangeArrowheads="1"/>
          </p:cNvSpPr>
          <p:nvPr/>
        </p:nvSpPr>
        <p:spPr bwMode="auto">
          <a:xfrm>
            <a:off x="2514600" y="3505200"/>
            <a:ext cx="990600" cy="228600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6" name="Right Arrow 41"/>
          <p:cNvSpPr>
            <a:spLocks noChangeArrowheads="1"/>
          </p:cNvSpPr>
          <p:nvPr/>
        </p:nvSpPr>
        <p:spPr bwMode="auto">
          <a:xfrm>
            <a:off x="2133600" y="4876800"/>
            <a:ext cx="533400" cy="152400"/>
          </a:xfrm>
          <a:prstGeom prst="rightArrow">
            <a:avLst>
              <a:gd name="adj1" fmla="val 50000"/>
              <a:gd name="adj2" fmla="val 4999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7" name="Right Arrow 42"/>
          <p:cNvSpPr>
            <a:spLocks noChangeArrowheads="1"/>
          </p:cNvSpPr>
          <p:nvPr/>
        </p:nvSpPr>
        <p:spPr bwMode="auto">
          <a:xfrm rot="10800000" flipV="1">
            <a:off x="6629400" y="4952998"/>
            <a:ext cx="533400" cy="22860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1008" name="Straight Arrow Connector 52"/>
          <p:cNvCxnSpPr>
            <a:cxnSpLocks noChangeShapeType="1"/>
          </p:cNvCxnSpPr>
          <p:nvPr/>
        </p:nvCxnSpPr>
        <p:spPr bwMode="auto">
          <a:xfrm rot="5400000">
            <a:off x="5067300" y="3390900"/>
            <a:ext cx="76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009" name="Down Arrow 53"/>
          <p:cNvSpPr>
            <a:spLocks noChangeArrowheads="1"/>
          </p:cNvSpPr>
          <p:nvPr/>
        </p:nvSpPr>
        <p:spPr bwMode="auto">
          <a:xfrm>
            <a:off x="4648200" y="5791200"/>
            <a:ext cx="3810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0" name="Right Arrow 55"/>
          <p:cNvSpPr>
            <a:spLocks noChangeArrowheads="1"/>
          </p:cNvSpPr>
          <p:nvPr/>
        </p:nvSpPr>
        <p:spPr bwMode="auto">
          <a:xfrm rot="10800000">
            <a:off x="6629400" y="2895600"/>
            <a:ext cx="609600" cy="152400"/>
          </a:xfrm>
          <a:prstGeom prst="rightArrow">
            <a:avLst>
              <a:gd name="adj1" fmla="val 50000"/>
              <a:gd name="adj2" fmla="val 498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1" name="Rectangle 57"/>
          <p:cNvSpPr>
            <a:spLocks noChangeArrowheads="1"/>
          </p:cNvSpPr>
          <p:nvPr/>
        </p:nvSpPr>
        <p:spPr bwMode="auto">
          <a:xfrm>
            <a:off x="3657600" y="209490"/>
            <a:ext cx="434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i="1" smtClean="0">
                <a:latin typeface="Times New Roman" pitchFamily="18" charset="0"/>
                <a:ea typeface="+mj-ea"/>
                <a:cs typeface="Times New Roman" pitchFamily="18" charset="0"/>
              </a:rPr>
              <a:t>ETIOLOŠKI ČINIOCI  </a:t>
            </a:r>
            <a:endParaRPr lang="en-US" sz="28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838200" cy="4001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smtClean="0"/>
              <a:t>Burag</a:t>
            </a:r>
            <a:r>
              <a:rPr lang="en-US" smtClean="0"/>
              <a:t>   </a:t>
            </a:r>
            <a:endParaRPr lang="en-US"/>
          </a:p>
        </p:txBody>
      </p:sp>
      <p:sp>
        <p:nvSpPr>
          <p:cNvPr id="3" name="Down Arrow 2"/>
          <p:cNvSpPr/>
          <p:nvPr/>
        </p:nvSpPr>
        <p:spPr>
          <a:xfrm rot="16200000">
            <a:off x="2933703" y="1104902"/>
            <a:ext cx="228598" cy="76199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219200"/>
            <a:ext cx="148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Acidoza buraga </a:t>
            </a:r>
          </a:p>
          <a:p>
            <a:r>
              <a:rPr lang="en-US" sz="1600" smtClean="0"/>
              <a:t>   5 ≤ pH ≤ 5,8  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838200" y="228600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Razvojne faze laminitisa /akutna, supakutna i hronična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3727111" y="1219200"/>
            <a:ext cx="1683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Vazoaktivni amini</a:t>
            </a:r>
          </a:p>
          <a:p>
            <a:r>
              <a:rPr lang="en-US" sz="1600" smtClean="0"/>
              <a:t>egzo i endotoksini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867400" y="13716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02768" y="838200"/>
            <a:ext cx="1959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Sitemski krvotok</a:t>
            </a:r>
            <a:endParaRPr lang="en-US" sz="2000" b="1"/>
          </a:p>
        </p:txBody>
      </p:sp>
      <p:sp>
        <p:nvSpPr>
          <p:cNvPr id="12" name="TextBox 11"/>
          <p:cNvSpPr txBox="1"/>
          <p:nvPr/>
        </p:nvSpPr>
        <p:spPr>
          <a:xfrm>
            <a:off x="6916496" y="1143000"/>
            <a:ext cx="15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Vazokonstrikcija </a:t>
            </a:r>
          </a:p>
          <a:p>
            <a:r>
              <a:rPr lang="en-US" sz="1600" smtClean="0"/>
              <a:t>vazodilatacija </a:t>
            </a:r>
          </a:p>
          <a:p>
            <a:r>
              <a:rPr lang="en-US" sz="1600" smtClean="0"/>
              <a:t>A.V. anastomoze</a:t>
            </a:r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6888155" y="838200"/>
            <a:ext cx="17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Krvotok papka</a:t>
            </a:r>
            <a:endParaRPr lang="en-US" sz="2000" b="1"/>
          </a:p>
        </p:txBody>
      </p:sp>
      <p:sp>
        <p:nvSpPr>
          <p:cNvPr id="14" name="Down Arrow 13"/>
          <p:cNvSpPr/>
          <p:nvPr/>
        </p:nvSpPr>
        <p:spPr>
          <a:xfrm>
            <a:off x="7467600" y="1981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10400" y="2590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Transudacija,</a:t>
            </a:r>
          </a:p>
          <a:p>
            <a:r>
              <a:rPr lang="en-US" sz="1600" smtClean="0"/>
              <a:t> eksudacija,</a:t>
            </a:r>
          </a:p>
          <a:p>
            <a:r>
              <a:rPr lang="en-US" sz="1600" smtClean="0"/>
              <a:t> edem</a:t>
            </a:r>
            <a:endParaRPr lang="en-US" sz="1600"/>
          </a:p>
        </p:txBody>
      </p:sp>
      <p:sp>
        <p:nvSpPr>
          <p:cNvPr id="17" name="Down Arrow 16"/>
          <p:cNvSpPr/>
          <p:nvPr/>
        </p:nvSpPr>
        <p:spPr>
          <a:xfrm rot="5400000">
            <a:off x="6266688" y="2496312"/>
            <a:ext cx="256032" cy="74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67000" y="1905000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Koronarni rub i korijum papka</a:t>
            </a:r>
          </a:p>
          <a:p>
            <a:pPr algn="ctr"/>
            <a:r>
              <a:rPr lang="en-US" sz="2000" b="1" smtClean="0"/>
              <a:t> D E R M I S</a:t>
            </a:r>
            <a:endParaRPr lang="en-US" sz="2000" b="1"/>
          </a:p>
        </p:txBody>
      </p:sp>
      <p:sp>
        <p:nvSpPr>
          <p:cNvPr id="19" name="TextBox 18"/>
          <p:cNvSpPr txBox="1"/>
          <p:nvPr/>
        </p:nvSpPr>
        <p:spPr>
          <a:xfrm>
            <a:off x="3429000" y="2667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Eedem, ishemija, hipoksija </a:t>
            </a:r>
            <a:endParaRPr lang="en-US" sz="1600"/>
          </a:p>
        </p:txBody>
      </p:sp>
      <p:sp>
        <p:nvSpPr>
          <p:cNvPr id="22" name="Down Arrow 21"/>
          <p:cNvSpPr/>
          <p:nvPr/>
        </p:nvSpPr>
        <p:spPr>
          <a:xfrm rot="5400000">
            <a:off x="2914650" y="2495550"/>
            <a:ext cx="228600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200" y="258187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Degeneracija i nekroza ćelija kor. ruba i korijuma lamina </a:t>
            </a:r>
            <a:endParaRPr lang="en-US" sz="1600"/>
          </a:p>
        </p:txBody>
      </p:sp>
      <p:sp>
        <p:nvSpPr>
          <p:cNvPr id="24" name="Down Arrow 23"/>
          <p:cNvSpPr/>
          <p:nvPr/>
        </p:nvSpPr>
        <p:spPr>
          <a:xfrm>
            <a:off x="1066800" y="3124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200" y="36576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Hemoragije i tromboze </a:t>
            </a:r>
          </a:p>
          <a:p>
            <a:r>
              <a:rPr lang="en-US" sz="1600" smtClean="0"/>
              <a:t>u korijumu – destrukcija</a:t>
            </a:r>
          </a:p>
          <a:p>
            <a:pPr algn="ctr"/>
            <a:r>
              <a:rPr lang="en-US" sz="1600" smtClean="0"/>
              <a:t>lamina</a:t>
            </a:r>
            <a:endParaRPr lang="en-US" sz="1600"/>
          </a:p>
        </p:txBody>
      </p:sp>
      <p:sp>
        <p:nvSpPr>
          <p:cNvPr id="27" name="Down Arrow 26"/>
          <p:cNvSpPr/>
          <p:nvPr/>
        </p:nvSpPr>
        <p:spPr>
          <a:xfrm rot="16200000">
            <a:off x="2628900" y="3543300"/>
            <a:ext cx="228598" cy="76199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00400" y="3657600"/>
            <a:ext cx="28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Edem, degeneracija, nekroza</a:t>
            </a:r>
          </a:p>
          <a:p>
            <a:r>
              <a:rPr lang="en-US" sz="1600" smtClean="0"/>
              <a:t> bazalnih ćelija epidermisa paka </a:t>
            </a:r>
            <a:endParaRPr lang="en-US" sz="1600"/>
          </a:p>
        </p:txBody>
      </p:sp>
      <p:sp>
        <p:nvSpPr>
          <p:cNvPr id="30" name="TextBox 29"/>
          <p:cNvSpPr txBox="1"/>
          <p:nvPr/>
        </p:nvSpPr>
        <p:spPr>
          <a:xfrm>
            <a:off x="3325549" y="3288268"/>
            <a:ext cx="19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Rožina papka </a:t>
            </a:r>
          </a:p>
        </p:txBody>
      </p:sp>
      <p:sp>
        <p:nvSpPr>
          <p:cNvPr id="38" name="Diagonal Stripe 37"/>
          <p:cNvSpPr/>
          <p:nvPr/>
        </p:nvSpPr>
        <p:spPr>
          <a:xfrm rot="13535926">
            <a:off x="3612321" y="3210750"/>
            <a:ext cx="1919358" cy="1959900"/>
          </a:xfrm>
          <a:prstGeom prst="diagStripe">
            <a:avLst>
              <a:gd name="adj" fmla="val 799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 rot="8205798">
            <a:off x="2164472" y="4490292"/>
            <a:ext cx="1342941" cy="622346"/>
          </a:xfrm>
          <a:prstGeom prst="rightArrow">
            <a:avLst>
              <a:gd name="adj1" fmla="val 6146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2809644">
            <a:off x="5599741" y="4481356"/>
            <a:ext cx="1289182" cy="660096"/>
          </a:xfrm>
          <a:prstGeom prst="rightArrow">
            <a:avLst>
              <a:gd name="adj1" fmla="val 5977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4343400" y="4495800"/>
            <a:ext cx="484632" cy="1219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0" y="5410200"/>
            <a:ext cx="2898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FORMIRANJE DUPLE ROŽINE</a:t>
            </a:r>
          </a:p>
          <a:p>
            <a:r>
              <a:rPr lang="en-US" b="1" smtClean="0"/>
              <a:t> NA TABANU „</a:t>
            </a:r>
            <a:r>
              <a:rPr lang="en-US" sz="1600" b="1" smtClean="0"/>
              <a:t>double solea”</a:t>
            </a:r>
            <a:endParaRPr lang="en-US" sz="1600" b="1"/>
          </a:p>
        </p:txBody>
      </p:sp>
      <p:sp>
        <p:nvSpPr>
          <p:cNvPr id="43" name="TextBox 42"/>
          <p:cNvSpPr txBox="1"/>
          <p:nvPr/>
        </p:nvSpPr>
        <p:spPr>
          <a:xfrm>
            <a:off x="3048000" y="5715000"/>
            <a:ext cx="3185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HEMORAGIJE  ROŽINE TABANA </a:t>
            </a:r>
          </a:p>
          <a:p>
            <a:r>
              <a:rPr lang="en-US" b="1" smtClean="0"/>
              <a:t>BOLEST BELE LINIJE </a:t>
            </a:r>
            <a:endParaRPr lang="en-US" b="1"/>
          </a:p>
        </p:txBody>
      </p:sp>
      <p:sp>
        <p:nvSpPr>
          <p:cNvPr id="44" name="TextBox 43"/>
          <p:cNvSpPr txBox="1"/>
          <p:nvPr/>
        </p:nvSpPr>
        <p:spPr>
          <a:xfrm>
            <a:off x="6553200" y="5410200"/>
            <a:ext cx="2356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ULCEROZNE PROMENE</a:t>
            </a:r>
          </a:p>
          <a:p>
            <a:r>
              <a:rPr lang="en-US" b="1" smtClean="0"/>
              <a:t>RUSTERHOLCOV ČIR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smtClean="0"/>
              <a:t>Ekonomska osnova održivosti farmi mlečnih krava  je  formirana na osnovu sledećih činilaca : </a:t>
            </a:r>
            <a:r>
              <a:rPr lang="en-US" b="1" smtClean="0"/>
              <a:t/>
            </a:r>
            <a:br>
              <a:rPr lang="en-US" b="1" smtClean="0"/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16002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1</a:t>
            </a:r>
            <a:r>
              <a:rPr lang="en-US" sz="2400" dirty="0" smtClean="0"/>
              <a:t>.  </a:t>
            </a:r>
            <a:r>
              <a:rPr lang="en-US" sz="2400" dirty="0" err="1" smtClean="0"/>
              <a:t>Genetskog</a:t>
            </a:r>
            <a:r>
              <a:rPr lang="en-US" sz="2400" dirty="0" smtClean="0"/>
              <a:t> </a:t>
            </a:r>
            <a:r>
              <a:rPr lang="en-US" sz="2400" dirty="0" err="1" smtClean="0"/>
              <a:t>potencijala</a:t>
            </a:r>
            <a:r>
              <a:rPr lang="en-US" sz="2400" dirty="0" smtClean="0"/>
              <a:t> </a:t>
            </a:r>
            <a:r>
              <a:rPr lang="en-US" sz="2400" dirty="0" err="1" smtClean="0"/>
              <a:t>stada</a:t>
            </a:r>
            <a:r>
              <a:rPr lang="en-US" sz="2400" dirty="0" smtClean="0"/>
              <a:t>;</a:t>
            </a:r>
          </a:p>
          <a:p>
            <a:pPr marL="457200" indent="-457200"/>
            <a:r>
              <a:rPr lang="en-US" sz="2400" smtClean="0"/>
              <a:t>2.  Praviln</a:t>
            </a:r>
            <a:r>
              <a:rPr lang="sr-Latn-RS" sz="2400" dirty="0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ishran</a:t>
            </a:r>
            <a:r>
              <a:rPr lang="sr-Latn-RS" sz="2400" dirty="0" smtClean="0"/>
              <a:t>e</a:t>
            </a:r>
            <a:r>
              <a:rPr lang="en-US" sz="2400" dirty="0" smtClean="0"/>
              <a:t> u </a:t>
            </a:r>
            <a:r>
              <a:rPr lang="en-US" sz="2400" dirty="0" err="1" smtClean="0"/>
              <a:t>skladu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savremenim</a:t>
            </a:r>
            <a:r>
              <a:rPr lang="en-US" sz="2400" dirty="0" smtClean="0"/>
              <a:t> </a:t>
            </a:r>
            <a:r>
              <a:rPr lang="en-US" sz="2400" dirty="0" err="1" smtClean="0"/>
              <a:t>nau</a:t>
            </a:r>
            <a:r>
              <a:rPr lang="sr-Latn-RS" sz="2400" dirty="0" smtClean="0"/>
              <a:t>č</a:t>
            </a:r>
            <a:r>
              <a:rPr lang="en-US" sz="2400" err="1" smtClean="0"/>
              <a:t>nim</a:t>
            </a:r>
            <a:r>
              <a:rPr lang="en-US" sz="2400" smtClean="0"/>
              <a:t> normativima u </a:t>
            </a:r>
          </a:p>
          <a:p>
            <a:pPr marL="457200" indent="-457200"/>
            <a:r>
              <a:rPr lang="en-US" sz="2400" smtClean="0"/>
              <a:t>      svim </a:t>
            </a:r>
            <a:r>
              <a:rPr lang="en-US" sz="2400" dirty="0" err="1" smtClean="0"/>
              <a:t>fazama</a:t>
            </a:r>
            <a:r>
              <a:rPr lang="en-US" sz="2400" dirty="0" smtClean="0"/>
              <a:t> </a:t>
            </a:r>
            <a:r>
              <a:rPr lang="en-US" sz="2400" dirty="0" err="1" smtClean="0"/>
              <a:t>proizvodnje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3</a:t>
            </a:r>
            <a:r>
              <a:rPr lang="en-US" sz="2400" smtClean="0"/>
              <a:t>.  Optimalnog zdravstvenog stanja i </a:t>
            </a:r>
            <a:r>
              <a:rPr lang="en-US" sz="2400" dirty="0" err="1" smtClean="0"/>
              <a:t>dobrobiti</a:t>
            </a:r>
            <a:r>
              <a:rPr lang="en-US" sz="2400" dirty="0" smtClean="0"/>
              <a:t> </a:t>
            </a:r>
            <a:r>
              <a:rPr lang="en-US" sz="2400" dirty="0" err="1" smtClean="0"/>
              <a:t>životinja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4.  Dob</a:t>
            </a:r>
            <a:r>
              <a:rPr lang="sr-Latn-RS" sz="2400" dirty="0" smtClean="0"/>
              <a:t>rog</a:t>
            </a:r>
            <a:r>
              <a:rPr lang="en-US" sz="2400" dirty="0" smtClean="0"/>
              <a:t> </a:t>
            </a:r>
            <a:r>
              <a:rPr lang="en-US" sz="2400" dirty="0" err="1" smtClean="0"/>
              <a:t>ko</a:t>
            </a:r>
            <a:r>
              <a:rPr lang="sr-Latn-RS" sz="2400" dirty="0" smtClean="0"/>
              <a:t>m</a:t>
            </a:r>
            <a:r>
              <a:rPr lang="en-US" sz="2400" dirty="0" smtClean="0"/>
              <a:t>for</a:t>
            </a:r>
            <a:r>
              <a:rPr lang="sr-Latn-RS" sz="2400" dirty="0" smtClean="0"/>
              <a:t>a u</a:t>
            </a:r>
            <a:r>
              <a:rPr lang="en-US" sz="2400" dirty="0" smtClean="0"/>
              <a:t> </a:t>
            </a:r>
            <a:r>
              <a:rPr lang="en-US" sz="2400" dirty="0" err="1" smtClean="0"/>
              <a:t>objekat</a:t>
            </a:r>
            <a:r>
              <a:rPr lang="sr-Latn-RS" sz="2400" dirty="0" smtClean="0"/>
              <a:t>ima</a:t>
            </a:r>
            <a:r>
              <a:rPr lang="en-US" sz="2400" dirty="0" smtClean="0"/>
              <a:t> </a:t>
            </a:r>
            <a:r>
              <a:rPr lang="en-US" sz="2400" dirty="0" err="1" smtClean="0"/>
              <a:t>za</a:t>
            </a:r>
            <a:r>
              <a:rPr lang="en-US" sz="2400" dirty="0" smtClean="0"/>
              <a:t> </a:t>
            </a:r>
            <a:r>
              <a:rPr lang="en-US" sz="2400" dirty="0" err="1" smtClean="0"/>
              <a:t>smeštaj</a:t>
            </a:r>
            <a:r>
              <a:rPr lang="en-US" sz="2400" dirty="0" smtClean="0"/>
              <a:t> </a:t>
            </a:r>
            <a:r>
              <a:rPr lang="en-US" sz="2400" dirty="0" err="1" smtClean="0"/>
              <a:t>životinja</a:t>
            </a:r>
            <a:r>
              <a:rPr lang="en-US" sz="2400" dirty="0" smtClean="0"/>
              <a:t>; </a:t>
            </a:r>
          </a:p>
          <a:p>
            <a:r>
              <a:rPr lang="en-US" sz="2400" dirty="0" smtClean="0"/>
              <a:t>5.  </a:t>
            </a:r>
            <a:r>
              <a:rPr lang="en-US" sz="2400" dirty="0" err="1" smtClean="0"/>
              <a:t>Kvalitetnog</a:t>
            </a:r>
            <a:r>
              <a:rPr lang="en-US" sz="2400" dirty="0" smtClean="0"/>
              <a:t> </a:t>
            </a:r>
            <a:r>
              <a:rPr lang="en-US" sz="2400" dirty="0" err="1" smtClean="0"/>
              <a:t>upravljanja</a:t>
            </a:r>
            <a:r>
              <a:rPr lang="en-US" sz="2400" dirty="0" smtClean="0"/>
              <a:t> </a:t>
            </a:r>
            <a:r>
              <a:rPr lang="en-US" sz="2400" err="1" smtClean="0"/>
              <a:t>farmom</a:t>
            </a:r>
            <a:r>
              <a:rPr lang="en-US" sz="2400" smtClean="0"/>
              <a:t> </a:t>
            </a:r>
            <a:r>
              <a:rPr lang="sr-Latn-RS" sz="2400" smtClean="0"/>
              <a:t>– Menadžment</a:t>
            </a:r>
            <a:r>
              <a:rPr lang="en-US" sz="2400" smtClean="0"/>
              <a:t> farme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patogeneza laminitis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Naj</a:t>
            </a:r>
            <a:r>
              <a:rPr lang="sr-Latn-CS" altLang="en-US" sz="3200" smtClean="0"/>
              <a:t>češća o</a:t>
            </a:r>
            <a:r>
              <a:rPr lang="en-US" altLang="en-US" sz="3200" smtClean="0"/>
              <a:t>boljenja papka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617538" y="2281238"/>
            <a:ext cx="7929562" cy="2684462"/>
          </a:xfrm>
        </p:spPr>
        <p:txBody>
          <a:bodyPr>
            <a:normAutofit lnSpcReduction="10000"/>
          </a:bodyPr>
          <a:lstStyle/>
          <a:p>
            <a:r>
              <a:rPr lang="sr-Latn-CS" altLang="en-US" smtClean="0"/>
              <a:t>Laminitis</a:t>
            </a:r>
            <a:r>
              <a:rPr lang="en-US" altLang="en-US" smtClean="0"/>
              <a:t> </a:t>
            </a:r>
          </a:p>
          <a:p>
            <a:r>
              <a:rPr lang="sr-Latn-CS" altLang="en-US" smtClean="0"/>
              <a:t>Rusterholcov čir</a:t>
            </a:r>
          </a:p>
          <a:p>
            <a:pPr eaLnBrk="1" hangingPunct="1"/>
            <a:r>
              <a:rPr lang="sr-Latn-CS" altLang="en-US" smtClean="0"/>
              <a:t>Dermatitis digitalis</a:t>
            </a:r>
          </a:p>
          <a:p>
            <a:r>
              <a:rPr lang="en-US" altLang="en-US" smtClean="0"/>
              <a:t>Phlegmona </a:t>
            </a:r>
            <a:r>
              <a:rPr lang="sr-Latn-CS" altLang="en-US" smtClean="0"/>
              <a:t>interdigitalis</a:t>
            </a:r>
          </a:p>
          <a:p>
            <a:r>
              <a:rPr lang="en-US" altLang="en-US" smtClean="0"/>
              <a:t>Hyperplasia interdigitalis</a:t>
            </a:r>
            <a:endParaRPr lang="sr-Latn-CS" altLang="en-US" smtClean="0"/>
          </a:p>
          <a:p>
            <a:pPr eaLnBrk="1" hangingPunct="1">
              <a:buFont typeface="Wingdings" pitchFamily="2" charset="2"/>
              <a:buNone/>
            </a:pPr>
            <a:endParaRPr lang="sr-Latn-C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4" name="Right Brace 3"/>
          <p:cNvSpPr/>
          <p:nvPr/>
        </p:nvSpPr>
        <p:spPr>
          <a:xfrm>
            <a:off x="4114800" y="2362200"/>
            <a:ext cx="838200" cy="83820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86400" y="2590800"/>
            <a:ext cx="2538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Neinfektivne etiologije</a:t>
            </a:r>
            <a:endParaRPr lang="en-US" sz="2000"/>
          </a:p>
        </p:txBody>
      </p:sp>
      <p:sp>
        <p:nvSpPr>
          <p:cNvPr id="6" name="Right Brace 5"/>
          <p:cNvSpPr/>
          <p:nvPr/>
        </p:nvSpPr>
        <p:spPr>
          <a:xfrm>
            <a:off x="4876800" y="3352800"/>
            <a:ext cx="838200" cy="160020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5000" y="3962400"/>
            <a:ext cx="225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Infektivne etiologije</a:t>
            </a: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799"/>
            <a:ext cx="5105400" cy="680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1219200"/>
            <a:ext cx="3962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en-US" sz="1600" smtClean="0"/>
              <a:t>1. Sme</a:t>
            </a:r>
            <a:r>
              <a:rPr lang="sr-Latn-CS" altLang="en-US" sz="1600" smtClean="0"/>
              <a:t>štajni uslovi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(ispust,pašnjak,sistem </a:t>
            </a:r>
            <a:endParaRPr lang="en-US" altLang="en-US" sz="1600" smtClean="0"/>
          </a:p>
          <a:p>
            <a:pPr marL="342900" indent="-342900"/>
            <a:r>
              <a:rPr lang="en-US" altLang="en-US" sz="1600" smtClean="0"/>
              <a:t>    </a:t>
            </a:r>
            <a:r>
              <a:rPr lang="sr-Latn-CS" altLang="en-US" sz="1600" smtClean="0"/>
              <a:t>držanja,broj smeštenih krava u štali);</a:t>
            </a:r>
            <a:endParaRPr lang="en-US" altLang="en-US" sz="1600" smtClean="0"/>
          </a:p>
          <a:p>
            <a:r>
              <a:rPr lang="sr-Cyrl-CS" altLang="en-US" sz="1600" smtClean="0"/>
              <a:t>2.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Higijenski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(mikroklima staje,</a:t>
            </a:r>
            <a:r>
              <a:rPr lang="en-US" altLang="en-US" sz="1600" smtClean="0"/>
              <a:t>izđubravanje     </a:t>
            </a:r>
          </a:p>
          <a:p>
            <a:r>
              <a:rPr lang="en-US" altLang="en-US" sz="1600" smtClean="0"/>
              <a:t>    kvalite </a:t>
            </a:r>
            <a:r>
              <a:rPr lang="sr-Latn-CS" altLang="en-US" sz="1600" smtClean="0"/>
              <a:t>pod</a:t>
            </a:r>
            <a:r>
              <a:rPr lang="en-US" altLang="en-US" sz="1600" smtClean="0"/>
              <a:t>a</a:t>
            </a:r>
            <a:r>
              <a:rPr lang="sr-Latn-CS" altLang="en-US" sz="1600" smtClean="0"/>
              <a:t>,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muža</a:t>
            </a:r>
            <a:endParaRPr lang="en-US" altLang="en-US" sz="1600" smtClean="0"/>
          </a:p>
          <a:p>
            <a:r>
              <a:rPr lang="sr-Latn-CS" altLang="en-US" sz="1600" smtClean="0"/>
              <a:t>3</a:t>
            </a:r>
            <a:r>
              <a:rPr lang="sr-Cyrl-CS" altLang="en-US" sz="1600" smtClean="0"/>
              <a:t>.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Ne</a:t>
            </a:r>
            <a:r>
              <a:rPr lang="en-US" altLang="en-US" sz="1600" smtClean="0"/>
              <a:t>ga papaka: </a:t>
            </a:r>
          </a:p>
          <a:p>
            <a:r>
              <a:rPr lang="en-US" altLang="en-US" sz="1600" smtClean="0"/>
              <a:t>    pravilno, stru</a:t>
            </a:r>
            <a:r>
              <a:rPr lang="sr-Latn-CS" altLang="en-US" sz="1600" smtClean="0"/>
              <a:t>č</a:t>
            </a:r>
            <a:r>
              <a:rPr lang="en-US" altLang="en-US" sz="1600" smtClean="0"/>
              <a:t>no, profesionalno,</a:t>
            </a:r>
            <a:r>
              <a:rPr lang="sr-Latn-CS" altLang="en-US" sz="1600" smtClean="0"/>
              <a:t> </a:t>
            </a:r>
            <a:r>
              <a:rPr lang="en-US" altLang="en-US" sz="1600" smtClean="0"/>
              <a:t>   </a:t>
            </a:r>
          </a:p>
          <a:p>
            <a:r>
              <a:rPr lang="en-US" altLang="en-US" sz="1600" smtClean="0"/>
              <a:t>    f</a:t>
            </a:r>
            <a:r>
              <a:rPr lang="sr-Latn-CS" altLang="en-US" sz="1600" smtClean="0"/>
              <a:t>unkcionalno  i </a:t>
            </a:r>
            <a:r>
              <a:rPr lang="en-US" altLang="en-US" sz="1600" smtClean="0"/>
              <a:t>redovno</a:t>
            </a:r>
          </a:p>
          <a:p>
            <a:r>
              <a:rPr lang="sr-Cyrl-CS" altLang="en-US" sz="1600" smtClean="0"/>
              <a:t>4. </a:t>
            </a:r>
            <a:r>
              <a:rPr lang="sr-Latn-CS" altLang="en-US" sz="1600" smtClean="0"/>
              <a:t>Ishrana</a:t>
            </a:r>
            <a:r>
              <a:rPr lang="en-US" altLang="en-US" sz="1600" smtClean="0"/>
              <a:t> </a:t>
            </a:r>
          </a:p>
          <a:p>
            <a:r>
              <a:rPr lang="sr-Cyrl-CS" altLang="en-US" sz="1600" smtClean="0"/>
              <a:t>5</a:t>
            </a:r>
            <a:r>
              <a:rPr lang="en-US" altLang="en-US" sz="1600" smtClean="0"/>
              <a:t>. </a:t>
            </a:r>
            <a:r>
              <a:rPr lang="sr-Latn-CS" altLang="en-US" sz="1600" smtClean="0"/>
              <a:t>Te</a:t>
            </a:r>
            <a:r>
              <a:rPr lang="en-US" altLang="en-US" sz="1600" smtClean="0"/>
              <a:t>lesna masa</a:t>
            </a:r>
            <a:r>
              <a:rPr lang="sr-Latn-CS" altLang="en-US" sz="1600" smtClean="0"/>
              <a:t> (↑</a:t>
            </a:r>
            <a:r>
              <a:rPr lang="en-US" altLang="en-US" sz="1600" smtClean="0"/>
              <a:t>OTK - </a:t>
            </a:r>
            <a:r>
              <a:rPr lang="sr-Latn-CS" altLang="en-US" sz="1600" smtClean="0"/>
              <a:t>utovljene životinje) </a:t>
            </a:r>
            <a:endParaRPr lang="en-US" altLang="en-US" sz="1600" smtClean="0"/>
          </a:p>
          <a:p>
            <a:r>
              <a:rPr lang="sr-Cyrl-CS" altLang="en-US" sz="1600" smtClean="0"/>
              <a:t>6.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Proizvodnja</a:t>
            </a:r>
            <a:r>
              <a:rPr lang="en-US" altLang="en-US" sz="1600" smtClean="0"/>
              <a:t> mleka</a:t>
            </a:r>
            <a:r>
              <a:rPr lang="sr-Latn-CS" altLang="en-US" sz="1600" smtClean="0"/>
              <a:t>;</a:t>
            </a:r>
            <a:endParaRPr lang="en-US" altLang="en-US" sz="1600" smtClean="0"/>
          </a:p>
          <a:p>
            <a:r>
              <a:rPr lang="sr-Cyrl-CS" altLang="en-US" sz="1600" smtClean="0"/>
              <a:t>7. </a:t>
            </a:r>
            <a:r>
              <a:rPr lang="en-US" altLang="en-US" sz="1600" smtClean="0"/>
              <a:t>Druge bolesti </a:t>
            </a:r>
            <a:r>
              <a:rPr lang="sr-Latn-CS" altLang="en-US" sz="1600" smtClean="0"/>
              <a:t>(mastitis, endometritis, </a:t>
            </a:r>
            <a:r>
              <a:rPr lang="en-US" altLang="en-US" sz="1600" smtClean="0"/>
              <a:t>RS</a:t>
            </a:r>
            <a:r>
              <a:rPr lang="sr-Latn-CS" altLang="en-US" sz="1600" smtClean="0"/>
              <a:t>)</a:t>
            </a:r>
            <a:endParaRPr lang="en-US" altLang="en-US" sz="1600" smtClean="0"/>
          </a:p>
          <a:p>
            <a:r>
              <a:rPr lang="sr-Cyrl-CS" altLang="en-US" sz="1600" smtClean="0"/>
              <a:t>8.</a:t>
            </a:r>
            <a:r>
              <a:rPr lang="sr-Latn-CS" altLang="en-US" sz="1600" smtClean="0"/>
              <a:t> Genetski faktori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(izbor bikova</a:t>
            </a:r>
            <a:r>
              <a:rPr lang="en-US" altLang="en-US" sz="1600" smtClean="0"/>
              <a:t> </a:t>
            </a:r>
            <a:r>
              <a:rPr lang="sr-Latn-CS" altLang="en-US" sz="1600" smtClean="0"/>
              <a:t>za priplod</a:t>
            </a:r>
            <a:r>
              <a:rPr lang="en-US" altLang="en-US" sz="1600" smtClean="0"/>
              <a:t>, </a:t>
            </a:r>
          </a:p>
          <a:p>
            <a:r>
              <a:rPr lang="en-US" altLang="en-US" sz="1600" smtClean="0"/>
              <a:t>    </a:t>
            </a:r>
            <a:r>
              <a:rPr lang="sr-Latn-CS" altLang="en-US" sz="1600" smtClean="0"/>
              <a:t>izbor bikovskih majki</a:t>
            </a:r>
            <a:r>
              <a:rPr lang="en-US" altLang="en-US" sz="1600" smtClean="0"/>
              <a:t>, rasa</a:t>
            </a:r>
            <a:r>
              <a:rPr lang="sr-Latn-CS" altLang="en-US" sz="1600" smtClean="0"/>
              <a:t>);</a:t>
            </a:r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5410200" y="762000"/>
            <a:ext cx="239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Predisponirajući činioci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0" y="549275"/>
            <a:ext cx="9144000" cy="43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sr-Latn-CS" sz="1900" b="1" i="1" smtClean="0">
                <a:latin typeface="Times New Roman" pitchFamily="18" charset="0"/>
                <a:cs typeface="Times New Roman" pitchFamily="18" charset="0"/>
              </a:rPr>
              <a:t>LAMINITIS</a:t>
            </a:r>
            <a:r>
              <a:rPr lang="en-US" sz="1900" b="1" i="1" smtClean="0">
                <a:latin typeface="Times New Roman" pitchFamily="18" charset="0"/>
                <a:cs typeface="Times New Roman" pitchFamily="18" charset="0"/>
              </a:rPr>
              <a:t> – Pododermatitis aseptica</a:t>
            </a:r>
            <a:endParaRPr lang="en-US" sz="1900"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0" y="-481013"/>
            <a:ext cx="9144000" cy="9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Latn-CS">
                <a:latin typeface="Bookman Old Style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sr-Latn-CS" sz="2000" b="1">
                <a:solidFill>
                  <a:schemeClr val="hlink"/>
                </a:solidFill>
                <a:latin typeface="Bookman Old Style" pitchFamily="18" charset="0"/>
                <a:cs typeface="Times New Roman" pitchFamily="18" charset="0"/>
              </a:rPr>
              <a:t>POSLEDICE </a:t>
            </a:r>
            <a:r>
              <a:rPr lang="en-US" sz="2000" b="1" smtClean="0">
                <a:solidFill>
                  <a:schemeClr val="hlink"/>
                </a:solidFill>
                <a:latin typeface="Bookman Old Style" pitchFamily="18" charset="0"/>
                <a:cs typeface="Times New Roman" pitchFamily="18" charset="0"/>
              </a:rPr>
              <a:t>ACIDOZE BURAGA</a:t>
            </a:r>
            <a:r>
              <a:rPr lang="sr-Latn-CS" sz="2000" b="1" smtClean="0">
                <a:solidFill>
                  <a:schemeClr val="hlink"/>
                </a:solidFill>
                <a:latin typeface="Bookman Old Style" pitchFamily="18" charset="0"/>
                <a:cs typeface="Times New Roman" pitchFamily="18" charset="0"/>
              </a:rPr>
              <a:t>:</a:t>
            </a:r>
            <a:endParaRPr lang="en-US" sz="2000" b="1">
              <a:solidFill>
                <a:schemeClr val="hlink"/>
              </a:solidFill>
              <a:latin typeface="Bookman Old Style" pitchFamily="18" charset="0"/>
            </a:endParaRPr>
          </a:p>
        </p:txBody>
      </p:sp>
      <p:pic>
        <p:nvPicPr>
          <p:cNvPr id="34820" name="Picture 5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472440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800" smtClean="0"/>
              <a:t>Laminitis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3977878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49239"/>
            <a:ext cx="4038600" cy="538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smtClean="0"/>
              <a:t>Laminitis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Laminitis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5" name="Picture 2" descr="E:\P528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05856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5280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438400"/>
            <a:ext cx="474542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390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smtClean="0"/>
              <a:t>Rusterholcov čir </a:t>
            </a:r>
            <a:endParaRPr lang="en-US" sz="2400"/>
          </a:p>
        </p:txBody>
      </p:sp>
      <p:pic>
        <p:nvPicPr>
          <p:cNvPr id="5" name="Picture 1" descr="cir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12101"/>
            <a:ext cx="4267200" cy="574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Documents and Settings\Admin\My Documents\My Pictures\Picture 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751" y="1143000"/>
            <a:ext cx="507924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390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an Vujanac\Desktop\bolesti papkaka i kisela indigestija (3)\slike acidoze\laminitis i 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762000" y="3124200"/>
            <a:ext cx="7772400" cy="762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4953000" y="2743200"/>
            <a:ext cx="76200" cy="381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10"/>
          <p:cNvSpPr>
            <a:spLocks noChangeArrowheads="1"/>
          </p:cNvSpPr>
          <p:nvPr/>
        </p:nvSpPr>
        <p:spPr bwMode="auto">
          <a:xfrm>
            <a:off x="5943600" y="30480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Rectangle 11"/>
          <p:cNvSpPr>
            <a:spLocks noChangeArrowheads="1"/>
          </p:cNvSpPr>
          <p:nvPr/>
        </p:nvSpPr>
        <p:spPr bwMode="auto">
          <a:xfrm>
            <a:off x="6629400" y="30480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7239000" y="30480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7848600" y="30480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Rectangle 14"/>
          <p:cNvSpPr>
            <a:spLocks noChangeArrowheads="1"/>
          </p:cNvSpPr>
          <p:nvPr/>
        </p:nvSpPr>
        <p:spPr bwMode="auto">
          <a:xfrm>
            <a:off x="8458200" y="3048000"/>
            <a:ext cx="762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15"/>
          <p:cNvSpPr>
            <a:spLocks noChangeArrowheads="1"/>
          </p:cNvSpPr>
          <p:nvPr/>
        </p:nvSpPr>
        <p:spPr bwMode="auto">
          <a:xfrm>
            <a:off x="2971800" y="2590800"/>
            <a:ext cx="762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914400" y="2633663"/>
            <a:ext cx="198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Period ranog zasušenja </a:t>
            </a:r>
          </a:p>
        </p:txBody>
      </p:sp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3124200" y="25908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Period neposredno pre teljenja</a:t>
            </a:r>
          </a:p>
        </p:txBody>
      </p:sp>
      <p:sp>
        <p:nvSpPr>
          <p:cNvPr id="8204" name="Text Box 18"/>
          <p:cNvSpPr txBox="1">
            <a:spLocks noChangeArrowheads="1"/>
          </p:cNvSpPr>
          <p:nvPr/>
        </p:nvSpPr>
        <p:spPr bwMode="auto">
          <a:xfrm>
            <a:off x="914400" y="32004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-60 dan do -21 dan</a:t>
            </a:r>
          </a:p>
        </p:txBody>
      </p:sp>
      <p:sp>
        <p:nvSpPr>
          <p:cNvPr id="8205" name="Text Box 19"/>
          <p:cNvSpPr txBox="1">
            <a:spLocks noChangeArrowheads="1"/>
          </p:cNvSpPr>
          <p:nvPr/>
        </p:nvSpPr>
        <p:spPr bwMode="auto">
          <a:xfrm>
            <a:off x="3336925" y="3200400"/>
            <a:ext cx="192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 - 21 dan do 0 teljenje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4191000" y="2133600"/>
            <a:ext cx="182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</a:rPr>
              <a:t>Teljenje </a:t>
            </a:r>
          </a:p>
        </p:txBody>
      </p:sp>
      <p:sp>
        <p:nvSpPr>
          <p:cNvPr id="9231" name="Rectangle 22"/>
          <p:cNvSpPr>
            <a:spLocks noChangeArrowheads="1"/>
          </p:cNvSpPr>
          <p:nvPr/>
        </p:nvSpPr>
        <p:spPr bwMode="auto">
          <a:xfrm>
            <a:off x="685800" y="3810000"/>
            <a:ext cx="4267200" cy="76200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32" name="Rectangle 23"/>
          <p:cNvSpPr>
            <a:spLocks noChangeArrowheads="1"/>
          </p:cNvSpPr>
          <p:nvPr/>
        </p:nvSpPr>
        <p:spPr bwMode="auto">
          <a:xfrm>
            <a:off x="685800" y="3733800"/>
            <a:ext cx="76200" cy="152400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33" name="Rectangle 24"/>
          <p:cNvSpPr>
            <a:spLocks noChangeArrowheads="1"/>
          </p:cNvSpPr>
          <p:nvPr/>
        </p:nvSpPr>
        <p:spPr bwMode="auto">
          <a:xfrm>
            <a:off x="4876800" y="3733800"/>
            <a:ext cx="76200" cy="152400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34" name="Rectangle 26"/>
          <p:cNvSpPr>
            <a:spLocks noChangeArrowheads="1"/>
          </p:cNvSpPr>
          <p:nvPr/>
        </p:nvSpPr>
        <p:spPr bwMode="auto">
          <a:xfrm flipV="1">
            <a:off x="5029200" y="3810000"/>
            <a:ext cx="32766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35" name="Rectangle 27"/>
          <p:cNvSpPr>
            <a:spLocks noChangeArrowheads="1"/>
          </p:cNvSpPr>
          <p:nvPr/>
        </p:nvSpPr>
        <p:spPr bwMode="auto">
          <a:xfrm flipH="1" flipV="1">
            <a:off x="5029200" y="3733800"/>
            <a:ext cx="76200" cy="10668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36" name="Rectangle 28"/>
          <p:cNvSpPr>
            <a:spLocks noChangeArrowheads="1"/>
          </p:cNvSpPr>
          <p:nvPr/>
        </p:nvSpPr>
        <p:spPr bwMode="auto">
          <a:xfrm>
            <a:off x="8229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225" name="Text Box 30"/>
          <p:cNvSpPr txBox="1">
            <a:spLocks noChangeArrowheads="1"/>
          </p:cNvSpPr>
          <p:nvPr/>
        </p:nvSpPr>
        <p:spPr bwMode="auto">
          <a:xfrm>
            <a:off x="3352800" y="41910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3 nedelje pre </a:t>
            </a:r>
          </a:p>
        </p:txBody>
      </p:sp>
      <p:sp>
        <p:nvSpPr>
          <p:cNvPr id="8226" name="Text Box 31"/>
          <p:cNvSpPr txBox="1">
            <a:spLocks noChangeArrowheads="1"/>
          </p:cNvSpPr>
          <p:nvPr/>
        </p:nvSpPr>
        <p:spPr bwMode="auto">
          <a:xfrm>
            <a:off x="5181600" y="4267200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3 posle teljenja </a:t>
            </a:r>
          </a:p>
        </p:txBody>
      </p:sp>
      <p:sp>
        <p:nvSpPr>
          <p:cNvPr id="9240" name="Rectangle 33"/>
          <p:cNvSpPr>
            <a:spLocks noChangeArrowheads="1"/>
          </p:cNvSpPr>
          <p:nvPr/>
        </p:nvSpPr>
        <p:spPr bwMode="auto">
          <a:xfrm>
            <a:off x="3200400" y="4114800"/>
            <a:ext cx="3810000" cy="76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43" name="Rectangle 34"/>
          <p:cNvSpPr>
            <a:spLocks noChangeArrowheads="1"/>
          </p:cNvSpPr>
          <p:nvPr/>
        </p:nvSpPr>
        <p:spPr bwMode="auto">
          <a:xfrm>
            <a:off x="3200400" y="3962400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44" name="Rectangle 35"/>
          <p:cNvSpPr>
            <a:spLocks noChangeArrowheads="1"/>
          </p:cNvSpPr>
          <p:nvPr/>
        </p:nvSpPr>
        <p:spPr bwMode="auto">
          <a:xfrm>
            <a:off x="6934200" y="3962400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236" name="Text Box 36"/>
          <p:cNvSpPr txBox="1">
            <a:spLocks noChangeArrowheads="1"/>
          </p:cNvSpPr>
          <p:nvPr/>
        </p:nvSpPr>
        <p:spPr bwMode="auto">
          <a:xfrm>
            <a:off x="2895600" y="685800"/>
            <a:ext cx="381386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TRANZICIONI PERIOD</a:t>
            </a:r>
          </a:p>
        </p:txBody>
      </p:sp>
      <p:sp>
        <p:nvSpPr>
          <p:cNvPr id="8237" name="Text Box 37"/>
          <p:cNvSpPr txBox="1">
            <a:spLocks noChangeArrowheads="1"/>
          </p:cNvSpPr>
          <p:nvPr/>
        </p:nvSpPr>
        <p:spPr bwMode="auto">
          <a:xfrm>
            <a:off x="5410200" y="32766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38" name="Text Box 38"/>
          <p:cNvSpPr txBox="1">
            <a:spLocks noChangeArrowheads="1"/>
          </p:cNvSpPr>
          <p:nvPr/>
        </p:nvSpPr>
        <p:spPr bwMode="auto">
          <a:xfrm>
            <a:off x="5410200" y="3276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Period rane laktacije 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762000" y="5711825"/>
            <a:ext cx="7924800" cy="536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2800" b="1" i="1" kern="0" err="1">
                <a:latin typeface="Times New Roman" pitchFamily="18" charset="0"/>
                <a:ea typeface="+mj-ea"/>
                <a:cs typeface="Times New Roman" pitchFamily="18" charset="0"/>
              </a:rPr>
              <a:t>Najkritičniji</a:t>
            </a:r>
            <a:r>
              <a:rPr lang="en-US" sz="2800" b="1" i="1" kern="0"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US" sz="2800" b="1" i="1" kern="0" smtClean="0">
                <a:latin typeface="Times New Roman" pitchFamily="18" charset="0"/>
                <a:ea typeface="+mj-ea"/>
                <a:cs typeface="Times New Roman" pitchFamily="18" charset="0"/>
              </a:rPr>
              <a:t>period:</a:t>
            </a:r>
          </a:p>
          <a:p>
            <a:pPr>
              <a:defRPr/>
            </a:pPr>
            <a:r>
              <a:rPr lang="en-US" sz="2800" b="1" i="1" kern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Zdravlje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proizvodnja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mleka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plodnost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i="1" kern="0" dirty="0" err="1">
                <a:latin typeface="Times New Roman" pitchFamily="18" charset="0"/>
                <a:ea typeface="+mj-ea"/>
                <a:cs typeface="Times New Roman" pitchFamily="18" charset="0"/>
              </a:rPr>
              <a:t>krava</a:t>
            </a:r>
            <a:r>
              <a:rPr lang="en-US" sz="2800" b="1" i="1" kern="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8241" name="Slide Number Placeholder 3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776B8D-8EA0-4CD1-B037-4B4476926FA2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:\Documents and Settings\Admin\My Documents\My Pictures\Copy of 14264341369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Documents and Settings\Admin\My Documents\My Pictures\Copy of 14264341404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143000"/>
            <a:ext cx="3657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0" y="381000"/>
            <a:ext cx="2584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Dermatitis digitalis 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72390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102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2513"/>
            <a:ext cx="471646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71800" y="2286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altLang="en-US" sz="2400" smtClean="0"/>
              <a:t>Dermatitis digitalis</a:t>
            </a:r>
          </a:p>
        </p:txBody>
      </p:sp>
      <p:pic>
        <p:nvPicPr>
          <p:cNvPr id="5" name="Picture 3" descr="C:\Documents and Settings\Admin\Desktop\dermatitis digitalis\Slika06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2386" y="1143000"/>
            <a:ext cx="475161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390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>
            <a:normAutofit/>
          </a:bodyPr>
          <a:lstStyle/>
          <a:p>
            <a:r>
              <a:rPr lang="en-US" altLang="en-US" sz="2800" smtClean="0"/>
              <a:t>Phlegmona </a:t>
            </a:r>
            <a:r>
              <a:rPr lang="sr-Latn-CS" altLang="en-US" sz="2800" smtClean="0"/>
              <a:t>interdigitalis</a:t>
            </a:r>
            <a:r>
              <a:rPr lang="en-US" altLang="en-US" sz="2800" smtClean="0"/>
              <a:t> - panaricijum </a:t>
            </a:r>
            <a:endParaRPr lang="en-US" sz="2800"/>
          </a:p>
        </p:txBody>
      </p:sp>
      <p:pic>
        <p:nvPicPr>
          <p:cNvPr id="5" name="Picture 1" descr="interdig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087973"/>
            <a:ext cx="3625733" cy="508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derm odl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125029"/>
            <a:ext cx="4038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39000" y="6336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smtClean="0"/>
              <a:t>Phlegmona interdigitalis </a:t>
            </a:r>
            <a:endParaRPr lang="en-US" sz="280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2" y="762001"/>
            <a:ext cx="457199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1999"/>
            <a:ext cx="4572000" cy="60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fibr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4411419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486400" y="457200"/>
            <a:ext cx="3336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i="1" smtClean="0"/>
              <a:t>Hyperplasia interdigitalis </a:t>
            </a:r>
          </a:p>
          <a:p>
            <a:pPr algn="ctr"/>
            <a:r>
              <a:rPr lang="en-US" altLang="en-US" sz="2400" i="1" smtClean="0"/>
              <a:t>Fibroma</a:t>
            </a:r>
            <a:endParaRPr lang="en-US" sz="2400" i="1"/>
          </a:p>
        </p:txBody>
      </p:sp>
      <p:sp>
        <p:nvSpPr>
          <p:cNvPr id="4" name="TextBox 3"/>
          <p:cNvSpPr txBox="1"/>
          <p:nvPr/>
        </p:nvSpPr>
        <p:spPr>
          <a:xfrm>
            <a:off x="5867400" y="6248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Simić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36193"/>
            <a:ext cx="5181600" cy="664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1785918" y="-24"/>
            <a:ext cx="1785950" cy="892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/>
              <a:t>Klimatske promene 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0" y="4572000"/>
            <a:ext cx="21336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Povećanje</a:t>
            </a:r>
          </a:p>
          <a:p>
            <a:pPr algn="ctr"/>
            <a:r>
              <a:rPr lang="en-US" sz="2400" b="1"/>
              <a:t> emisije </a:t>
            </a:r>
          </a:p>
          <a:p>
            <a:pPr algn="ctr"/>
            <a:r>
              <a:rPr lang="en-US" sz="2400" b="1"/>
              <a:t>metana </a:t>
            </a:r>
          </a:p>
          <a:p>
            <a:pPr algn="ctr"/>
            <a:endParaRPr lang="en-US" sz="2400" b="1"/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133600" y="5486400"/>
            <a:ext cx="457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2819400" y="844534"/>
            <a:ext cx="457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7429520" y="0"/>
            <a:ext cx="1714480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/>
              <a:t>Povećanje incidence </a:t>
            </a:r>
            <a:r>
              <a:rPr lang="en-US" sz="2000" b="1" smtClean="0"/>
              <a:t>infektivnih bolesti </a:t>
            </a:r>
            <a:endParaRPr lang="en-US" sz="2000" b="1"/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7010400" y="0"/>
            <a:ext cx="533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7162800" y="990600"/>
            <a:ext cx="4572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55575" y="1044575"/>
            <a:ext cx="8637588" cy="5189538"/>
            <a:chOff x="152400" y="1430938"/>
            <a:chExt cx="8637585" cy="5189077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152400" y="1430938"/>
              <a:ext cx="8637585" cy="5189077"/>
              <a:chOff x="0" y="1430938"/>
              <a:chExt cx="8637585" cy="5189077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817812" y="1430938"/>
                <a:ext cx="3533774" cy="888921"/>
              </a:xfrm>
              <a:prstGeom prst="round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latin typeface="Palatino Linotype" panose="02040502050505030304" pitchFamily="18" charset="0"/>
                  </a:rPr>
                  <a:t>Menadžment farme/</a:t>
                </a:r>
              </a:p>
              <a:p>
                <a:pPr algn="ctr">
                  <a:defRPr/>
                </a:pPr>
                <a:r>
                  <a:rPr lang="sr-Latn-RS" b="1">
                    <a:latin typeface="Palatino Linotype" panose="02040502050505030304" pitchFamily="18" charset="0"/>
                  </a:rPr>
                  <a:t>Uslovi smeštaja/</a:t>
                </a:r>
              </a:p>
              <a:p>
                <a:pPr algn="ctr">
                  <a:defRPr/>
                </a:pPr>
                <a:r>
                  <a:rPr lang="sr-Latn-RS" b="1">
                    <a:latin typeface="Palatino Linotype" panose="02040502050505030304" pitchFamily="18" charset="0"/>
                  </a:rPr>
                  <a:t>Uticaj okoline (toplotni stres)</a:t>
                </a:r>
                <a:endParaRPr lang="en-US" b="1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0" y="2957977"/>
                <a:ext cx="3025774" cy="574624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Nutritivne i metaboličke bolesti (SARA, ketoza)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3286124" y="2923055"/>
                <a:ext cx="2598737" cy="573037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Infektivne bolesti</a:t>
                </a:r>
              </a:p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(bakterijske, virusne)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145211" y="2923055"/>
                <a:ext cx="2492374" cy="573037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Parazit</a:t>
                </a:r>
                <a:r>
                  <a:rPr lang="en-U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ske</a:t>
                </a: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 i nasledne bolesti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25475" y="4045319"/>
                <a:ext cx="7688260" cy="465096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Su</a:t>
                </a:r>
                <a:r>
                  <a:rPr lang="en-U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p</a:t>
                </a:r>
                <a:r>
                  <a:rPr lang="sr-Latn-R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klinički ili klinički manifestn</a:t>
                </a:r>
                <a:r>
                  <a:rPr lang="en-U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a</a:t>
                </a:r>
                <a:r>
                  <a:rPr lang="sr-Latn-R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 oboljenj</a:t>
                </a:r>
                <a:r>
                  <a:rPr lang="en-U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a</a:t>
                </a:r>
                <a:r>
                  <a:rPr lang="sr-Latn-R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 krav</a:t>
                </a:r>
                <a:r>
                  <a:rPr lang="en-US" sz="24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a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681038" y="5105675"/>
                <a:ext cx="1573211" cy="43334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Unos hrane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3400424" y="5099325"/>
                <a:ext cx="1801812" cy="43334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Produktivnost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202361" y="5107261"/>
                <a:ext cx="2285999" cy="417476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Eksploatacioni vek</a:t>
                </a:r>
                <a:endParaRPr lang="en-US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cxnSp>
            <p:nvCxnSpPr>
              <p:cNvPr id="12" name="Straight Arrow Connector 11"/>
              <p:cNvCxnSpPr>
                <a:stCxn id="3" idx="2"/>
                <a:endCxn id="4" idx="0"/>
              </p:cNvCxnSpPr>
              <p:nvPr/>
            </p:nvCxnSpPr>
            <p:spPr>
              <a:xfrm flipH="1">
                <a:off x="1512887" y="2319859"/>
                <a:ext cx="3071811" cy="63811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" idx="2"/>
                <a:endCxn id="6" idx="0"/>
              </p:cNvCxnSpPr>
              <p:nvPr/>
            </p:nvCxnSpPr>
            <p:spPr>
              <a:xfrm>
                <a:off x="4584698" y="2319859"/>
                <a:ext cx="2806699" cy="60319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3" idx="2"/>
                <a:endCxn id="5" idx="0"/>
              </p:cNvCxnSpPr>
              <p:nvPr/>
            </p:nvCxnSpPr>
            <p:spPr>
              <a:xfrm flipH="1">
                <a:off x="4584698" y="2319859"/>
                <a:ext cx="0" cy="60319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449387" y="3635780"/>
                <a:ext cx="0" cy="40477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4503736" y="3635780"/>
                <a:ext cx="0" cy="40477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415210" y="3640542"/>
                <a:ext cx="0" cy="404777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81038" y="5140596"/>
                <a:ext cx="0" cy="39842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3400424" y="5105675"/>
                <a:ext cx="0" cy="40001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202361" y="5140596"/>
                <a:ext cx="0" cy="39842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2414587" y="5334254"/>
                <a:ext cx="655637" cy="6349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5346698" y="5299332"/>
                <a:ext cx="655638" cy="6349"/>
              </a:xfrm>
              <a:prstGeom prst="straightConnector1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4300537" y="5505689"/>
                <a:ext cx="0" cy="60319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ounded Rectangle 31"/>
              <p:cNvSpPr/>
              <p:nvPr/>
            </p:nvSpPr>
            <p:spPr>
              <a:xfrm>
                <a:off x="461963" y="6154918"/>
                <a:ext cx="7688259" cy="465097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sr-Latn-RS" sz="2000" b="1">
                    <a:solidFill>
                      <a:srgbClr val="002060"/>
                    </a:solidFill>
                    <a:latin typeface="Palatino Linotype" panose="02040502050505030304" pitchFamily="18" charset="0"/>
                  </a:rPr>
                  <a:t>Emisija GHG po jedinici (kilogramu) proizvoda (mleka)</a:t>
                </a:r>
                <a:endParaRPr lang="en-US" sz="2000" b="1">
                  <a:solidFill>
                    <a:srgbClr val="002060"/>
                  </a:solidFill>
                  <a:latin typeface="Palatino Linotype" panose="02040502050505030304" pitchFamily="18" charset="0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42975" y="6135870"/>
                <a:ext cx="0" cy="39842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/>
            <p:cNvCxnSpPr/>
            <p:nvPr/>
          </p:nvCxnSpPr>
          <p:spPr>
            <a:xfrm flipH="1">
              <a:off x="1665287" y="4510414"/>
              <a:ext cx="0" cy="60161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4456112" y="4518352"/>
              <a:ext cx="0" cy="60319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7543797" y="4512002"/>
              <a:ext cx="0" cy="60319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83" name="TextBox 38"/>
          <p:cNvSpPr txBox="1">
            <a:spLocks noChangeArrowheads="1"/>
          </p:cNvSpPr>
          <p:nvPr/>
        </p:nvSpPr>
        <p:spPr bwMode="auto">
          <a:xfrm>
            <a:off x="6523038" y="6257925"/>
            <a:ext cx="2092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Palatino Linotype" pitchFamily="18" charset="0"/>
              </a:rPr>
              <a:t>Modifikovano prema</a:t>
            </a:r>
          </a:p>
          <a:p>
            <a:r>
              <a:rPr lang="en-US" sz="1200">
                <a:latin typeface="Palatino Linotype" pitchFamily="18" charset="0"/>
              </a:rPr>
              <a:t> van Soosten i sar. (2020).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33400" y="327025"/>
            <a:ext cx="8229600" cy="473075"/>
          </a:xfrm>
          <a:prstGeom prst="roundRect">
            <a:avLst/>
          </a:prstGeom>
          <a:solidFill>
            <a:srgbClr val="128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Palatino Linotype" panose="02040502050505030304" pitchFamily="18" charset="0"/>
              </a:rPr>
              <a:t>P</a:t>
            </a:r>
            <a:r>
              <a:rPr lang="sr-Latn-RS" sz="2400" b="1">
                <a:latin typeface="Palatino Linotype" panose="02040502050505030304" pitchFamily="18" charset="0"/>
              </a:rPr>
              <a:t>ojava bolesti i emisija GHG-a</a:t>
            </a:r>
            <a:r>
              <a:rPr lang="en-US" sz="2400" b="1">
                <a:latin typeface="Palatino Linotype" panose="02040502050505030304" pitchFamily="18" charset="0"/>
              </a:rPr>
              <a:t> kod visokomlečnih krava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700" y="-244475"/>
            <a:ext cx="4929188" cy="707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914400" y="327025"/>
            <a:ext cx="7327900" cy="473075"/>
          </a:xfrm>
          <a:prstGeom prst="roundRect">
            <a:avLst/>
          </a:prstGeom>
          <a:solidFill>
            <a:srgbClr val="128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sz="2400" b="1">
                <a:latin typeface="Palatino Linotype" panose="02040502050505030304" pitchFamily="18" charset="0"/>
              </a:rPr>
              <a:t>Patološka stanja akropodijuma i emisija GHG-a</a:t>
            </a:r>
            <a:endParaRPr lang="en-US" sz="2400" b="1"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022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927100"/>
            <a:ext cx="5659438" cy="6219825"/>
            <a:chOff x="0" y="927101"/>
            <a:chExt cx="5660058" cy="6220460"/>
          </a:xfrm>
        </p:grpSpPr>
        <p:pic>
          <p:nvPicPr>
            <p:cNvPr id="51211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27101"/>
              <a:ext cx="5660058" cy="6220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2" name="TextBox 8"/>
            <p:cNvSpPr txBox="1">
              <a:spLocks noChangeArrowheads="1"/>
            </p:cNvSpPr>
            <p:nvPr/>
          </p:nvSpPr>
          <p:spPr bwMode="auto">
            <a:xfrm>
              <a:off x="2646463" y="5834272"/>
              <a:ext cx="15276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Palatino Linotype" pitchFamily="18" charset="0"/>
                </a:rPr>
                <a:t>Koronarni 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  <a:latin typeface="Palatino Linotype" pitchFamily="18" charset="0"/>
                </a:rPr>
                <a:t>rub papka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432082" y="5861555"/>
              <a:ext cx="673174" cy="66364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953125" y="1311275"/>
            <a:ext cx="2714625" cy="400050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sz="2000">
                <a:solidFill>
                  <a:schemeClr val="accent5">
                    <a:lumMod val="50000"/>
                  </a:schemeClr>
                </a:solidFill>
                <a:latin typeface="Palatino Linotype" panose="02040502050505030304" pitchFamily="18" charset="0"/>
              </a:rPr>
              <a:t>Hromost</a:t>
            </a:r>
            <a:endParaRPr lang="en-US" sz="2000">
              <a:solidFill>
                <a:schemeClr val="accent5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1905000"/>
            <a:ext cx="2847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Do 547 kg mleka manje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67400" y="2262188"/>
            <a:ext cx="3276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Više od 400 dana međutel. int.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72175" y="2652713"/>
            <a:ext cx="2847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Palatino Linotype" pitchFamily="18" charset="0"/>
              </a:rPr>
              <a:t>Isključenje iz proizvodnje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62650" y="3000375"/>
            <a:ext cx="28479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Palatino Linotype" pitchFamily="18" charset="0"/>
              </a:rPr>
              <a:t>+</a:t>
            </a:r>
          </a:p>
          <a:p>
            <a:pPr algn="ctr"/>
            <a:r>
              <a:rPr lang="en-US" sz="2000" b="1">
                <a:solidFill>
                  <a:srgbClr val="C00000"/>
                </a:solidFill>
                <a:latin typeface="Palatino Linotype" pitchFamily="18" charset="0"/>
              </a:rPr>
              <a:t>Veća emisija GHG-a</a:t>
            </a:r>
          </a:p>
          <a:p>
            <a:pPr algn="ctr"/>
            <a:r>
              <a:rPr lang="en-US" sz="2000" b="1">
                <a:solidFill>
                  <a:srgbClr val="C00000"/>
                </a:solidFill>
                <a:latin typeface="Palatino Linotype" pitchFamily="18" charset="0"/>
              </a:rPr>
              <a:t>za 0,7 do 7,8%!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33675" y="327025"/>
            <a:ext cx="3686175" cy="473075"/>
          </a:xfrm>
          <a:prstGeom prst="roundRect">
            <a:avLst/>
          </a:prstGeom>
          <a:solidFill>
            <a:srgbClr val="128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sz="2400" b="1">
                <a:latin typeface="Palatino Linotype" panose="02040502050505030304" pitchFamily="18" charset="0"/>
              </a:rPr>
              <a:t> </a:t>
            </a:r>
            <a:r>
              <a:rPr lang="en-US" sz="2400" b="1">
                <a:latin typeface="Palatino Linotype" panose="02040502050505030304" pitchFamily="18" charset="0"/>
              </a:rPr>
              <a:t>D</a:t>
            </a:r>
            <a:r>
              <a:rPr lang="sr-Latn-RS" sz="2400" b="1">
                <a:latin typeface="Palatino Linotype" panose="02040502050505030304" pitchFamily="18" charset="0"/>
              </a:rPr>
              <a:t>ermatitis</a:t>
            </a:r>
            <a:r>
              <a:rPr lang="en-US" sz="2400" b="1">
                <a:latin typeface="Palatino Linotype" panose="02040502050505030304" pitchFamily="18" charset="0"/>
              </a:rPr>
              <a:t> digitalis</a:t>
            </a:r>
          </a:p>
        </p:txBody>
      </p:sp>
      <p:pic>
        <p:nvPicPr>
          <p:cNvPr id="5222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" y="1216025"/>
            <a:ext cx="4572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447675" y="641032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Preuzeto od Thomas i sar. (2021).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488590">
            <a:off x="5110163" y="1817688"/>
            <a:ext cx="4237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Emisija GHG</a:t>
            </a:r>
          </a:p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veća za 0,4%.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33988" y="4246563"/>
            <a:ext cx="3632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Palatino Linotype" pitchFamily="18" charset="0"/>
              </a:rPr>
              <a:t>Digitalni dermatitis je najčešće oboljenje papaka kod krava.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33988" y="5180013"/>
            <a:ext cx="363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Palatino Linotype" pitchFamily="18" charset="0"/>
              </a:rPr>
              <a:t>Najveći uticaj na oslobađanje GHG-a u odnosu na druge bolesti akropodijuma.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47663" y="323850"/>
            <a:ext cx="8491537" cy="3731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3662" tIns="47625" rIns="93662" bIns="47625" anchor="ctr">
            <a:spAutoFit/>
          </a:bodyPr>
          <a:lstStyle/>
          <a:p>
            <a:pPr algn="ctr" eaLnBrk="1" hangingPunct="1"/>
            <a:r>
              <a:rPr lang="sr-Latn-CS" dirty="0"/>
              <a:t>Korišćenje energije iz hraniva kod visoko-mlečnih krava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58888" y="3933825"/>
            <a:ext cx="8399462" cy="1103313"/>
            <a:chOff x="810" y="2464"/>
            <a:chExt cx="5291" cy="695"/>
          </a:xfrm>
        </p:grpSpPr>
        <p:sp>
          <p:nvSpPr>
            <p:cNvPr id="14448" name="Freeform 6" descr="20%"/>
            <p:cNvSpPr>
              <a:spLocks/>
            </p:cNvSpPr>
            <p:nvPr/>
          </p:nvSpPr>
          <p:spPr bwMode="auto">
            <a:xfrm>
              <a:off x="810" y="2464"/>
              <a:ext cx="4183" cy="695"/>
            </a:xfrm>
            <a:custGeom>
              <a:avLst/>
              <a:gdLst>
                <a:gd name="T0" fmla="*/ 1 w 4183"/>
                <a:gd name="T1" fmla="*/ 0 h 695"/>
                <a:gd name="T2" fmla="*/ 209 w 4183"/>
                <a:gd name="T3" fmla="*/ 0 h 695"/>
                <a:gd name="T4" fmla="*/ 347 w 4183"/>
                <a:gd name="T5" fmla="*/ 37 h 695"/>
                <a:gd name="T6" fmla="*/ 491 w 4183"/>
                <a:gd name="T7" fmla="*/ 160 h 695"/>
                <a:gd name="T8" fmla="*/ 545 w 4183"/>
                <a:gd name="T9" fmla="*/ 270 h 695"/>
                <a:gd name="T10" fmla="*/ 636 w 4183"/>
                <a:gd name="T11" fmla="*/ 429 h 695"/>
                <a:gd name="T12" fmla="*/ 695 w 4183"/>
                <a:gd name="T13" fmla="*/ 457 h 695"/>
                <a:gd name="T14" fmla="*/ 727 w 4183"/>
                <a:gd name="T15" fmla="*/ 374 h 695"/>
                <a:gd name="T16" fmla="*/ 766 w 4183"/>
                <a:gd name="T17" fmla="*/ 270 h 695"/>
                <a:gd name="T18" fmla="*/ 2874 w 4183"/>
                <a:gd name="T19" fmla="*/ 267 h 695"/>
                <a:gd name="T20" fmla="*/ 3649 w 4183"/>
                <a:gd name="T21" fmla="*/ 199 h 695"/>
                <a:gd name="T22" fmla="*/ 4183 w 4183"/>
                <a:gd name="T23" fmla="*/ 73 h 695"/>
                <a:gd name="T24" fmla="*/ 4176 w 4183"/>
                <a:gd name="T25" fmla="*/ 695 h 695"/>
                <a:gd name="T26" fmla="*/ 0 w 4183"/>
                <a:gd name="T27" fmla="*/ 695 h 695"/>
                <a:gd name="T28" fmla="*/ 1 w 4183"/>
                <a:gd name="T29" fmla="*/ 0 h 6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83"/>
                <a:gd name="T46" fmla="*/ 0 h 695"/>
                <a:gd name="T47" fmla="*/ 4183 w 4183"/>
                <a:gd name="T48" fmla="*/ 695 h 6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83" h="695">
                  <a:moveTo>
                    <a:pt x="1" y="0"/>
                  </a:moveTo>
                  <a:lnTo>
                    <a:pt x="209" y="0"/>
                  </a:lnTo>
                  <a:lnTo>
                    <a:pt x="347" y="37"/>
                  </a:lnTo>
                  <a:lnTo>
                    <a:pt x="491" y="160"/>
                  </a:lnTo>
                  <a:lnTo>
                    <a:pt x="545" y="270"/>
                  </a:lnTo>
                  <a:lnTo>
                    <a:pt x="636" y="429"/>
                  </a:lnTo>
                  <a:cubicBezTo>
                    <a:pt x="677" y="460"/>
                    <a:pt x="683" y="465"/>
                    <a:pt x="695" y="457"/>
                  </a:cubicBezTo>
                  <a:cubicBezTo>
                    <a:pt x="707" y="449"/>
                    <a:pt x="717" y="403"/>
                    <a:pt x="727" y="374"/>
                  </a:cubicBezTo>
                  <a:lnTo>
                    <a:pt x="766" y="270"/>
                  </a:lnTo>
                  <a:lnTo>
                    <a:pt x="2874" y="267"/>
                  </a:lnTo>
                  <a:cubicBezTo>
                    <a:pt x="3354" y="256"/>
                    <a:pt x="3431" y="232"/>
                    <a:pt x="3649" y="199"/>
                  </a:cubicBezTo>
                  <a:cubicBezTo>
                    <a:pt x="3840" y="168"/>
                    <a:pt x="4041" y="102"/>
                    <a:pt x="4183" y="73"/>
                  </a:cubicBezTo>
                  <a:cubicBezTo>
                    <a:pt x="4183" y="386"/>
                    <a:pt x="4176" y="695"/>
                    <a:pt x="4176" y="695"/>
                  </a:cubicBezTo>
                  <a:lnTo>
                    <a:pt x="0" y="695"/>
                  </a:lnTo>
                  <a:lnTo>
                    <a:pt x="1" y="0"/>
                  </a:lnTo>
                  <a:close/>
                </a:path>
              </a:pathLst>
            </a:custGeom>
            <a:pattFill prst="pct20">
              <a:fgClr>
                <a:schemeClr val="tx2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Text Box 7"/>
            <p:cNvSpPr txBox="1">
              <a:spLocks noChangeArrowheads="1"/>
            </p:cNvSpPr>
            <p:nvPr/>
          </p:nvSpPr>
          <p:spPr bwMode="auto">
            <a:xfrm>
              <a:off x="5040" y="2494"/>
              <a:ext cx="1061" cy="2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r>
                <a:rPr lang="sr-Latn-CS" sz="1600" b="1" dirty="0"/>
                <a:t>graviditet</a:t>
              </a:r>
              <a:endParaRPr lang="en-US" sz="1600" b="1" dirty="0"/>
            </a:p>
          </p:txBody>
        </p:sp>
      </p:grp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8001000" y="2097088"/>
            <a:ext cx="1535113" cy="414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sr-Latn-CS" sz="1600" b="1" dirty="0"/>
              <a:t>rast</a:t>
            </a:r>
            <a:r>
              <a:rPr lang="en-US" sz="1600" b="1" dirty="0"/>
              <a:t> (= 0)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46113" y="1560513"/>
            <a:ext cx="8443912" cy="4930775"/>
            <a:chOff x="407" y="983"/>
            <a:chExt cx="5319" cy="3106"/>
          </a:xfrm>
        </p:grpSpPr>
        <p:sp>
          <p:nvSpPr>
            <p:cNvPr id="14379" name="Rectangle 10"/>
            <p:cNvSpPr>
              <a:spLocks noChangeArrowheads="1"/>
            </p:cNvSpPr>
            <p:nvPr/>
          </p:nvSpPr>
          <p:spPr bwMode="auto">
            <a:xfrm>
              <a:off x="932" y="983"/>
              <a:ext cx="193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sr-Latn-CS" dirty="0">
                  <a:latin typeface="Helvetica" charset="0"/>
                </a:rPr>
                <a:t>Unos suve materije</a:t>
              </a:r>
              <a:r>
                <a:rPr lang="en-US" dirty="0">
                  <a:latin typeface="Helvetica" charset="0"/>
                </a:rPr>
                <a:t> (kg/d</a:t>
              </a:r>
              <a:r>
                <a:rPr lang="sr-Latn-CS" dirty="0">
                  <a:latin typeface="Helvetica" charset="0"/>
                </a:rPr>
                <a:t>an</a:t>
              </a:r>
              <a:r>
                <a:rPr lang="en-US" dirty="0">
                  <a:latin typeface="Helvetica" charset="0"/>
                </a:rPr>
                <a:t>)</a:t>
              </a:r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flipH="1">
              <a:off x="740" y="1434"/>
              <a:ext cx="70" cy="1734"/>
              <a:chOff x="5984" y="1296"/>
              <a:chExt cx="70" cy="1734"/>
            </a:xfrm>
          </p:grpSpPr>
          <p:sp>
            <p:nvSpPr>
              <p:cNvPr id="14438" name="Line 12"/>
              <p:cNvSpPr>
                <a:spLocks noChangeShapeType="1"/>
              </p:cNvSpPr>
              <p:nvPr/>
            </p:nvSpPr>
            <p:spPr bwMode="auto">
              <a:xfrm flipH="1">
                <a:off x="5991" y="1296"/>
                <a:ext cx="0" cy="173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flipH="1">
                <a:off x="5984" y="1296"/>
                <a:ext cx="70" cy="1728"/>
                <a:chOff x="5999" y="1296"/>
                <a:chExt cx="46" cy="1728"/>
              </a:xfrm>
            </p:grpSpPr>
            <p:sp>
              <p:nvSpPr>
                <p:cNvPr id="14440" name="Line 14"/>
                <p:cNvSpPr>
                  <a:spLocks noChangeShapeType="1"/>
                </p:cNvSpPr>
                <p:nvPr/>
              </p:nvSpPr>
              <p:spPr bwMode="auto">
                <a:xfrm>
                  <a:off x="5999" y="1296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1" name="Line 15"/>
                <p:cNvSpPr>
                  <a:spLocks noChangeShapeType="1"/>
                </p:cNvSpPr>
                <p:nvPr/>
              </p:nvSpPr>
              <p:spPr bwMode="auto">
                <a:xfrm>
                  <a:off x="5999" y="1544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2" name="Line 16"/>
                <p:cNvSpPr>
                  <a:spLocks noChangeShapeType="1"/>
                </p:cNvSpPr>
                <p:nvPr/>
              </p:nvSpPr>
              <p:spPr bwMode="auto">
                <a:xfrm>
                  <a:off x="5999" y="1792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3" name="Line 17"/>
                <p:cNvSpPr>
                  <a:spLocks noChangeShapeType="1"/>
                </p:cNvSpPr>
                <p:nvPr/>
              </p:nvSpPr>
              <p:spPr bwMode="auto">
                <a:xfrm>
                  <a:off x="5999" y="2039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4" name="Line 18"/>
                <p:cNvSpPr>
                  <a:spLocks noChangeShapeType="1"/>
                </p:cNvSpPr>
                <p:nvPr/>
              </p:nvSpPr>
              <p:spPr bwMode="auto">
                <a:xfrm>
                  <a:off x="5999" y="2287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5" name="Line 19"/>
                <p:cNvSpPr>
                  <a:spLocks noChangeShapeType="1"/>
                </p:cNvSpPr>
                <p:nvPr/>
              </p:nvSpPr>
              <p:spPr bwMode="auto">
                <a:xfrm>
                  <a:off x="5999" y="2535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20"/>
                <p:cNvSpPr>
                  <a:spLocks noChangeShapeType="1"/>
                </p:cNvSpPr>
                <p:nvPr/>
              </p:nvSpPr>
              <p:spPr bwMode="auto">
                <a:xfrm>
                  <a:off x="5999" y="2776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7" name="Line 21"/>
                <p:cNvSpPr>
                  <a:spLocks noChangeShapeType="1"/>
                </p:cNvSpPr>
                <p:nvPr/>
              </p:nvSpPr>
              <p:spPr bwMode="auto">
                <a:xfrm>
                  <a:off x="5999" y="3024"/>
                  <a:ext cx="4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07" y="1291"/>
              <a:ext cx="361" cy="1956"/>
              <a:chOff x="5761" y="1153"/>
              <a:chExt cx="361" cy="1956"/>
            </a:xfrm>
          </p:grpSpPr>
          <p:sp>
            <p:nvSpPr>
              <p:cNvPr id="14430" name="Rectangle 23"/>
              <p:cNvSpPr>
                <a:spLocks noChangeArrowheads="1"/>
              </p:cNvSpPr>
              <p:nvPr/>
            </p:nvSpPr>
            <p:spPr bwMode="auto">
              <a:xfrm>
                <a:off x="5761" y="1153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28</a:t>
                </a:r>
              </a:p>
            </p:txBody>
          </p:sp>
          <p:sp>
            <p:nvSpPr>
              <p:cNvPr id="14431" name="Rectangle 24"/>
              <p:cNvSpPr>
                <a:spLocks noChangeArrowheads="1"/>
              </p:cNvSpPr>
              <p:nvPr/>
            </p:nvSpPr>
            <p:spPr bwMode="auto">
              <a:xfrm>
                <a:off x="5761" y="1397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24</a:t>
                </a:r>
              </a:p>
            </p:txBody>
          </p:sp>
          <p:sp>
            <p:nvSpPr>
              <p:cNvPr id="14432" name="Rectangle 25"/>
              <p:cNvSpPr>
                <a:spLocks noChangeArrowheads="1"/>
              </p:cNvSpPr>
              <p:nvPr/>
            </p:nvSpPr>
            <p:spPr bwMode="auto">
              <a:xfrm>
                <a:off x="5761" y="164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20</a:t>
                </a:r>
              </a:p>
            </p:txBody>
          </p:sp>
          <p:sp>
            <p:nvSpPr>
              <p:cNvPr id="14433" name="Rectangle 26"/>
              <p:cNvSpPr>
                <a:spLocks noChangeArrowheads="1"/>
              </p:cNvSpPr>
              <p:nvPr/>
            </p:nvSpPr>
            <p:spPr bwMode="auto">
              <a:xfrm>
                <a:off x="5761" y="1885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16</a:t>
                </a:r>
              </a:p>
            </p:txBody>
          </p:sp>
          <p:sp>
            <p:nvSpPr>
              <p:cNvPr id="14434" name="Rectangle 27"/>
              <p:cNvSpPr>
                <a:spLocks noChangeArrowheads="1"/>
              </p:cNvSpPr>
              <p:nvPr/>
            </p:nvSpPr>
            <p:spPr bwMode="auto">
              <a:xfrm>
                <a:off x="5761" y="2129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12</a:t>
                </a:r>
              </a:p>
            </p:txBody>
          </p:sp>
          <p:sp>
            <p:nvSpPr>
              <p:cNvPr id="14435" name="Rectangle 28"/>
              <p:cNvSpPr>
                <a:spLocks noChangeArrowheads="1"/>
              </p:cNvSpPr>
              <p:nvPr/>
            </p:nvSpPr>
            <p:spPr bwMode="auto">
              <a:xfrm>
                <a:off x="5857" y="2373"/>
                <a:ext cx="265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8</a:t>
                </a:r>
              </a:p>
            </p:txBody>
          </p:sp>
          <p:sp>
            <p:nvSpPr>
              <p:cNvPr id="14436" name="Rectangle 29"/>
              <p:cNvSpPr>
                <a:spLocks noChangeArrowheads="1"/>
              </p:cNvSpPr>
              <p:nvPr/>
            </p:nvSpPr>
            <p:spPr bwMode="auto">
              <a:xfrm>
                <a:off x="5834" y="2617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4</a:t>
                </a:r>
              </a:p>
            </p:txBody>
          </p:sp>
          <p:sp>
            <p:nvSpPr>
              <p:cNvPr id="14437" name="Rectangle 30"/>
              <p:cNvSpPr>
                <a:spLocks noChangeArrowheads="1"/>
              </p:cNvSpPr>
              <p:nvPr/>
            </p:nvSpPr>
            <p:spPr bwMode="auto">
              <a:xfrm>
                <a:off x="5823" y="2861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 dirty="0">
                    <a:latin typeface="Helvetica" charset="0"/>
                  </a:rPr>
                  <a:t>0</a:t>
                </a:r>
              </a:p>
            </p:txBody>
          </p:sp>
        </p:grp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08" y="3151"/>
              <a:ext cx="5118" cy="938"/>
              <a:chOff x="608" y="3173"/>
              <a:chExt cx="5118" cy="938"/>
            </a:xfrm>
          </p:grpSpPr>
          <p:sp>
            <p:nvSpPr>
              <p:cNvPr id="14384" name="Rectangle 32"/>
              <p:cNvSpPr>
                <a:spLocks noChangeArrowheads="1"/>
              </p:cNvSpPr>
              <p:nvPr/>
            </p:nvSpPr>
            <p:spPr bwMode="auto">
              <a:xfrm>
                <a:off x="5328" y="3270"/>
                <a:ext cx="39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sr-Latn-CS" dirty="0">
                    <a:latin typeface="Helvetica" charset="0"/>
                  </a:rPr>
                  <a:t>ned.</a:t>
                </a:r>
                <a:endParaRPr lang="en-US" dirty="0">
                  <a:latin typeface="Helvetica" charset="0"/>
                </a:endParaRPr>
              </a:p>
            </p:txBody>
          </p:sp>
          <p:sp>
            <p:nvSpPr>
              <p:cNvPr id="14385" name="Rectangle 33"/>
              <p:cNvSpPr>
                <a:spLocks noChangeArrowheads="1"/>
              </p:cNvSpPr>
              <p:nvPr/>
            </p:nvSpPr>
            <p:spPr bwMode="auto">
              <a:xfrm>
                <a:off x="5328" y="3555"/>
                <a:ext cx="39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sr-Latn-CS" dirty="0">
                    <a:latin typeface="Helvetica" charset="0"/>
                  </a:rPr>
                  <a:t>dani</a:t>
                </a:r>
                <a:endParaRPr lang="en-US" dirty="0">
                  <a:latin typeface="Helvetica" charset="0"/>
                </a:endParaRPr>
              </a:p>
            </p:txBody>
          </p:sp>
          <p:sp>
            <p:nvSpPr>
              <p:cNvPr id="14386" name="Line 34"/>
              <p:cNvSpPr>
                <a:spLocks noChangeShapeType="1"/>
              </p:cNvSpPr>
              <p:nvPr/>
            </p:nvSpPr>
            <p:spPr bwMode="auto">
              <a:xfrm>
                <a:off x="805" y="3179"/>
                <a:ext cx="42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7" name="Line 35"/>
              <p:cNvSpPr>
                <a:spLocks noChangeShapeType="1"/>
              </p:cNvSpPr>
              <p:nvPr/>
            </p:nvSpPr>
            <p:spPr bwMode="auto">
              <a:xfrm>
                <a:off x="801" y="3173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8" name="Line 36"/>
              <p:cNvSpPr>
                <a:spLocks noChangeShapeType="1"/>
              </p:cNvSpPr>
              <p:nvPr/>
            </p:nvSpPr>
            <p:spPr bwMode="auto">
              <a:xfrm>
                <a:off x="1130" y="3173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89" name="Line 37"/>
              <p:cNvSpPr>
                <a:spLocks noChangeShapeType="1"/>
              </p:cNvSpPr>
              <p:nvPr/>
            </p:nvSpPr>
            <p:spPr bwMode="auto">
              <a:xfrm>
                <a:off x="1461" y="3175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0" name="Line 38"/>
              <p:cNvSpPr>
                <a:spLocks noChangeShapeType="1"/>
              </p:cNvSpPr>
              <p:nvPr/>
            </p:nvSpPr>
            <p:spPr bwMode="auto">
              <a:xfrm>
                <a:off x="1791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1" name="Line 39"/>
              <p:cNvSpPr>
                <a:spLocks noChangeShapeType="1"/>
              </p:cNvSpPr>
              <p:nvPr/>
            </p:nvSpPr>
            <p:spPr bwMode="auto">
              <a:xfrm>
                <a:off x="2105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2" name="Line 40"/>
              <p:cNvSpPr>
                <a:spLocks noChangeShapeType="1"/>
              </p:cNvSpPr>
              <p:nvPr/>
            </p:nvSpPr>
            <p:spPr bwMode="auto">
              <a:xfrm>
                <a:off x="2434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3" name="Line 41"/>
              <p:cNvSpPr>
                <a:spLocks noChangeShapeType="1"/>
              </p:cNvSpPr>
              <p:nvPr/>
            </p:nvSpPr>
            <p:spPr bwMode="auto">
              <a:xfrm>
                <a:off x="2763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4" name="Line 42"/>
              <p:cNvSpPr>
                <a:spLocks noChangeShapeType="1"/>
              </p:cNvSpPr>
              <p:nvPr/>
            </p:nvSpPr>
            <p:spPr bwMode="auto">
              <a:xfrm>
                <a:off x="3078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5" name="Line 43"/>
              <p:cNvSpPr>
                <a:spLocks noChangeShapeType="1"/>
              </p:cNvSpPr>
              <p:nvPr/>
            </p:nvSpPr>
            <p:spPr bwMode="auto">
              <a:xfrm>
                <a:off x="3407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6" name="Line 44"/>
              <p:cNvSpPr>
                <a:spLocks noChangeShapeType="1"/>
              </p:cNvSpPr>
              <p:nvPr/>
            </p:nvSpPr>
            <p:spPr bwMode="auto">
              <a:xfrm>
                <a:off x="3736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7" name="Line 45"/>
              <p:cNvSpPr>
                <a:spLocks noChangeShapeType="1"/>
              </p:cNvSpPr>
              <p:nvPr/>
            </p:nvSpPr>
            <p:spPr bwMode="auto">
              <a:xfrm>
                <a:off x="4050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8" name="Line 46"/>
              <p:cNvSpPr>
                <a:spLocks noChangeShapeType="1"/>
              </p:cNvSpPr>
              <p:nvPr/>
            </p:nvSpPr>
            <p:spPr bwMode="auto">
              <a:xfrm>
                <a:off x="4379" y="3175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9" name="Line 47"/>
              <p:cNvSpPr>
                <a:spLocks noChangeShapeType="1"/>
              </p:cNvSpPr>
              <p:nvPr/>
            </p:nvSpPr>
            <p:spPr bwMode="auto">
              <a:xfrm>
                <a:off x="4708" y="3175"/>
                <a:ext cx="0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00" name="Line 48"/>
              <p:cNvSpPr>
                <a:spLocks noChangeShapeType="1"/>
              </p:cNvSpPr>
              <p:nvPr/>
            </p:nvSpPr>
            <p:spPr bwMode="auto">
              <a:xfrm>
                <a:off x="4992" y="3175"/>
                <a:ext cx="1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01" name="Rectangle 49"/>
              <p:cNvSpPr>
                <a:spLocks noChangeArrowheads="1"/>
              </p:cNvSpPr>
              <p:nvPr/>
            </p:nvSpPr>
            <p:spPr bwMode="auto">
              <a:xfrm>
                <a:off x="676" y="3301"/>
                <a:ext cx="256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-8</a:t>
                </a:r>
              </a:p>
            </p:txBody>
          </p:sp>
          <p:sp>
            <p:nvSpPr>
              <p:cNvPr id="14402" name="Rectangle 50"/>
              <p:cNvSpPr>
                <a:spLocks noChangeArrowheads="1"/>
              </p:cNvSpPr>
              <p:nvPr/>
            </p:nvSpPr>
            <p:spPr bwMode="auto">
              <a:xfrm>
                <a:off x="1033" y="3301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4</a:t>
                </a:r>
              </a:p>
            </p:txBody>
          </p:sp>
          <p:sp>
            <p:nvSpPr>
              <p:cNvPr id="14403" name="Rectangle 51"/>
              <p:cNvSpPr>
                <a:spLocks noChangeArrowheads="1"/>
              </p:cNvSpPr>
              <p:nvPr/>
            </p:nvSpPr>
            <p:spPr bwMode="auto">
              <a:xfrm>
                <a:off x="1362" y="3301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0</a:t>
                </a:r>
              </a:p>
            </p:txBody>
          </p:sp>
          <p:sp>
            <p:nvSpPr>
              <p:cNvPr id="14404" name="Rectangle 52"/>
              <p:cNvSpPr>
                <a:spLocks noChangeArrowheads="1"/>
              </p:cNvSpPr>
              <p:nvPr/>
            </p:nvSpPr>
            <p:spPr bwMode="auto">
              <a:xfrm>
                <a:off x="1689" y="3301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4</a:t>
                </a:r>
              </a:p>
            </p:txBody>
          </p:sp>
          <p:sp>
            <p:nvSpPr>
              <p:cNvPr id="14405" name="Rectangle 53"/>
              <p:cNvSpPr>
                <a:spLocks noChangeArrowheads="1"/>
              </p:cNvSpPr>
              <p:nvPr/>
            </p:nvSpPr>
            <p:spPr bwMode="auto">
              <a:xfrm>
                <a:off x="2011" y="3301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8</a:t>
                </a:r>
              </a:p>
            </p:txBody>
          </p:sp>
          <p:sp>
            <p:nvSpPr>
              <p:cNvPr id="14406" name="Rectangle 54"/>
              <p:cNvSpPr>
                <a:spLocks noChangeArrowheads="1"/>
              </p:cNvSpPr>
              <p:nvPr/>
            </p:nvSpPr>
            <p:spPr bwMode="auto">
              <a:xfrm>
                <a:off x="2295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12</a:t>
                </a:r>
              </a:p>
            </p:txBody>
          </p:sp>
          <p:sp>
            <p:nvSpPr>
              <p:cNvPr id="14407" name="Rectangle 55"/>
              <p:cNvSpPr>
                <a:spLocks noChangeArrowheads="1"/>
              </p:cNvSpPr>
              <p:nvPr/>
            </p:nvSpPr>
            <p:spPr bwMode="auto">
              <a:xfrm>
                <a:off x="2624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16</a:t>
                </a:r>
              </a:p>
            </p:txBody>
          </p:sp>
          <p:sp>
            <p:nvSpPr>
              <p:cNvPr id="14408" name="Rectangle 56"/>
              <p:cNvSpPr>
                <a:spLocks noChangeArrowheads="1"/>
              </p:cNvSpPr>
              <p:nvPr/>
            </p:nvSpPr>
            <p:spPr bwMode="auto">
              <a:xfrm>
                <a:off x="2936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20</a:t>
                </a:r>
              </a:p>
            </p:txBody>
          </p:sp>
          <p:sp>
            <p:nvSpPr>
              <p:cNvPr id="14409" name="Rectangle 57"/>
              <p:cNvSpPr>
                <a:spLocks noChangeArrowheads="1"/>
              </p:cNvSpPr>
              <p:nvPr/>
            </p:nvSpPr>
            <p:spPr bwMode="auto">
              <a:xfrm>
                <a:off x="3265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24</a:t>
                </a:r>
              </a:p>
            </p:txBody>
          </p:sp>
          <p:sp>
            <p:nvSpPr>
              <p:cNvPr id="14410" name="Rectangle 58"/>
              <p:cNvSpPr>
                <a:spLocks noChangeArrowheads="1"/>
              </p:cNvSpPr>
              <p:nvPr/>
            </p:nvSpPr>
            <p:spPr bwMode="auto">
              <a:xfrm>
                <a:off x="3586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28</a:t>
                </a:r>
              </a:p>
            </p:txBody>
          </p:sp>
          <p:sp>
            <p:nvSpPr>
              <p:cNvPr id="14411" name="Rectangle 59"/>
              <p:cNvSpPr>
                <a:spLocks noChangeArrowheads="1"/>
              </p:cNvSpPr>
              <p:nvPr/>
            </p:nvSpPr>
            <p:spPr bwMode="auto">
              <a:xfrm>
                <a:off x="3906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32</a:t>
                </a:r>
              </a:p>
            </p:txBody>
          </p:sp>
          <p:sp>
            <p:nvSpPr>
              <p:cNvPr id="14412" name="Rectangle 60"/>
              <p:cNvSpPr>
                <a:spLocks noChangeArrowheads="1"/>
              </p:cNvSpPr>
              <p:nvPr/>
            </p:nvSpPr>
            <p:spPr bwMode="auto">
              <a:xfrm>
                <a:off x="4235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36</a:t>
                </a:r>
              </a:p>
            </p:txBody>
          </p:sp>
          <p:sp>
            <p:nvSpPr>
              <p:cNvPr id="14413" name="Rectangle 61"/>
              <p:cNvSpPr>
                <a:spLocks noChangeArrowheads="1"/>
              </p:cNvSpPr>
              <p:nvPr/>
            </p:nvSpPr>
            <p:spPr bwMode="auto">
              <a:xfrm>
                <a:off x="4565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40</a:t>
                </a:r>
              </a:p>
            </p:txBody>
          </p:sp>
          <p:sp>
            <p:nvSpPr>
              <p:cNvPr id="14414" name="Rectangle 62"/>
              <p:cNvSpPr>
                <a:spLocks noChangeArrowheads="1"/>
              </p:cNvSpPr>
              <p:nvPr/>
            </p:nvSpPr>
            <p:spPr bwMode="auto">
              <a:xfrm>
                <a:off x="4893" y="3301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44</a:t>
                </a:r>
              </a:p>
            </p:txBody>
          </p:sp>
          <p:sp>
            <p:nvSpPr>
              <p:cNvPr id="14415" name="Rectangle 63"/>
              <p:cNvSpPr>
                <a:spLocks noChangeArrowheads="1"/>
              </p:cNvSpPr>
              <p:nvPr/>
            </p:nvSpPr>
            <p:spPr bwMode="auto">
              <a:xfrm>
                <a:off x="1676" y="3614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30</a:t>
                </a:r>
              </a:p>
            </p:txBody>
          </p:sp>
          <p:sp>
            <p:nvSpPr>
              <p:cNvPr id="14416" name="Rectangle 64"/>
              <p:cNvSpPr>
                <a:spLocks noChangeArrowheads="1"/>
              </p:cNvSpPr>
              <p:nvPr/>
            </p:nvSpPr>
            <p:spPr bwMode="auto">
              <a:xfrm>
                <a:off x="2007" y="3586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60</a:t>
                </a:r>
              </a:p>
            </p:txBody>
          </p:sp>
          <p:sp>
            <p:nvSpPr>
              <p:cNvPr id="14417" name="Rectangle 65"/>
              <p:cNvSpPr>
                <a:spLocks noChangeArrowheads="1"/>
              </p:cNvSpPr>
              <p:nvPr/>
            </p:nvSpPr>
            <p:spPr bwMode="auto">
              <a:xfrm>
                <a:off x="2310" y="3586"/>
                <a:ext cx="29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90</a:t>
                </a:r>
              </a:p>
            </p:txBody>
          </p:sp>
          <p:sp>
            <p:nvSpPr>
              <p:cNvPr id="14418" name="Rectangle 66"/>
              <p:cNvSpPr>
                <a:spLocks noChangeArrowheads="1"/>
              </p:cNvSpPr>
              <p:nvPr/>
            </p:nvSpPr>
            <p:spPr bwMode="auto">
              <a:xfrm>
                <a:off x="2633" y="3586"/>
                <a:ext cx="29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20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19" name="Rectangle 67"/>
              <p:cNvSpPr>
                <a:spLocks noChangeArrowheads="1"/>
              </p:cNvSpPr>
              <p:nvPr/>
            </p:nvSpPr>
            <p:spPr bwMode="auto">
              <a:xfrm>
                <a:off x="2917" y="3586"/>
                <a:ext cx="381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140</a:t>
                </a:r>
              </a:p>
            </p:txBody>
          </p:sp>
          <p:sp>
            <p:nvSpPr>
              <p:cNvPr id="14420" name="Rectangle 68"/>
              <p:cNvSpPr>
                <a:spLocks noChangeArrowheads="1"/>
              </p:cNvSpPr>
              <p:nvPr/>
            </p:nvSpPr>
            <p:spPr bwMode="auto">
              <a:xfrm>
                <a:off x="3246" y="3586"/>
                <a:ext cx="38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170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21" name="Rectangle 69"/>
              <p:cNvSpPr>
                <a:spLocks noChangeArrowheads="1"/>
              </p:cNvSpPr>
              <p:nvPr/>
            </p:nvSpPr>
            <p:spPr bwMode="auto">
              <a:xfrm>
                <a:off x="3558" y="3586"/>
                <a:ext cx="38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200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22" name="Rectangle 70"/>
              <p:cNvSpPr>
                <a:spLocks noChangeArrowheads="1"/>
              </p:cNvSpPr>
              <p:nvPr/>
            </p:nvSpPr>
            <p:spPr bwMode="auto">
              <a:xfrm>
                <a:off x="3887" y="3586"/>
                <a:ext cx="38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225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23" name="Rectangle 71"/>
              <p:cNvSpPr>
                <a:spLocks noChangeArrowheads="1"/>
              </p:cNvSpPr>
              <p:nvPr/>
            </p:nvSpPr>
            <p:spPr bwMode="auto">
              <a:xfrm>
                <a:off x="4208" y="3586"/>
                <a:ext cx="38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250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24" name="Rectangle 72"/>
              <p:cNvSpPr>
                <a:spLocks noChangeArrowheads="1"/>
              </p:cNvSpPr>
              <p:nvPr/>
            </p:nvSpPr>
            <p:spPr bwMode="auto">
              <a:xfrm>
                <a:off x="4528" y="3586"/>
                <a:ext cx="381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280</a:t>
                </a:r>
              </a:p>
            </p:txBody>
          </p:sp>
          <p:sp>
            <p:nvSpPr>
              <p:cNvPr id="14425" name="Rectangle 73"/>
              <p:cNvSpPr>
                <a:spLocks noChangeArrowheads="1"/>
              </p:cNvSpPr>
              <p:nvPr/>
            </p:nvSpPr>
            <p:spPr bwMode="auto">
              <a:xfrm>
                <a:off x="4857" y="3586"/>
                <a:ext cx="38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 smtClean="0">
                    <a:latin typeface="Helvetica" charset="0"/>
                  </a:rPr>
                  <a:t>305</a:t>
                </a:r>
                <a:endParaRPr lang="en-US" sz="2000" dirty="0">
                  <a:latin typeface="Helvetica" charset="0"/>
                </a:endParaRPr>
              </a:p>
            </p:txBody>
          </p:sp>
          <p:sp>
            <p:nvSpPr>
              <p:cNvPr id="14426" name="Rectangle 74"/>
              <p:cNvSpPr>
                <a:spLocks noChangeArrowheads="1"/>
              </p:cNvSpPr>
              <p:nvPr/>
            </p:nvSpPr>
            <p:spPr bwMode="auto">
              <a:xfrm>
                <a:off x="608" y="3586"/>
                <a:ext cx="345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-60</a:t>
                </a:r>
              </a:p>
            </p:txBody>
          </p:sp>
          <p:sp>
            <p:nvSpPr>
              <p:cNvPr id="14427" name="Rectangle 75"/>
              <p:cNvSpPr>
                <a:spLocks noChangeArrowheads="1"/>
              </p:cNvSpPr>
              <p:nvPr/>
            </p:nvSpPr>
            <p:spPr bwMode="auto">
              <a:xfrm>
                <a:off x="935" y="3586"/>
                <a:ext cx="345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-30</a:t>
                </a:r>
              </a:p>
            </p:txBody>
          </p:sp>
          <p:sp>
            <p:nvSpPr>
              <p:cNvPr id="14428" name="Rectangle 76"/>
              <p:cNvSpPr>
                <a:spLocks noChangeArrowheads="1"/>
              </p:cNvSpPr>
              <p:nvPr/>
            </p:nvSpPr>
            <p:spPr bwMode="auto">
              <a:xfrm>
                <a:off x="1213" y="3880"/>
                <a:ext cx="543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r"/>
                <a:r>
                  <a:rPr lang="sr-Latn-CS" dirty="0">
                    <a:latin typeface="Helvetica" charset="0"/>
                  </a:rPr>
                  <a:t>telenje</a:t>
                </a:r>
                <a:endParaRPr lang="en-US" dirty="0">
                  <a:latin typeface="Helvetica" charset="0"/>
                </a:endParaRPr>
              </a:p>
            </p:txBody>
          </p:sp>
          <p:sp>
            <p:nvSpPr>
              <p:cNvPr id="14429" name="Rectangle 77"/>
              <p:cNvSpPr>
                <a:spLocks noChangeArrowheads="1"/>
              </p:cNvSpPr>
              <p:nvPr/>
            </p:nvSpPr>
            <p:spPr bwMode="auto">
              <a:xfrm>
                <a:off x="1362" y="3586"/>
                <a:ext cx="203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2000" dirty="0">
                    <a:latin typeface="Helvetica" charset="0"/>
                  </a:rPr>
                  <a:t>0</a:t>
                </a:r>
              </a:p>
            </p:txBody>
          </p:sp>
        </p:grpSp>
        <p:cxnSp>
          <p:nvCxnSpPr>
            <p:cNvPr id="14383" name="AutoShape 78"/>
            <p:cNvCxnSpPr>
              <a:cxnSpLocks noChangeShapeType="1"/>
              <a:stCxn id="14379" idx="1"/>
              <a:endCxn id="14430" idx="0"/>
            </p:cNvCxnSpPr>
            <p:nvPr/>
          </p:nvCxnSpPr>
          <p:spPr bwMode="auto">
            <a:xfrm rot="10800000" flipV="1">
              <a:off x="553" y="1099"/>
              <a:ext cx="379" cy="192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</p:grp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0" y="830263"/>
            <a:ext cx="10134601" cy="4327525"/>
            <a:chOff x="0" y="523"/>
            <a:chExt cx="6384" cy="2726"/>
          </a:xfrm>
        </p:grpSpPr>
        <p:sp>
          <p:nvSpPr>
            <p:cNvPr id="14352" name="Rectangle 80"/>
            <p:cNvSpPr>
              <a:spLocks noChangeArrowheads="1"/>
            </p:cNvSpPr>
            <p:nvPr/>
          </p:nvSpPr>
          <p:spPr bwMode="auto">
            <a:xfrm>
              <a:off x="5040" y="523"/>
              <a:ext cx="748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sr-Latn-CS" sz="1600" b="1" dirty="0">
                  <a:latin typeface="Helvetica" charset="0"/>
                </a:rPr>
                <a:t>k</a:t>
              </a:r>
              <a:r>
                <a:rPr lang="en-US" sz="1600" b="1" dirty="0" err="1">
                  <a:latin typeface="Helvetica" charset="0"/>
                </a:rPr>
                <a:t>ori</a:t>
              </a:r>
              <a:r>
                <a:rPr lang="sr-Latn-CS" sz="1600" b="1" dirty="0">
                  <a:latin typeface="Helvetica" charset="0"/>
                </a:rPr>
                <a:t>šćenje</a:t>
              </a:r>
              <a:endParaRPr lang="en-US" sz="1600" b="1" dirty="0">
                <a:latin typeface="Helvetica" charset="0"/>
              </a:endParaRPr>
            </a:p>
            <a:p>
              <a:r>
                <a:rPr lang="sr-Latn-CS" sz="1600" b="1" dirty="0">
                  <a:latin typeface="Helvetica" charset="0"/>
                </a:rPr>
                <a:t>e</a:t>
              </a:r>
              <a:r>
                <a:rPr lang="en-US" sz="1600" b="1" dirty="0" err="1">
                  <a:latin typeface="Helvetica" charset="0"/>
                </a:rPr>
                <a:t>nergije</a:t>
              </a:r>
              <a:endParaRPr lang="sr-Latn-CS" sz="1600" b="1" dirty="0">
                <a:latin typeface="Helvetica" charset="0"/>
              </a:endParaRPr>
            </a:p>
            <a:p>
              <a:r>
                <a:rPr lang="en-US" sz="1600" b="1" dirty="0" err="1">
                  <a:latin typeface="Helvetica" charset="0"/>
                </a:rPr>
                <a:t>iz</a:t>
              </a:r>
              <a:r>
                <a:rPr lang="en-US" sz="1600" b="1" dirty="0">
                  <a:latin typeface="Helvetica" charset="0"/>
                </a:rPr>
                <a:t> </a:t>
              </a:r>
              <a:r>
                <a:rPr lang="en-US" sz="1600" b="1" dirty="0" err="1">
                  <a:latin typeface="Helvetica" charset="0"/>
                </a:rPr>
                <a:t>hrane</a:t>
              </a:r>
              <a:endParaRPr lang="en-US" sz="1600" b="1" dirty="0">
                <a:latin typeface="Helvetica" charset="0"/>
              </a:endParaRPr>
            </a:p>
            <a:p>
              <a:r>
                <a:rPr lang="en-US" sz="1600" b="1" dirty="0">
                  <a:latin typeface="Helvetica" charset="0"/>
                </a:rPr>
                <a:t>(</a:t>
              </a:r>
              <a:r>
                <a:rPr lang="en-US" sz="1600" b="1" dirty="0" err="1">
                  <a:latin typeface="Helvetica" charset="0"/>
                </a:rPr>
                <a:t>Mcal</a:t>
              </a:r>
              <a:r>
                <a:rPr lang="en-US" sz="1600" b="1" dirty="0">
                  <a:latin typeface="Helvetica" charset="0"/>
                </a:rPr>
                <a:t>/d)</a:t>
              </a:r>
            </a:p>
          </p:txBody>
        </p:sp>
        <p:grpSp>
          <p:nvGrpSpPr>
            <p:cNvPr id="9" name="Group 81"/>
            <p:cNvGrpSpPr>
              <a:grpSpLocks/>
            </p:cNvGrpSpPr>
            <p:nvPr/>
          </p:nvGrpSpPr>
          <p:grpSpPr bwMode="auto">
            <a:xfrm>
              <a:off x="0" y="859"/>
              <a:ext cx="6384" cy="2390"/>
              <a:chOff x="0" y="859"/>
              <a:chExt cx="6384" cy="2390"/>
            </a:xfrm>
          </p:grpSpPr>
          <p:grpSp>
            <p:nvGrpSpPr>
              <p:cNvPr id="10" name="Group 82"/>
              <p:cNvGrpSpPr>
                <a:grpSpLocks/>
              </p:cNvGrpSpPr>
              <p:nvPr/>
            </p:nvGrpSpPr>
            <p:grpSpPr bwMode="auto">
              <a:xfrm>
                <a:off x="0" y="1293"/>
                <a:ext cx="292" cy="1956"/>
                <a:chOff x="503" y="1155"/>
                <a:chExt cx="292" cy="1956"/>
              </a:xfrm>
            </p:grpSpPr>
            <p:sp>
              <p:nvSpPr>
                <p:cNvPr id="14371" name="Rectangle 83"/>
                <p:cNvSpPr>
                  <a:spLocks noChangeArrowheads="1"/>
                </p:cNvSpPr>
                <p:nvPr/>
              </p:nvSpPr>
              <p:spPr bwMode="auto">
                <a:xfrm>
                  <a:off x="503" y="1155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42</a:t>
                  </a:r>
                </a:p>
              </p:txBody>
            </p:sp>
            <p:sp>
              <p:nvSpPr>
                <p:cNvPr id="14372" name="Rectangle 84"/>
                <p:cNvSpPr>
                  <a:spLocks noChangeArrowheads="1"/>
                </p:cNvSpPr>
                <p:nvPr/>
              </p:nvSpPr>
              <p:spPr bwMode="auto">
                <a:xfrm>
                  <a:off x="503" y="1399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36</a:t>
                  </a:r>
                </a:p>
              </p:txBody>
            </p:sp>
            <p:sp>
              <p:nvSpPr>
                <p:cNvPr id="14373" name="Rectangle 85"/>
                <p:cNvSpPr>
                  <a:spLocks noChangeArrowheads="1"/>
                </p:cNvSpPr>
                <p:nvPr/>
              </p:nvSpPr>
              <p:spPr bwMode="auto">
                <a:xfrm>
                  <a:off x="503" y="1643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30</a:t>
                  </a:r>
                </a:p>
              </p:txBody>
            </p:sp>
            <p:sp>
              <p:nvSpPr>
                <p:cNvPr id="14374" name="Rectangle 86"/>
                <p:cNvSpPr>
                  <a:spLocks noChangeArrowheads="1"/>
                </p:cNvSpPr>
                <p:nvPr/>
              </p:nvSpPr>
              <p:spPr bwMode="auto">
                <a:xfrm>
                  <a:off x="503" y="1887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24</a:t>
                  </a:r>
                </a:p>
              </p:txBody>
            </p:sp>
            <p:sp>
              <p:nvSpPr>
                <p:cNvPr id="14375" name="Rectangle 87"/>
                <p:cNvSpPr>
                  <a:spLocks noChangeArrowheads="1"/>
                </p:cNvSpPr>
                <p:nvPr/>
              </p:nvSpPr>
              <p:spPr bwMode="auto">
                <a:xfrm>
                  <a:off x="503" y="2131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18</a:t>
                  </a:r>
                </a:p>
              </p:txBody>
            </p:sp>
            <p:sp>
              <p:nvSpPr>
                <p:cNvPr id="14376" name="Rectangle 88"/>
                <p:cNvSpPr>
                  <a:spLocks noChangeArrowheads="1"/>
                </p:cNvSpPr>
                <p:nvPr/>
              </p:nvSpPr>
              <p:spPr bwMode="auto">
                <a:xfrm>
                  <a:off x="503" y="2375"/>
                  <a:ext cx="292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12</a:t>
                  </a:r>
                </a:p>
              </p:txBody>
            </p:sp>
            <p:sp>
              <p:nvSpPr>
                <p:cNvPr id="14377" name="Rectangle 89"/>
                <p:cNvSpPr>
                  <a:spLocks noChangeArrowheads="1"/>
                </p:cNvSpPr>
                <p:nvPr/>
              </p:nvSpPr>
              <p:spPr bwMode="auto">
                <a:xfrm>
                  <a:off x="592" y="2619"/>
                  <a:ext cx="203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6</a:t>
                  </a:r>
                </a:p>
              </p:txBody>
            </p:sp>
            <p:sp>
              <p:nvSpPr>
                <p:cNvPr id="14378" name="Rectangle 90"/>
                <p:cNvSpPr>
                  <a:spLocks noChangeArrowheads="1"/>
                </p:cNvSpPr>
                <p:nvPr/>
              </p:nvSpPr>
              <p:spPr bwMode="auto">
                <a:xfrm>
                  <a:off x="592" y="2863"/>
                  <a:ext cx="203" cy="24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2000" dirty="0">
                      <a:latin typeface="Helvetica" charset="0"/>
                    </a:rPr>
                    <a:t>0</a:t>
                  </a:r>
                </a:p>
              </p:txBody>
            </p:sp>
          </p:grpSp>
          <p:grpSp>
            <p:nvGrpSpPr>
              <p:cNvPr id="11" name="Group 91"/>
              <p:cNvGrpSpPr>
                <a:grpSpLocks/>
              </p:cNvGrpSpPr>
              <p:nvPr/>
            </p:nvGrpSpPr>
            <p:grpSpPr bwMode="auto">
              <a:xfrm>
                <a:off x="293" y="1432"/>
                <a:ext cx="70" cy="1734"/>
                <a:chOff x="5984" y="1296"/>
                <a:chExt cx="70" cy="1734"/>
              </a:xfrm>
            </p:grpSpPr>
            <p:sp>
              <p:nvSpPr>
                <p:cNvPr id="14361" name="Line 92"/>
                <p:cNvSpPr>
                  <a:spLocks noChangeShapeType="1"/>
                </p:cNvSpPr>
                <p:nvPr/>
              </p:nvSpPr>
              <p:spPr bwMode="auto">
                <a:xfrm>
                  <a:off x="6044" y="1296"/>
                  <a:ext cx="0" cy="173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2" name="Group 93"/>
                <p:cNvGrpSpPr>
                  <a:grpSpLocks/>
                </p:cNvGrpSpPr>
                <p:nvPr/>
              </p:nvGrpSpPr>
              <p:grpSpPr bwMode="auto">
                <a:xfrm>
                  <a:off x="5984" y="1296"/>
                  <a:ext cx="70" cy="1728"/>
                  <a:chOff x="5999" y="1296"/>
                  <a:chExt cx="46" cy="1728"/>
                </a:xfrm>
              </p:grpSpPr>
              <p:sp>
                <p:nvSpPr>
                  <p:cNvPr id="14363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1296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4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1544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5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1792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6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2039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7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2287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8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2535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69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2776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70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5999" y="3024"/>
                    <a:ext cx="4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356" name="Freeform 102" descr="40%"/>
              <p:cNvSpPr>
                <a:spLocks/>
              </p:cNvSpPr>
              <p:nvPr/>
            </p:nvSpPr>
            <p:spPr bwMode="auto">
              <a:xfrm>
                <a:off x="809" y="2730"/>
                <a:ext cx="4184" cy="432"/>
              </a:xfrm>
              <a:custGeom>
                <a:avLst/>
                <a:gdLst>
                  <a:gd name="T0" fmla="*/ 0 w 4225"/>
                  <a:gd name="T1" fmla="*/ 0 h 432"/>
                  <a:gd name="T2" fmla="*/ 537 w 4225"/>
                  <a:gd name="T3" fmla="*/ 4 h 432"/>
                  <a:gd name="T4" fmla="*/ 626 w 4225"/>
                  <a:gd name="T5" fmla="*/ 164 h 432"/>
                  <a:gd name="T6" fmla="*/ 683 w 4225"/>
                  <a:gd name="T7" fmla="*/ 192 h 432"/>
                  <a:gd name="T8" fmla="*/ 715 w 4225"/>
                  <a:gd name="T9" fmla="*/ 108 h 432"/>
                  <a:gd name="T10" fmla="*/ 754 w 4225"/>
                  <a:gd name="T11" fmla="*/ 4 h 432"/>
                  <a:gd name="T12" fmla="*/ 4103 w 4225"/>
                  <a:gd name="T13" fmla="*/ 0 h 432"/>
                  <a:gd name="T14" fmla="*/ 4103 w 4225"/>
                  <a:gd name="T15" fmla="*/ 432 h 432"/>
                  <a:gd name="T16" fmla="*/ 1 w 4225"/>
                  <a:gd name="T17" fmla="*/ 432 h 432"/>
                  <a:gd name="T18" fmla="*/ 0 w 4225"/>
                  <a:gd name="T19" fmla="*/ 0 h 4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25"/>
                  <a:gd name="T31" fmla="*/ 0 h 432"/>
                  <a:gd name="T32" fmla="*/ 4225 w 4225"/>
                  <a:gd name="T33" fmla="*/ 432 h 4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25" h="432">
                    <a:moveTo>
                      <a:pt x="0" y="0"/>
                    </a:moveTo>
                    <a:lnTo>
                      <a:pt x="552" y="4"/>
                    </a:lnTo>
                    <a:lnTo>
                      <a:pt x="644" y="164"/>
                    </a:lnTo>
                    <a:cubicBezTo>
                      <a:pt x="686" y="195"/>
                      <a:pt x="692" y="200"/>
                      <a:pt x="704" y="192"/>
                    </a:cubicBezTo>
                    <a:cubicBezTo>
                      <a:pt x="716" y="184"/>
                      <a:pt x="726" y="138"/>
                      <a:pt x="736" y="108"/>
                    </a:cubicBezTo>
                    <a:lnTo>
                      <a:pt x="776" y="4"/>
                    </a:lnTo>
                    <a:lnTo>
                      <a:pt x="4225" y="0"/>
                    </a:lnTo>
                    <a:lnTo>
                      <a:pt x="4225" y="432"/>
                    </a:lnTo>
                    <a:lnTo>
                      <a:pt x="1" y="43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pct40">
                <a:fgClr>
                  <a:srgbClr val="FFC60D"/>
                </a:fgClr>
                <a:bgClr>
                  <a:schemeClr val="bg1"/>
                </a:bgClr>
              </a:patt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7" name="Text Box 103"/>
              <p:cNvSpPr txBox="1">
                <a:spLocks noChangeArrowheads="1"/>
              </p:cNvSpPr>
              <p:nvPr/>
            </p:nvSpPr>
            <p:spPr bwMode="auto">
              <a:xfrm>
                <a:off x="5040" y="2826"/>
                <a:ext cx="1205" cy="2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 err="1"/>
                  <a:t>osnovne</a:t>
                </a:r>
                <a:r>
                  <a:rPr lang="sr-Latn-CS" sz="1600" b="1" dirty="0"/>
                  <a:t> p</a:t>
                </a:r>
                <a:r>
                  <a:rPr lang="en-US" sz="1600" b="1" dirty="0"/>
                  <a:t>.</a:t>
                </a:r>
              </a:p>
            </p:txBody>
          </p:sp>
          <p:cxnSp>
            <p:nvCxnSpPr>
              <p:cNvPr id="14358" name="AutoShape 104"/>
              <p:cNvCxnSpPr>
                <a:cxnSpLocks noChangeShapeType="1"/>
                <a:stCxn id="14352" idx="1"/>
                <a:endCxn id="14371" idx="0"/>
              </p:cNvCxnSpPr>
              <p:nvPr/>
            </p:nvCxnSpPr>
            <p:spPr bwMode="auto">
              <a:xfrm rot="10800000" flipV="1">
                <a:off x="146" y="859"/>
                <a:ext cx="4894" cy="434"/>
              </a:xfrm>
              <a:prstGeom prst="bentConnector2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14359" name="Line 105"/>
              <p:cNvSpPr>
                <a:spLocks noChangeShapeType="1"/>
              </p:cNvSpPr>
              <p:nvPr/>
            </p:nvSpPr>
            <p:spPr bwMode="auto">
              <a:xfrm>
                <a:off x="5041" y="3145"/>
                <a:ext cx="134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60" name="Line 106"/>
              <p:cNvSpPr>
                <a:spLocks noChangeShapeType="1"/>
              </p:cNvSpPr>
              <p:nvPr/>
            </p:nvSpPr>
            <p:spPr bwMode="auto">
              <a:xfrm>
                <a:off x="4416" y="1291"/>
                <a:ext cx="134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107"/>
          <p:cNvGrpSpPr>
            <a:grpSpLocks/>
          </p:cNvGrpSpPr>
          <p:nvPr/>
        </p:nvGrpSpPr>
        <p:grpSpPr bwMode="auto">
          <a:xfrm>
            <a:off x="3492500" y="2349500"/>
            <a:ext cx="6629400" cy="981075"/>
            <a:chOff x="2208" y="1473"/>
            <a:chExt cx="4176" cy="618"/>
          </a:xfrm>
        </p:grpSpPr>
        <p:sp>
          <p:nvSpPr>
            <p:cNvPr id="14350" name="Text Box 108"/>
            <p:cNvSpPr txBox="1">
              <a:spLocks noChangeArrowheads="1"/>
            </p:cNvSpPr>
            <p:nvPr/>
          </p:nvSpPr>
          <p:spPr bwMode="auto">
            <a:xfrm>
              <a:off x="5040" y="1706"/>
              <a:ext cx="134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r-Latn-CS" sz="1600" b="1" dirty="0"/>
                <a:t>tel.rezerve</a:t>
              </a:r>
              <a:endParaRPr lang="en-US" sz="1600" b="1" dirty="0"/>
            </a:p>
          </p:txBody>
        </p:sp>
        <p:sp>
          <p:nvSpPr>
            <p:cNvPr id="14351" name="Freeform 109" descr="20%"/>
            <p:cNvSpPr>
              <a:spLocks/>
            </p:cNvSpPr>
            <p:nvPr/>
          </p:nvSpPr>
          <p:spPr bwMode="auto">
            <a:xfrm>
              <a:off x="2208" y="1473"/>
              <a:ext cx="2768" cy="618"/>
            </a:xfrm>
            <a:custGeom>
              <a:avLst/>
              <a:gdLst>
                <a:gd name="T0" fmla="*/ 0 w 2768"/>
                <a:gd name="T1" fmla="*/ 16 h 618"/>
                <a:gd name="T2" fmla="*/ 277 w 2768"/>
                <a:gd name="T3" fmla="*/ 5 h 618"/>
                <a:gd name="T4" fmla="*/ 1285 w 2768"/>
                <a:gd name="T5" fmla="*/ 128 h 618"/>
                <a:gd name="T6" fmla="*/ 2533 w 2768"/>
                <a:gd name="T7" fmla="*/ 544 h 618"/>
                <a:gd name="T8" fmla="*/ 2768 w 2768"/>
                <a:gd name="T9" fmla="*/ 618 h 618"/>
                <a:gd name="T10" fmla="*/ 2352 w 2768"/>
                <a:gd name="T11" fmla="*/ 544 h 618"/>
                <a:gd name="T12" fmla="*/ 1392 w 2768"/>
                <a:gd name="T13" fmla="*/ 304 h 618"/>
                <a:gd name="T14" fmla="*/ 480 w 2768"/>
                <a:gd name="T15" fmla="*/ 64 h 618"/>
                <a:gd name="T16" fmla="*/ 0 w 2768"/>
                <a:gd name="T17" fmla="*/ 16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68"/>
                <a:gd name="T28" fmla="*/ 0 h 618"/>
                <a:gd name="T29" fmla="*/ 2768 w 2768"/>
                <a:gd name="T30" fmla="*/ 618 h 6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68" h="618">
                  <a:moveTo>
                    <a:pt x="0" y="16"/>
                  </a:moveTo>
                  <a:cubicBezTo>
                    <a:pt x="0" y="16"/>
                    <a:pt x="5" y="10"/>
                    <a:pt x="277" y="5"/>
                  </a:cubicBezTo>
                  <a:cubicBezTo>
                    <a:pt x="549" y="0"/>
                    <a:pt x="909" y="38"/>
                    <a:pt x="1285" y="128"/>
                  </a:cubicBezTo>
                  <a:cubicBezTo>
                    <a:pt x="1657" y="220"/>
                    <a:pt x="2291" y="463"/>
                    <a:pt x="2533" y="544"/>
                  </a:cubicBezTo>
                  <a:lnTo>
                    <a:pt x="2768" y="618"/>
                  </a:lnTo>
                  <a:lnTo>
                    <a:pt x="2352" y="544"/>
                  </a:lnTo>
                  <a:lnTo>
                    <a:pt x="1392" y="304"/>
                  </a:lnTo>
                  <a:cubicBezTo>
                    <a:pt x="1080" y="224"/>
                    <a:pt x="712" y="112"/>
                    <a:pt x="480" y="64"/>
                  </a:cubicBezTo>
                  <a:cubicBezTo>
                    <a:pt x="248" y="16"/>
                    <a:pt x="100" y="26"/>
                    <a:pt x="0" y="16"/>
                  </a:cubicBezTo>
                  <a:close/>
                </a:path>
              </a:pathLst>
            </a:custGeom>
            <a:pattFill prst="pct20">
              <a:fgClr>
                <a:srgbClr val="FF00FF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10"/>
          <p:cNvGrpSpPr>
            <a:grpSpLocks/>
          </p:cNvGrpSpPr>
          <p:nvPr/>
        </p:nvGrpSpPr>
        <p:grpSpPr bwMode="auto">
          <a:xfrm>
            <a:off x="2481263" y="2347913"/>
            <a:ext cx="6288087" cy="2012950"/>
            <a:chOff x="1563" y="1479"/>
            <a:chExt cx="3961" cy="1268"/>
          </a:xfrm>
        </p:grpSpPr>
        <p:sp>
          <p:nvSpPr>
            <p:cNvPr id="14348" name="Text Box 111"/>
            <p:cNvSpPr txBox="1">
              <a:spLocks noChangeArrowheads="1"/>
            </p:cNvSpPr>
            <p:nvPr/>
          </p:nvSpPr>
          <p:spPr bwMode="auto">
            <a:xfrm>
              <a:off x="5040" y="2161"/>
              <a:ext cx="484" cy="2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>
                <a:spcBef>
                  <a:spcPct val="50000"/>
                </a:spcBef>
              </a:pPr>
              <a:r>
                <a:rPr lang="sr-Latn-CS" sz="1600" b="1" dirty="0"/>
                <a:t>proiz.mleka</a:t>
              </a:r>
              <a:endParaRPr lang="en-US" sz="1600" b="1" dirty="0"/>
            </a:p>
          </p:txBody>
        </p:sp>
        <p:sp>
          <p:nvSpPr>
            <p:cNvPr id="14349" name="Freeform 112" descr="Wide upward diagonal"/>
            <p:cNvSpPr>
              <a:spLocks/>
            </p:cNvSpPr>
            <p:nvPr/>
          </p:nvSpPr>
          <p:spPr bwMode="auto">
            <a:xfrm>
              <a:off x="1563" y="1479"/>
              <a:ext cx="3429" cy="1268"/>
            </a:xfrm>
            <a:custGeom>
              <a:avLst/>
              <a:gdLst>
                <a:gd name="T0" fmla="*/ 378 w 3429"/>
                <a:gd name="T1" fmla="*/ 190 h 1268"/>
                <a:gd name="T2" fmla="*/ 16 w 3429"/>
                <a:gd name="T3" fmla="*/ 1257 h 1268"/>
                <a:gd name="T4" fmla="*/ 170 w 3429"/>
                <a:gd name="T5" fmla="*/ 1262 h 1268"/>
                <a:gd name="T6" fmla="*/ 2165 w 3429"/>
                <a:gd name="T7" fmla="*/ 1252 h 1268"/>
                <a:gd name="T8" fmla="*/ 3429 w 3429"/>
                <a:gd name="T9" fmla="*/ 1065 h 1268"/>
                <a:gd name="T10" fmla="*/ 3429 w 3429"/>
                <a:gd name="T11" fmla="*/ 628 h 1268"/>
                <a:gd name="T12" fmla="*/ 2144 w 3429"/>
                <a:gd name="T13" fmla="*/ 318 h 1268"/>
                <a:gd name="T14" fmla="*/ 1397 w 3429"/>
                <a:gd name="T15" fmla="*/ 126 h 1268"/>
                <a:gd name="T16" fmla="*/ 1018 w 3429"/>
                <a:gd name="T17" fmla="*/ 41 h 1268"/>
                <a:gd name="T18" fmla="*/ 629 w 3429"/>
                <a:gd name="T19" fmla="*/ 25 h 1268"/>
                <a:gd name="T20" fmla="*/ 378 w 3429"/>
                <a:gd name="T21" fmla="*/ 190 h 12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29"/>
                <a:gd name="T34" fmla="*/ 0 h 1268"/>
                <a:gd name="T35" fmla="*/ 3429 w 3429"/>
                <a:gd name="T36" fmla="*/ 1268 h 12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29" h="1268">
                  <a:moveTo>
                    <a:pt x="378" y="190"/>
                  </a:moveTo>
                  <a:cubicBezTo>
                    <a:pt x="228" y="339"/>
                    <a:pt x="77" y="1190"/>
                    <a:pt x="16" y="1257"/>
                  </a:cubicBezTo>
                  <a:cubicBezTo>
                    <a:pt x="0" y="1268"/>
                    <a:pt x="96" y="1262"/>
                    <a:pt x="170" y="1262"/>
                  </a:cubicBezTo>
                  <a:cubicBezTo>
                    <a:pt x="538" y="1262"/>
                    <a:pt x="1248" y="1262"/>
                    <a:pt x="2165" y="1252"/>
                  </a:cubicBezTo>
                  <a:cubicBezTo>
                    <a:pt x="2602" y="1220"/>
                    <a:pt x="3301" y="1198"/>
                    <a:pt x="3429" y="1065"/>
                  </a:cubicBezTo>
                  <a:cubicBezTo>
                    <a:pt x="3429" y="846"/>
                    <a:pt x="3429" y="628"/>
                    <a:pt x="3429" y="628"/>
                  </a:cubicBezTo>
                  <a:lnTo>
                    <a:pt x="2144" y="318"/>
                  </a:lnTo>
                  <a:lnTo>
                    <a:pt x="1397" y="126"/>
                  </a:lnTo>
                  <a:cubicBezTo>
                    <a:pt x="1209" y="80"/>
                    <a:pt x="1146" y="58"/>
                    <a:pt x="1018" y="41"/>
                  </a:cubicBezTo>
                  <a:cubicBezTo>
                    <a:pt x="890" y="24"/>
                    <a:pt x="736" y="0"/>
                    <a:pt x="629" y="25"/>
                  </a:cubicBezTo>
                  <a:cubicBezTo>
                    <a:pt x="522" y="50"/>
                    <a:pt x="528" y="41"/>
                    <a:pt x="378" y="190"/>
                  </a:cubicBezTo>
                  <a:close/>
                </a:path>
              </a:pathLst>
            </a:custGeom>
            <a:pattFill prst="wdUpDiag">
              <a:fgClr>
                <a:srgbClr val="FF0000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129" name="Freeform 113"/>
          <p:cNvSpPr>
            <a:spLocks/>
          </p:cNvSpPr>
          <p:nvPr/>
        </p:nvSpPr>
        <p:spPr bwMode="auto">
          <a:xfrm>
            <a:off x="1265238" y="2276475"/>
            <a:ext cx="6659562" cy="2387600"/>
          </a:xfrm>
          <a:custGeom>
            <a:avLst/>
            <a:gdLst>
              <a:gd name="T0" fmla="*/ 0 w 4195"/>
              <a:gd name="T1" fmla="*/ 2147483647 h 1504"/>
              <a:gd name="T2" fmla="*/ 2147483647 w 4195"/>
              <a:gd name="T3" fmla="*/ 2147483647 h 1504"/>
              <a:gd name="T4" fmla="*/ 2147483647 w 4195"/>
              <a:gd name="T5" fmla="*/ 2147483647 h 1504"/>
              <a:gd name="T6" fmla="*/ 2147483647 w 4195"/>
              <a:gd name="T7" fmla="*/ 2147483647 h 1504"/>
              <a:gd name="T8" fmla="*/ 2147483647 w 4195"/>
              <a:gd name="T9" fmla="*/ 2147483647 h 1504"/>
              <a:gd name="T10" fmla="*/ 2147483647 w 4195"/>
              <a:gd name="T11" fmla="*/ 2147483647 h 1504"/>
              <a:gd name="T12" fmla="*/ 2147483647 w 4195"/>
              <a:gd name="T13" fmla="*/ 2147483647 h 1504"/>
              <a:gd name="T14" fmla="*/ 2147483647 w 4195"/>
              <a:gd name="T15" fmla="*/ 2147483647 h 15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95"/>
              <a:gd name="T25" fmla="*/ 0 h 1504"/>
              <a:gd name="T26" fmla="*/ 4195 w 4195"/>
              <a:gd name="T27" fmla="*/ 1504 h 15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95" h="1504">
                <a:moveTo>
                  <a:pt x="0" y="1024"/>
                </a:moveTo>
                <a:cubicBezTo>
                  <a:pt x="49" y="1026"/>
                  <a:pt x="206" y="1008"/>
                  <a:pt x="290" y="1038"/>
                </a:cubicBezTo>
                <a:cubicBezTo>
                  <a:pt x="375" y="1068"/>
                  <a:pt x="438" y="1125"/>
                  <a:pt x="503" y="1203"/>
                </a:cubicBezTo>
                <a:cubicBezTo>
                  <a:pt x="571" y="1325"/>
                  <a:pt x="622" y="1433"/>
                  <a:pt x="686" y="1504"/>
                </a:cubicBezTo>
                <a:cubicBezTo>
                  <a:pt x="761" y="1441"/>
                  <a:pt x="888" y="901"/>
                  <a:pt x="959" y="700"/>
                </a:cubicBezTo>
                <a:cubicBezTo>
                  <a:pt x="1042" y="447"/>
                  <a:pt x="1082" y="115"/>
                  <a:pt x="1378" y="58"/>
                </a:cubicBezTo>
                <a:cubicBezTo>
                  <a:pt x="1674" y="0"/>
                  <a:pt x="2266" y="67"/>
                  <a:pt x="2766" y="182"/>
                </a:cubicBezTo>
                <a:cubicBezTo>
                  <a:pt x="3226" y="309"/>
                  <a:pt x="3851" y="564"/>
                  <a:pt x="4195" y="663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6130" name="Rectangle 114"/>
          <p:cNvSpPr>
            <a:spLocks noChangeArrowheads="1"/>
          </p:cNvSpPr>
          <p:nvPr/>
        </p:nvSpPr>
        <p:spPr bwMode="auto">
          <a:xfrm>
            <a:off x="1143000" y="6400800"/>
            <a:ext cx="2808287" cy="3397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3662" tIns="47625" rIns="93662" bIns="47625">
            <a:spAutoFit/>
          </a:bodyPr>
          <a:lstStyle/>
          <a:p>
            <a:pPr defTabSz="933450"/>
            <a:r>
              <a:rPr lang="en-US" sz="1600" b="1" dirty="0"/>
              <a:t>PERIPARTALNI PERIOD</a:t>
            </a:r>
          </a:p>
        </p:txBody>
      </p:sp>
      <p:sp>
        <p:nvSpPr>
          <p:cNvPr id="86131" name="Oval 115"/>
          <p:cNvSpPr>
            <a:spLocks noChangeArrowheads="1"/>
          </p:cNvSpPr>
          <p:nvPr/>
        </p:nvSpPr>
        <p:spPr bwMode="auto">
          <a:xfrm>
            <a:off x="1908175" y="2060575"/>
            <a:ext cx="792163" cy="4392613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 lIns="93662" tIns="47625" rIns="93662" bIns="47625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" dur="2000"/>
                                        <p:tgtEl>
                                          <p:spTgt spid="86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 autoUpdateAnimBg="0"/>
      <p:bldP spid="86129" grpId="0" animBg="1"/>
      <p:bldP spid="86130" grpId="0"/>
      <p:bldP spid="86131" grpId="0" animBg="1"/>
      <p:bldP spid="86131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33675" y="327025"/>
            <a:ext cx="3686175" cy="473075"/>
          </a:xfrm>
          <a:prstGeom prst="roundRect">
            <a:avLst/>
          </a:prstGeom>
          <a:solidFill>
            <a:srgbClr val="128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sz="2400" b="1">
                <a:latin typeface="Palatino Linotype" panose="02040502050505030304" pitchFamily="18" charset="0"/>
              </a:rPr>
              <a:t>Bolest bele linije</a:t>
            </a:r>
            <a:endParaRPr lang="en-US" sz="2400" b="1">
              <a:latin typeface="Palatino Linotype" panose="02040502050505030304" pitchFamily="18" charset="0"/>
            </a:endParaRPr>
          </a:p>
        </p:txBody>
      </p:sp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422275" y="6280150"/>
            <a:ext cx="462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Preuzeto od </a:t>
            </a:r>
            <a:r>
              <a:rPr lang="nl-NL">
                <a:latin typeface="Palatino Linotype" pitchFamily="18" charset="0"/>
              </a:rPr>
              <a:t>Shearer</a:t>
            </a:r>
            <a:r>
              <a:rPr lang="en-US">
                <a:latin typeface="Palatino Linotype" pitchFamily="18" charset="0"/>
              </a:rPr>
              <a:t> i</a:t>
            </a:r>
            <a:r>
              <a:rPr lang="nl-NL">
                <a:latin typeface="Palatino Linotype" pitchFamily="18" charset="0"/>
              </a:rPr>
              <a:t> van Amstel (2017)</a:t>
            </a:r>
            <a:r>
              <a:rPr lang="en-US">
                <a:latin typeface="Palatino Linotype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488590">
            <a:off x="5043488" y="2732088"/>
            <a:ext cx="4237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Emisija GHG</a:t>
            </a:r>
          </a:p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veća za 4,3%.</a:t>
            </a:r>
          </a:p>
        </p:txBody>
      </p:sp>
      <p:pic>
        <p:nvPicPr>
          <p:cNvPr id="53253" name="Picture 1"/>
          <p:cNvPicPr>
            <a:picLocks noChangeAspect="1"/>
          </p:cNvPicPr>
          <p:nvPr/>
        </p:nvPicPr>
        <p:blipFill>
          <a:blip r:embed="rId2"/>
          <a:srcRect l="29488" t="18491" r="28461" b="7664"/>
          <a:stretch>
            <a:fillRect/>
          </a:stretch>
        </p:blipFill>
        <p:spPr bwMode="auto">
          <a:xfrm>
            <a:off x="422275" y="1539875"/>
            <a:ext cx="462280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33675" y="327025"/>
            <a:ext cx="3686175" cy="473075"/>
          </a:xfrm>
          <a:prstGeom prst="roundRect">
            <a:avLst/>
          </a:prstGeom>
          <a:solidFill>
            <a:srgbClr val="128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r-Latn-RS" sz="2400" b="1">
                <a:latin typeface="Palatino Linotype" panose="02040502050505030304" pitchFamily="18" charset="0"/>
              </a:rPr>
              <a:t>Ulkus (čir) tabana</a:t>
            </a:r>
            <a:endParaRPr lang="en-US" sz="2400" b="1">
              <a:latin typeface="Palatino Linotype" panose="02040502050505030304" pitchFamily="18" charset="0"/>
            </a:endParaRPr>
          </a:p>
        </p:txBody>
      </p:sp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422275" y="6280150"/>
            <a:ext cx="462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Preuzeto od </a:t>
            </a:r>
            <a:r>
              <a:rPr lang="nl-NL">
                <a:latin typeface="Palatino Linotype" pitchFamily="18" charset="0"/>
              </a:rPr>
              <a:t>Shearer</a:t>
            </a:r>
            <a:r>
              <a:rPr lang="en-US">
                <a:latin typeface="Palatino Linotype" pitchFamily="18" charset="0"/>
              </a:rPr>
              <a:t> i</a:t>
            </a:r>
            <a:r>
              <a:rPr lang="nl-NL">
                <a:latin typeface="Palatino Linotype" pitchFamily="18" charset="0"/>
              </a:rPr>
              <a:t> van Amstel (2017)</a:t>
            </a:r>
            <a:r>
              <a:rPr lang="en-US">
                <a:latin typeface="Palatino Linotype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488590">
            <a:off x="4667250" y="2754313"/>
            <a:ext cx="42370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Emisija GHG</a:t>
            </a:r>
          </a:p>
          <a:p>
            <a:r>
              <a:rPr lang="en-US" sz="4800" b="1">
                <a:solidFill>
                  <a:srgbClr val="C00000"/>
                </a:solidFill>
                <a:latin typeface="Palatino Linotype" pitchFamily="18" charset="0"/>
              </a:rPr>
              <a:t>veća za 3,6%.</a:t>
            </a:r>
          </a:p>
        </p:txBody>
      </p:sp>
      <p:pic>
        <p:nvPicPr>
          <p:cNvPr id="54277" name="Picture 2"/>
          <p:cNvPicPr>
            <a:picLocks noChangeAspect="1"/>
          </p:cNvPicPr>
          <p:nvPr/>
        </p:nvPicPr>
        <p:blipFill>
          <a:blip r:embed="rId2"/>
          <a:srcRect l="46083" t="21407" r="25166" b="10741"/>
          <a:stretch>
            <a:fillRect/>
          </a:stretch>
        </p:blipFill>
        <p:spPr bwMode="auto">
          <a:xfrm>
            <a:off x="554038" y="1208088"/>
            <a:ext cx="381952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143000" y="0"/>
            <a:ext cx="69516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427038" y="457200"/>
            <a:ext cx="8229600" cy="1143000"/>
          </a:xfrm>
        </p:spPr>
        <p:txBody>
          <a:bodyPr/>
          <a:lstStyle/>
          <a:p>
            <a:r>
              <a:rPr lang="en-US" smtClean="0"/>
              <a:t>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981200"/>
            <a:ext cx="8839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Želimo da imamo 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krave, koje nisu hrome!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Hromost ima uticaj na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količinu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proizv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edenog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mleka, mesa, utiće na opšti zdravstveni status životinja, smanjuje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reproduktivnu 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sposobnost, skraćuje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upotrebni vek žvotinja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p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ovećava 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rocenat 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remonta u stadu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sl-SI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smtClean="0"/>
              <a:t>Da li</a:t>
            </a:r>
            <a:r>
              <a:rPr lang="sl-SI" sz="2400" smtClean="0"/>
              <a:t> je svako sposoban</a:t>
            </a:r>
            <a:r>
              <a:rPr lang="en-US" sz="2400" smtClean="0"/>
              <a:t> da dijagnostikuje </a:t>
            </a:r>
            <a:r>
              <a:rPr lang="sl-SI" sz="2400" smtClean="0"/>
              <a:t>hromost </a:t>
            </a:r>
            <a:r>
              <a:rPr lang="en-US" sz="2400" smtClean="0"/>
              <a:t>kod </a:t>
            </a:r>
            <a:r>
              <a:rPr lang="sl-SI" sz="2400" smtClean="0"/>
              <a:t>goveda?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Kako uopšte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ustanoviti pravi uzrok</a:t>
            </a:r>
            <a:r>
              <a:rPr kumimoji="0" lang="sl-SI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hromosti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 stadu?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Važan je krajnji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rezultat</a:t>
            </a:r>
            <a:r>
              <a:rPr kumimoji="0" lang="sl-SI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našeg rada – uložiti samo onoliko, koliko nam treba da dobijemo pozitivan finan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sijski</a:t>
            </a:r>
            <a:r>
              <a:rPr kumimoji="0" lang="sl-SI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efekat</a:t>
            </a:r>
            <a:r>
              <a:rPr kumimoji="0" lang="sl-SI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ŠT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NAM JE ŽELJA,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KOJE SU NAM MOGUĆNOSTI</a:t>
            </a:r>
            <a:r>
              <a:rPr kumimoji="0" lang="sl-SI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sl-SI" sz="3200" smtClean="0"/>
              <a:t>ŠT</a:t>
            </a:r>
            <a:r>
              <a:rPr lang="en-US" sz="3200" smtClean="0"/>
              <a:t>A NAM JE ŽELJA, A KOJE SU NAM MOGUĆNOSTI</a:t>
            </a:r>
            <a:r>
              <a:rPr lang="sl-SI" sz="3200" smtClean="0"/>
              <a:t>!?</a:t>
            </a:r>
            <a:endParaRPr lang="en-GB" sz="3200" smtClean="0"/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7713"/>
            <a:ext cx="8243888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Želimo da imamo </a:t>
            </a:r>
            <a:r>
              <a:rPr lang="sl-SI" sz="2800" smtClean="0"/>
              <a:t>krave, koje nisu hrome!</a:t>
            </a:r>
          </a:p>
          <a:p>
            <a:pPr eaLnBrk="1" hangingPunct="1">
              <a:lnSpc>
                <a:spcPct val="90000"/>
              </a:lnSpc>
            </a:pPr>
            <a:r>
              <a:rPr lang="sl-SI" sz="2800" smtClean="0"/>
              <a:t>Hromost ima uticaj na </a:t>
            </a:r>
            <a:r>
              <a:rPr lang="en-US" sz="2800" smtClean="0"/>
              <a:t>količinu</a:t>
            </a:r>
            <a:r>
              <a:rPr lang="sl-SI" sz="2800" smtClean="0"/>
              <a:t> proizv</a:t>
            </a:r>
            <a:r>
              <a:rPr lang="en-US" sz="2800" smtClean="0"/>
              <a:t>edenog</a:t>
            </a:r>
            <a:r>
              <a:rPr lang="sl-SI" sz="2800" smtClean="0"/>
              <a:t> mleka, mesa, utiće na opšti zdravstveni status životinja, smanjuje </a:t>
            </a:r>
            <a:r>
              <a:rPr lang="en-US" sz="2800" smtClean="0"/>
              <a:t>reproduktivnu </a:t>
            </a:r>
            <a:r>
              <a:rPr lang="sl-SI" sz="2800" smtClean="0"/>
              <a:t>sposobnost, skraćuje </a:t>
            </a:r>
            <a:r>
              <a:rPr lang="en-US" sz="2800" smtClean="0"/>
              <a:t>upotrebni vek žvotinja</a:t>
            </a:r>
            <a:r>
              <a:rPr lang="sl-SI" sz="2800" smtClean="0"/>
              <a:t> i p</a:t>
            </a:r>
            <a:r>
              <a:rPr lang="en-US" sz="2800" smtClean="0"/>
              <a:t>ovećava </a:t>
            </a:r>
            <a:r>
              <a:rPr lang="sl-SI" sz="2800" smtClean="0"/>
              <a:t> p</a:t>
            </a:r>
            <a:r>
              <a:rPr lang="en-US" sz="2800" smtClean="0"/>
              <a:t>rocenat </a:t>
            </a:r>
            <a:r>
              <a:rPr lang="sl-SI" sz="2800" smtClean="0"/>
              <a:t>remonta u stadu</a:t>
            </a:r>
            <a:r>
              <a:rPr lang="en-US" sz="2800" smtClean="0"/>
              <a:t>.</a:t>
            </a:r>
            <a:endParaRPr lang="sl-SI" sz="2800" smtClean="0"/>
          </a:p>
          <a:p>
            <a:pPr eaLnBrk="1" hangingPunct="1">
              <a:lnSpc>
                <a:spcPct val="90000"/>
              </a:lnSpc>
            </a:pPr>
            <a:r>
              <a:rPr lang="sl-SI" sz="2800" smtClean="0"/>
              <a:t>Kako uopšte </a:t>
            </a:r>
            <a:r>
              <a:rPr lang="en-US" sz="2800" smtClean="0"/>
              <a:t>ustanoviti pravi uzrok</a:t>
            </a:r>
            <a:r>
              <a:rPr lang="sl-SI" sz="2800" smtClean="0"/>
              <a:t> hromosti</a:t>
            </a:r>
            <a:r>
              <a:rPr lang="en-US" sz="2800" smtClean="0"/>
              <a:t> u stadu?</a:t>
            </a:r>
            <a:endParaRPr lang="sl-SI" sz="2800" smtClean="0"/>
          </a:p>
          <a:p>
            <a:pPr eaLnBrk="1" hangingPunct="1">
              <a:lnSpc>
                <a:spcPct val="90000"/>
              </a:lnSpc>
            </a:pPr>
            <a:r>
              <a:rPr lang="sl-SI" sz="2800" smtClean="0"/>
              <a:t>Važan je krajnji </a:t>
            </a:r>
            <a:r>
              <a:rPr lang="en-US" sz="2800" smtClean="0"/>
              <a:t>rezultat</a:t>
            </a:r>
            <a:r>
              <a:rPr lang="sl-SI" sz="2800" smtClean="0"/>
              <a:t> našeg rada – uložiti samo onoliko, koliko nam treba da dobijemo pozitivan finan</a:t>
            </a:r>
            <a:r>
              <a:rPr lang="en-US" sz="2800" smtClean="0"/>
              <a:t>sijski</a:t>
            </a:r>
            <a:r>
              <a:rPr lang="sl-SI" sz="2800" smtClean="0"/>
              <a:t> </a:t>
            </a:r>
            <a:r>
              <a:rPr lang="en-US" sz="2800" smtClean="0"/>
              <a:t>efekat</a:t>
            </a:r>
            <a:r>
              <a:rPr lang="sl-SI" sz="2800" smtClean="0"/>
              <a:t>.</a:t>
            </a:r>
            <a:endParaRPr lang="en-GB" sz="2800" smtClean="0"/>
          </a:p>
        </p:txBody>
      </p:sp>
      <p:pic>
        <p:nvPicPr>
          <p:cNvPr id="7" name="Content Placeholder 5" descr="IMG_20190802_17320395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228600"/>
            <a:ext cx="419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smtClean="0">
                <a:latin typeface="Arial" pitchFamily="34" charset="0"/>
                <a:cs typeface="Arial" pitchFamily="34" charset="0"/>
              </a:rPr>
              <a:t>HVALA NA PAŽNJI </a:t>
            </a:r>
            <a:endParaRPr lang="en-US" sz="3600" i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066800"/>
            <a:ext cx="1691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PITANJA ???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06650" y="698500"/>
            <a:ext cx="6527800" cy="2355850"/>
            <a:chOff x="1516" y="440"/>
            <a:chExt cx="4112" cy="1484"/>
          </a:xfrm>
        </p:grpSpPr>
        <p:sp>
          <p:nvSpPr>
            <p:cNvPr id="16560" name="Freeform 5"/>
            <p:cNvSpPr>
              <a:spLocks/>
            </p:cNvSpPr>
            <p:nvPr/>
          </p:nvSpPr>
          <p:spPr bwMode="auto">
            <a:xfrm>
              <a:off x="3000" y="524"/>
              <a:ext cx="2628" cy="673"/>
            </a:xfrm>
            <a:custGeom>
              <a:avLst/>
              <a:gdLst>
                <a:gd name="T0" fmla="*/ 0 w 2628"/>
                <a:gd name="T1" fmla="*/ 0 h 673"/>
                <a:gd name="T2" fmla="*/ 236 w 2628"/>
                <a:gd name="T3" fmla="*/ 28 h 673"/>
                <a:gd name="T4" fmla="*/ 428 w 2628"/>
                <a:gd name="T5" fmla="*/ 68 h 673"/>
                <a:gd name="T6" fmla="*/ 604 w 2628"/>
                <a:gd name="T7" fmla="*/ 120 h 673"/>
                <a:gd name="T8" fmla="*/ 876 w 2628"/>
                <a:gd name="T9" fmla="*/ 184 h 673"/>
                <a:gd name="T10" fmla="*/ 1356 w 2628"/>
                <a:gd name="T11" fmla="*/ 288 h 673"/>
                <a:gd name="T12" fmla="*/ 1540 w 2628"/>
                <a:gd name="T13" fmla="*/ 324 h 673"/>
                <a:gd name="T14" fmla="*/ 1796 w 2628"/>
                <a:gd name="T15" fmla="*/ 372 h 673"/>
                <a:gd name="T16" fmla="*/ 2004 w 2628"/>
                <a:gd name="T17" fmla="*/ 412 h 673"/>
                <a:gd name="T18" fmla="*/ 2364 w 2628"/>
                <a:gd name="T19" fmla="*/ 484 h 673"/>
                <a:gd name="T20" fmla="*/ 2460 w 2628"/>
                <a:gd name="T21" fmla="*/ 500 h 673"/>
                <a:gd name="T22" fmla="*/ 2596 w 2628"/>
                <a:gd name="T23" fmla="*/ 528 h 673"/>
                <a:gd name="T24" fmla="*/ 2604 w 2628"/>
                <a:gd name="T25" fmla="*/ 604 h 673"/>
                <a:gd name="T26" fmla="*/ 2588 w 2628"/>
                <a:gd name="T27" fmla="*/ 664 h 673"/>
                <a:gd name="T28" fmla="*/ 2364 w 2628"/>
                <a:gd name="T29" fmla="*/ 624 h 673"/>
                <a:gd name="T30" fmla="*/ 1288 w 2628"/>
                <a:gd name="T31" fmla="*/ 396 h 673"/>
                <a:gd name="T32" fmla="*/ 588 w 2628"/>
                <a:gd name="T33" fmla="*/ 208 h 673"/>
                <a:gd name="T34" fmla="*/ 0 w 2628"/>
                <a:gd name="T35" fmla="*/ 0 h 6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28"/>
                <a:gd name="T55" fmla="*/ 0 h 673"/>
                <a:gd name="T56" fmla="*/ 2628 w 2628"/>
                <a:gd name="T57" fmla="*/ 673 h 6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28" h="673">
                  <a:moveTo>
                    <a:pt x="0" y="0"/>
                  </a:moveTo>
                  <a:cubicBezTo>
                    <a:pt x="80" y="3"/>
                    <a:pt x="155" y="22"/>
                    <a:pt x="236" y="28"/>
                  </a:cubicBezTo>
                  <a:cubicBezTo>
                    <a:pt x="307" y="39"/>
                    <a:pt x="367" y="53"/>
                    <a:pt x="428" y="68"/>
                  </a:cubicBezTo>
                  <a:cubicBezTo>
                    <a:pt x="487" y="77"/>
                    <a:pt x="545" y="105"/>
                    <a:pt x="604" y="120"/>
                  </a:cubicBezTo>
                  <a:cubicBezTo>
                    <a:pt x="694" y="142"/>
                    <a:pt x="784" y="165"/>
                    <a:pt x="876" y="184"/>
                  </a:cubicBezTo>
                  <a:cubicBezTo>
                    <a:pt x="1001" y="212"/>
                    <a:pt x="1246" y="265"/>
                    <a:pt x="1356" y="288"/>
                  </a:cubicBezTo>
                  <a:cubicBezTo>
                    <a:pt x="1407" y="318"/>
                    <a:pt x="1482" y="320"/>
                    <a:pt x="1540" y="324"/>
                  </a:cubicBezTo>
                  <a:cubicBezTo>
                    <a:pt x="1624" y="345"/>
                    <a:pt x="1709" y="363"/>
                    <a:pt x="1796" y="372"/>
                  </a:cubicBezTo>
                  <a:cubicBezTo>
                    <a:pt x="1862" y="394"/>
                    <a:pt x="1934" y="405"/>
                    <a:pt x="2004" y="412"/>
                  </a:cubicBezTo>
                  <a:cubicBezTo>
                    <a:pt x="2099" y="431"/>
                    <a:pt x="2288" y="469"/>
                    <a:pt x="2364" y="484"/>
                  </a:cubicBezTo>
                  <a:cubicBezTo>
                    <a:pt x="2419" y="497"/>
                    <a:pt x="2421" y="493"/>
                    <a:pt x="2460" y="500"/>
                  </a:cubicBezTo>
                  <a:cubicBezTo>
                    <a:pt x="2503" y="514"/>
                    <a:pt x="2552" y="513"/>
                    <a:pt x="2596" y="528"/>
                  </a:cubicBezTo>
                  <a:cubicBezTo>
                    <a:pt x="2596" y="532"/>
                    <a:pt x="2605" y="581"/>
                    <a:pt x="2604" y="604"/>
                  </a:cubicBezTo>
                  <a:cubicBezTo>
                    <a:pt x="2603" y="627"/>
                    <a:pt x="2628" y="661"/>
                    <a:pt x="2588" y="664"/>
                  </a:cubicBezTo>
                  <a:cubicBezTo>
                    <a:pt x="2546" y="665"/>
                    <a:pt x="2597" y="673"/>
                    <a:pt x="2364" y="624"/>
                  </a:cubicBezTo>
                  <a:cubicBezTo>
                    <a:pt x="2000" y="568"/>
                    <a:pt x="1508" y="444"/>
                    <a:pt x="1288" y="396"/>
                  </a:cubicBezTo>
                  <a:cubicBezTo>
                    <a:pt x="1041" y="342"/>
                    <a:pt x="766" y="260"/>
                    <a:pt x="588" y="208"/>
                  </a:cubicBezTo>
                  <a:cubicBezTo>
                    <a:pt x="389" y="145"/>
                    <a:pt x="107" y="4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000CC"/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561" name="Freeform 6"/>
            <p:cNvSpPr>
              <a:spLocks/>
            </p:cNvSpPr>
            <p:nvPr/>
          </p:nvSpPr>
          <p:spPr bwMode="auto">
            <a:xfrm>
              <a:off x="1516" y="440"/>
              <a:ext cx="1411" cy="1484"/>
            </a:xfrm>
            <a:custGeom>
              <a:avLst/>
              <a:gdLst>
                <a:gd name="T0" fmla="*/ 0 w 1411"/>
                <a:gd name="T1" fmla="*/ 1148 h 1484"/>
                <a:gd name="T2" fmla="*/ 156 w 1411"/>
                <a:gd name="T3" fmla="*/ 1108 h 1484"/>
                <a:gd name="T4" fmla="*/ 252 w 1411"/>
                <a:gd name="T5" fmla="*/ 1128 h 1484"/>
                <a:gd name="T6" fmla="*/ 304 w 1411"/>
                <a:gd name="T7" fmla="*/ 1148 h 1484"/>
                <a:gd name="T8" fmla="*/ 400 w 1411"/>
                <a:gd name="T9" fmla="*/ 1208 h 1484"/>
                <a:gd name="T10" fmla="*/ 472 w 1411"/>
                <a:gd name="T11" fmla="*/ 1244 h 1484"/>
                <a:gd name="T12" fmla="*/ 516 w 1411"/>
                <a:gd name="T13" fmla="*/ 1228 h 1484"/>
                <a:gd name="T14" fmla="*/ 532 w 1411"/>
                <a:gd name="T15" fmla="*/ 1204 h 1484"/>
                <a:gd name="T16" fmla="*/ 580 w 1411"/>
                <a:gd name="T17" fmla="*/ 1080 h 1484"/>
                <a:gd name="T18" fmla="*/ 600 w 1411"/>
                <a:gd name="T19" fmla="*/ 1112 h 1484"/>
                <a:gd name="T20" fmla="*/ 628 w 1411"/>
                <a:gd name="T21" fmla="*/ 1212 h 1484"/>
                <a:gd name="T22" fmla="*/ 652 w 1411"/>
                <a:gd name="T23" fmla="*/ 1180 h 1484"/>
                <a:gd name="T24" fmla="*/ 684 w 1411"/>
                <a:gd name="T25" fmla="*/ 1040 h 1484"/>
                <a:gd name="T26" fmla="*/ 712 w 1411"/>
                <a:gd name="T27" fmla="*/ 960 h 1484"/>
                <a:gd name="T28" fmla="*/ 744 w 1411"/>
                <a:gd name="T29" fmla="*/ 820 h 1484"/>
                <a:gd name="T30" fmla="*/ 772 w 1411"/>
                <a:gd name="T31" fmla="*/ 740 h 1484"/>
                <a:gd name="T32" fmla="*/ 792 w 1411"/>
                <a:gd name="T33" fmla="*/ 680 h 1484"/>
                <a:gd name="T34" fmla="*/ 828 w 1411"/>
                <a:gd name="T35" fmla="*/ 568 h 1484"/>
                <a:gd name="T36" fmla="*/ 920 w 1411"/>
                <a:gd name="T37" fmla="*/ 308 h 1484"/>
                <a:gd name="T38" fmla="*/ 952 w 1411"/>
                <a:gd name="T39" fmla="*/ 204 h 1484"/>
                <a:gd name="T40" fmla="*/ 1008 w 1411"/>
                <a:gd name="T41" fmla="*/ 80 h 1484"/>
                <a:gd name="T42" fmla="*/ 1164 w 1411"/>
                <a:gd name="T43" fmla="*/ 0 h 1484"/>
                <a:gd name="T44" fmla="*/ 1316 w 1411"/>
                <a:gd name="T45" fmla="*/ 40 h 1484"/>
                <a:gd name="T46" fmla="*/ 1388 w 1411"/>
                <a:gd name="T47" fmla="*/ 64 h 1484"/>
                <a:gd name="T48" fmla="*/ 1332 w 1411"/>
                <a:gd name="T49" fmla="*/ 72 h 1484"/>
                <a:gd name="T50" fmla="*/ 1240 w 1411"/>
                <a:gd name="T51" fmla="*/ 92 h 1484"/>
                <a:gd name="T52" fmla="*/ 1132 w 1411"/>
                <a:gd name="T53" fmla="*/ 176 h 1484"/>
                <a:gd name="T54" fmla="*/ 1096 w 1411"/>
                <a:gd name="T55" fmla="*/ 248 h 1484"/>
                <a:gd name="T56" fmla="*/ 1008 w 1411"/>
                <a:gd name="T57" fmla="*/ 440 h 1484"/>
                <a:gd name="T58" fmla="*/ 776 w 1411"/>
                <a:gd name="T59" fmla="*/ 1028 h 1484"/>
                <a:gd name="T60" fmla="*/ 608 w 1411"/>
                <a:gd name="T61" fmla="*/ 1484 h 1484"/>
                <a:gd name="T62" fmla="*/ 528 w 1411"/>
                <a:gd name="T63" fmla="*/ 1432 h 1484"/>
                <a:gd name="T64" fmla="*/ 492 w 1411"/>
                <a:gd name="T65" fmla="*/ 1392 h 1484"/>
                <a:gd name="T66" fmla="*/ 452 w 1411"/>
                <a:gd name="T67" fmla="*/ 1356 h 1484"/>
                <a:gd name="T68" fmla="*/ 356 w 1411"/>
                <a:gd name="T69" fmla="*/ 1256 h 1484"/>
                <a:gd name="T70" fmla="*/ 372 w 1411"/>
                <a:gd name="T71" fmla="*/ 1272 h 1484"/>
                <a:gd name="T72" fmla="*/ 316 w 1411"/>
                <a:gd name="T73" fmla="*/ 1220 h 1484"/>
                <a:gd name="T74" fmla="*/ 220 w 1411"/>
                <a:gd name="T75" fmla="*/ 1140 h 1484"/>
                <a:gd name="T76" fmla="*/ 60 w 1411"/>
                <a:gd name="T77" fmla="*/ 1132 h 14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11"/>
                <a:gd name="T118" fmla="*/ 0 h 1484"/>
                <a:gd name="T119" fmla="*/ 1411 w 1411"/>
                <a:gd name="T120" fmla="*/ 1484 h 14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11" h="1484">
                  <a:moveTo>
                    <a:pt x="0" y="1148"/>
                  </a:moveTo>
                  <a:cubicBezTo>
                    <a:pt x="51" y="1130"/>
                    <a:pt x="103" y="1118"/>
                    <a:pt x="156" y="1108"/>
                  </a:cubicBezTo>
                  <a:cubicBezTo>
                    <a:pt x="198" y="1111"/>
                    <a:pt x="216" y="1112"/>
                    <a:pt x="252" y="1128"/>
                  </a:cubicBezTo>
                  <a:cubicBezTo>
                    <a:pt x="264" y="1133"/>
                    <a:pt x="291" y="1139"/>
                    <a:pt x="304" y="1148"/>
                  </a:cubicBezTo>
                  <a:cubicBezTo>
                    <a:pt x="328" y="1161"/>
                    <a:pt x="372" y="1192"/>
                    <a:pt x="400" y="1208"/>
                  </a:cubicBezTo>
                  <a:cubicBezTo>
                    <a:pt x="424" y="1216"/>
                    <a:pt x="450" y="1229"/>
                    <a:pt x="472" y="1244"/>
                  </a:cubicBezTo>
                  <a:cubicBezTo>
                    <a:pt x="491" y="1247"/>
                    <a:pt x="506" y="1235"/>
                    <a:pt x="516" y="1228"/>
                  </a:cubicBezTo>
                  <a:cubicBezTo>
                    <a:pt x="520" y="1219"/>
                    <a:pt x="528" y="1213"/>
                    <a:pt x="532" y="1204"/>
                  </a:cubicBezTo>
                  <a:cubicBezTo>
                    <a:pt x="545" y="1164"/>
                    <a:pt x="550" y="1109"/>
                    <a:pt x="580" y="1080"/>
                  </a:cubicBezTo>
                  <a:cubicBezTo>
                    <a:pt x="597" y="1085"/>
                    <a:pt x="594" y="1095"/>
                    <a:pt x="600" y="1112"/>
                  </a:cubicBezTo>
                  <a:cubicBezTo>
                    <a:pt x="604" y="1142"/>
                    <a:pt x="599" y="1193"/>
                    <a:pt x="628" y="1212"/>
                  </a:cubicBezTo>
                  <a:cubicBezTo>
                    <a:pt x="645" y="1206"/>
                    <a:pt x="646" y="1196"/>
                    <a:pt x="652" y="1180"/>
                  </a:cubicBezTo>
                  <a:cubicBezTo>
                    <a:pt x="657" y="1132"/>
                    <a:pt x="672" y="1086"/>
                    <a:pt x="684" y="1040"/>
                  </a:cubicBezTo>
                  <a:cubicBezTo>
                    <a:pt x="690" y="1012"/>
                    <a:pt x="696" y="983"/>
                    <a:pt x="712" y="960"/>
                  </a:cubicBezTo>
                  <a:cubicBezTo>
                    <a:pt x="722" y="923"/>
                    <a:pt x="734" y="857"/>
                    <a:pt x="744" y="820"/>
                  </a:cubicBezTo>
                  <a:cubicBezTo>
                    <a:pt x="766" y="808"/>
                    <a:pt x="768" y="758"/>
                    <a:pt x="772" y="740"/>
                  </a:cubicBezTo>
                  <a:cubicBezTo>
                    <a:pt x="776" y="717"/>
                    <a:pt x="783" y="700"/>
                    <a:pt x="792" y="680"/>
                  </a:cubicBezTo>
                  <a:cubicBezTo>
                    <a:pt x="807" y="644"/>
                    <a:pt x="814" y="604"/>
                    <a:pt x="828" y="568"/>
                  </a:cubicBezTo>
                  <a:cubicBezTo>
                    <a:pt x="849" y="506"/>
                    <a:pt x="899" y="369"/>
                    <a:pt x="920" y="308"/>
                  </a:cubicBezTo>
                  <a:cubicBezTo>
                    <a:pt x="928" y="273"/>
                    <a:pt x="939" y="237"/>
                    <a:pt x="952" y="204"/>
                  </a:cubicBezTo>
                  <a:cubicBezTo>
                    <a:pt x="967" y="166"/>
                    <a:pt x="985" y="109"/>
                    <a:pt x="1008" y="80"/>
                  </a:cubicBezTo>
                  <a:cubicBezTo>
                    <a:pt x="1043" y="47"/>
                    <a:pt x="1113" y="7"/>
                    <a:pt x="1164" y="0"/>
                  </a:cubicBezTo>
                  <a:cubicBezTo>
                    <a:pt x="1215" y="4"/>
                    <a:pt x="1266" y="23"/>
                    <a:pt x="1316" y="40"/>
                  </a:cubicBezTo>
                  <a:cubicBezTo>
                    <a:pt x="1353" y="51"/>
                    <a:pt x="1385" y="59"/>
                    <a:pt x="1388" y="64"/>
                  </a:cubicBezTo>
                  <a:cubicBezTo>
                    <a:pt x="1411" y="98"/>
                    <a:pt x="1346" y="74"/>
                    <a:pt x="1332" y="72"/>
                  </a:cubicBezTo>
                  <a:cubicBezTo>
                    <a:pt x="1295" y="75"/>
                    <a:pt x="1271" y="76"/>
                    <a:pt x="1240" y="92"/>
                  </a:cubicBezTo>
                  <a:cubicBezTo>
                    <a:pt x="1207" y="109"/>
                    <a:pt x="1156" y="150"/>
                    <a:pt x="1132" y="176"/>
                  </a:cubicBezTo>
                  <a:cubicBezTo>
                    <a:pt x="1124" y="198"/>
                    <a:pt x="1107" y="226"/>
                    <a:pt x="1096" y="248"/>
                  </a:cubicBezTo>
                  <a:cubicBezTo>
                    <a:pt x="1078" y="291"/>
                    <a:pt x="1025" y="395"/>
                    <a:pt x="1008" y="440"/>
                  </a:cubicBezTo>
                  <a:cubicBezTo>
                    <a:pt x="931" y="644"/>
                    <a:pt x="850" y="859"/>
                    <a:pt x="776" y="1028"/>
                  </a:cubicBezTo>
                  <a:cubicBezTo>
                    <a:pt x="752" y="1180"/>
                    <a:pt x="688" y="1484"/>
                    <a:pt x="608" y="1484"/>
                  </a:cubicBezTo>
                  <a:cubicBezTo>
                    <a:pt x="597" y="1475"/>
                    <a:pt x="528" y="1432"/>
                    <a:pt x="528" y="1432"/>
                  </a:cubicBezTo>
                  <a:cubicBezTo>
                    <a:pt x="522" y="1416"/>
                    <a:pt x="506" y="1401"/>
                    <a:pt x="492" y="1392"/>
                  </a:cubicBezTo>
                  <a:cubicBezTo>
                    <a:pt x="482" y="1377"/>
                    <a:pt x="467" y="1361"/>
                    <a:pt x="452" y="1356"/>
                  </a:cubicBezTo>
                  <a:cubicBezTo>
                    <a:pt x="429" y="1333"/>
                    <a:pt x="362" y="1263"/>
                    <a:pt x="356" y="1256"/>
                  </a:cubicBezTo>
                  <a:cubicBezTo>
                    <a:pt x="343" y="1242"/>
                    <a:pt x="379" y="1278"/>
                    <a:pt x="372" y="1272"/>
                  </a:cubicBezTo>
                  <a:cubicBezTo>
                    <a:pt x="358" y="1251"/>
                    <a:pt x="340" y="1228"/>
                    <a:pt x="316" y="1220"/>
                  </a:cubicBezTo>
                  <a:cubicBezTo>
                    <a:pt x="291" y="1198"/>
                    <a:pt x="263" y="1155"/>
                    <a:pt x="220" y="1140"/>
                  </a:cubicBezTo>
                  <a:cubicBezTo>
                    <a:pt x="184" y="1132"/>
                    <a:pt x="87" y="1133"/>
                    <a:pt x="60" y="1132"/>
                  </a:cubicBezTo>
                </a:path>
              </a:pathLst>
            </a:custGeom>
            <a:gradFill rotWithShape="0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0" scaled="1"/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0" y="0"/>
            <a:ext cx="9680575" cy="4039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3662" tIns="47625" rIns="93662" bIns="47625" anchor="ctr">
            <a:spAutoFit/>
          </a:bodyPr>
          <a:lstStyle/>
          <a:p>
            <a:pPr eaLnBrk="1" hangingPunct="1"/>
            <a:r>
              <a:rPr lang="sr-Latn-CS" sz="2000" dirty="0"/>
              <a:t>Bilans energije</a:t>
            </a:r>
            <a:r>
              <a:rPr lang="en-US" sz="2000" dirty="0"/>
              <a:t>, </a:t>
            </a:r>
            <a:r>
              <a:rPr lang="sr-Latn-CS" sz="2000" dirty="0"/>
              <a:t>telesne kondicija (BCS) i plodnost mlečnih krava</a:t>
            </a:r>
            <a:endParaRPr lang="en-US" sz="2000" dirty="0"/>
          </a:p>
        </p:txBody>
      </p:sp>
      <p:grpSp>
        <p:nvGrpSpPr>
          <p:cNvPr id="3" name="Group 194"/>
          <p:cNvGrpSpPr>
            <a:grpSpLocks/>
          </p:cNvGrpSpPr>
          <p:nvPr/>
        </p:nvGrpSpPr>
        <p:grpSpPr bwMode="auto">
          <a:xfrm>
            <a:off x="2362200" y="4202113"/>
            <a:ext cx="6810375" cy="1681162"/>
            <a:chOff x="1488" y="2647"/>
            <a:chExt cx="4290" cy="1059"/>
          </a:xfrm>
        </p:grpSpPr>
        <p:sp>
          <p:nvSpPr>
            <p:cNvPr id="16541" name="Rectangle 10"/>
            <p:cNvSpPr>
              <a:spLocks noChangeArrowheads="1"/>
            </p:cNvSpPr>
            <p:nvPr/>
          </p:nvSpPr>
          <p:spPr bwMode="auto">
            <a:xfrm>
              <a:off x="5334" y="3475"/>
              <a:ext cx="422" cy="231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dirty="0" smtClean="0">
                  <a:latin typeface="Helvetica" charset="0"/>
                </a:rPr>
                <a:t>OTK</a:t>
              </a:r>
              <a:endParaRPr lang="en-US" sz="1800" b="1" dirty="0">
                <a:latin typeface="Helvetica" charset="0"/>
              </a:endParaRPr>
            </a:p>
          </p:txBody>
        </p:sp>
        <p:sp>
          <p:nvSpPr>
            <p:cNvPr id="16542" name="Line 11"/>
            <p:cNvSpPr>
              <a:spLocks noChangeShapeType="1"/>
            </p:cNvSpPr>
            <p:nvPr/>
          </p:nvSpPr>
          <p:spPr bwMode="auto">
            <a:xfrm>
              <a:off x="5605" y="2879"/>
              <a:ext cx="0" cy="5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3" name="Line 12"/>
            <p:cNvSpPr>
              <a:spLocks noChangeShapeType="1"/>
            </p:cNvSpPr>
            <p:nvPr/>
          </p:nvSpPr>
          <p:spPr bwMode="auto">
            <a:xfrm>
              <a:off x="5600" y="2880"/>
              <a:ext cx="5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4" name="Line 13"/>
            <p:cNvSpPr>
              <a:spLocks noChangeShapeType="1"/>
            </p:cNvSpPr>
            <p:nvPr/>
          </p:nvSpPr>
          <p:spPr bwMode="auto">
            <a:xfrm flipV="1">
              <a:off x="5603" y="3435"/>
              <a:ext cx="45" cy="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5" name="Line 14"/>
            <p:cNvSpPr>
              <a:spLocks noChangeShapeType="1"/>
            </p:cNvSpPr>
            <p:nvPr/>
          </p:nvSpPr>
          <p:spPr bwMode="auto">
            <a:xfrm>
              <a:off x="5607" y="3153"/>
              <a:ext cx="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Line 15"/>
            <p:cNvSpPr>
              <a:spLocks noChangeShapeType="1"/>
            </p:cNvSpPr>
            <p:nvPr/>
          </p:nvSpPr>
          <p:spPr bwMode="auto">
            <a:xfrm>
              <a:off x="5607" y="3295"/>
              <a:ext cx="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7" name="Line 16"/>
            <p:cNvSpPr>
              <a:spLocks noChangeShapeType="1"/>
            </p:cNvSpPr>
            <p:nvPr/>
          </p:nvSpPr>
          <p:spPr bwMode="auto">
            <a:xfrm>
              <a:off x="5607" y="3011"/>
              <a:ext cx="4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8" name="Rectangle 17"/>
            <p:cNvSpPr>
              <a:spLocks noChangeArrowheads="1"/>
            </p:cNvSpPr>
            <p:nvPr/>
          </p:nvSpPr>
          <p:spPr bwMode="auto">
            <a:xfrm>
              <a:off x="5594" y="2784"/>
              <a:ext cx="184" cy="19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dirty="0">
                  <a:latin typeface="Helvetica" charset="0"/>
                </a:rPr>
                <a:t>5</a:t>
              </a:r>
            </a:p>
          </p:txBody>
        </p:sp>
        <p:sp>
          <p:nvSpPr>
            <p:cNvPr id="16549" name="Rectangle 18"/>
            <p:cNvSpPr>
              <a:spLocks noChangeArrowheads="1"/>
            </p:cNvSpPr>
            <p:nvPr/>
          </p:nvSpPr>
          <p:spPr bwMode="auto">
            <a:xfrm>
              <a:off x="5594" y="2914"/>
              <a:ext cx="184" cy="19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dirty="0">
                  <a:latin typeface="Helvetica" charset="0"/>
                </a:rPr>
                <a:t>4</a:t>
              </a:r>
            </a:p>
          </p:txBody>
        </p:sp>
        <p:sp>
          <p:nvSpPr>
            <p:cNvPr id="16550" name="Rectangle 19"/>
            <p:cNvSpPr>
              <a:spLocks noChangeArrowheads="1"/>
            </p:cNvSpPr>
            <p:nvPr/>
          </p:nvSpPr>
          <p:spPr bwMode="auto">
            <a:xfrm>
              <a:off x="5594" y="3054"/>
              <a:ext cx="184" cy="19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dirty="0">
                  <a:latin typeface="Helvetica" charset="0"/>
                </a:rPr>
                <a:t>3</a:t>
              </a:r>
            </a:p>
          </p:txBody>
        </p:sp>
        <p:sp>
          <p:nvSpPr>
            <p:cNvPr id="16551" name="Rectangle 20"/>
            <p:cNvSpPr>
              <a:spLocks noChangeArrowheads="1"/>
            </p:cNvSpPr>
            <p:nvPr/>
          </p:nvSpPr>
          <p:spPr bwMode="auto">
            <a:xfrm>
              <a:off x="5594" y="3194"/>
              <a:ext cx="184" cy="19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dirty="0">
                  <a:latin typeface="Helvetica" charset="0"/>
                </a:rPr>
                <a:t>2</a:t>
              </a:r>
            </a:p>
          </p:txBody>
        </p:sp>
        <p:sp>
          <p:nvSpPr>
            <p:cNvPr id="16552" name="Rectangle 21"/>
            <p:cNvSpPr>
              <a:spLocks noChangeArrowheads="1"/>
            </p:cNvSpPr>
            <p:nvPr/>
          </p:nvSpPr>
          <p:spPr bwMode="auto">
            <a:xfrm>
              <a:off x="5594" y="3332"/>
              <a:ext cx="184" cy="19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dirty="0">
                  <a:latin typeface="Helvetica" charset="0"/>
                </a:rPr>
                <a:t>1</a:t>
              </a:r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4079" y="2647"/>
              <a:ext cx="1512" cy="370"/>
              <a:chOff x="4079" y="2647"/>
              <a:chExt cx="1512" cy="370"/>
            </a:xfrm>
          </p:grpSpPr>
          <p:sp>
            <p:nvSpPr>
              <p:cNvPr id="16558" name="Rectangle 23"/>
              <p:cNvSpPr>
                <a:spLocks noChangeArrowheads="1"/>
              </p:cNvSpPr>
              <p:nvPr/>
            </p:nvSpPr>
            <p:spPr bwMode="auto">
              <a:xfrm>
                <a:off x="4079" y="2647"/>
                <a:ext cx="1512" cy="336"/>
              </a:xfrm>
              <a:prstGeom prst="rect">
                <a:avLst/>
              </a:prstGeom>
              <a:gradFill rotWithShape="0">
                <a:gsLst>
                  <a:gs pos="0">
                    <a:srgbClr val="063DE8"/>
                  </a:gs>
                  <a:gs pos="100000">
                    <a:srgbClr val="021245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59" name="Rectangle 24"/>
              <p:cNvSpPr>
                <a:spLocks noChangeArrowheads="1"/>
              </p:cNvSpPr>
              <p:nvPr/>
            </p:nvSpPr>
            <p:spPr bwMode="auto">
              <a:xfrm>
                <a:off x="4549" y="2659"/>
                <a:ext cx="1042" cy="358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800">
                    <a:solidFill>
                      <a:srgbClr val="FFFFFF"/>
                    </a:solidFill>
                    <a:latin typeface="Helvetica" charset="0"/>
                  </a:rPr>
                  <a:t>Ri</a:t>
                </a:r>
                <a:r>
                  <a:rPr lang="sr-Latn-CS" sz="1800">
                    <a:solidFill>
                      <a:srgbClr val="FFFFFF"/>
                    </a:solidFill>
                    <a:latin typeface="Helvetica" charset="0"/>
                  </a:rPr>
                  <a:t>zik od</a:t>
                </a:r>
                <a:endParaRPr lang="en-US" sz="1800">
                  <a:solidFill>
                    <a:srgbClr val="FFFFFF"/>
                  </a:solidFill>
                  <a:latin typeface="Helvetica" charset="0"/>
                </a:endParaRPr>
              </a:p>
              <a:p>
                <a:pPr>
                  <a:lnSpc>
                    <a:spcPct val="85000"/>
                  </a:lnSpc>
                </a:pPr>
                <a:r>
                  <a:rPr lang="sr-Latn-CS" sz="1800">
                    <a:solidFill>
                      <a:srgbClr val="FFFFFF"/>
                    </a:solidFill>
                    <a:latin typeface="Helvetica" charset="0"/>
                  </a:rPr>
                  <a:t>GOJAZNOSTI</a:t>
                </a:r>
                <a:endParaRPr lang="en-US" sz="180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2160" y="2879"/>
              <a:ext cx="1200" cy="363"/>
              <a:chOff x="2160" y="2879"/>
              <a:chExt cx="1200" cy="363"/>
            </a:xfrm>
          </p:grpSpPr>
          <p:sp>
            <p:nvSpPr>
              <p:cNvPr id="16556" name="Rectangle 26"/>
              <p:cNvSpPr>
                <a:spLocks noChangeArrowheads="1"/>
              </p:cNvSpPr>
              <p:nvPr/>
            </p:nvSpPr>
            <p:spPr bwMode="auto">
              <a:xfrm>
                <a:off x="2168" y="2879"/>
                <a:ext cx="1192" cy="352"/>
              </a:xfrm>
              <a:prstGeom prst="rect">
                <a:avLst/>
              </a:prstGeom>
              <a:gradFill rotWithShape="0">
                <a:gsLst>
                  <a:gs pos="0">
                    <a:srgbClr val="063DE8"/>
                  </a:gs>
                  <a:gs pos="50000">
                    <a:srgbClr val="000000"/>
                  </a:gs>
                  <a:gs pos="100000">
                    <a:srgbClr val="063DE8"/>
                  </a:gs>
                </a:gsLst>
                <a:lin ang="0" scaled="1"/>
              </a:gra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  <p:sp>
            <p:nvSpPr>
              <p:cNvPr id="16557" name="Rectangle 27"/>
              <p:cNvSpPr>
                <a:spLocks noChangeArrowheads="1"/>
              </p:cNvSpPr>
              <p:nvPr/>
            </p:nvSpPr>
            <p:spPr bwMode="auto">
              <a:xfrm>
                <a:off x="2160" y="2884"/>
                <a:ext cx="1190" cy="358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800">
                    <a:solidFill>
                      <a:srgbClr val="FFFFFF"/>
                    </a:solidFill>
                    <a:latin typeface="Helvetica" charset="0"/>
                  </a:rPr>
                  <a:t>Ri</a:t>
                </a:r>
                <a:r>
                  <a:rPr lang="sr-Latn-CS" sz="1800">
                    <a:solidFill>
                      <a:srgbClr val="FFFFFF"/>
                    </a:solidFill>
                    <a:latin typeface="Helvetica" charset="0"/>
                  </a:rPr>
                  <a:t>zik</a:t>
                </a:r>
                <a:r>
                  <a:rPr lang="en-US" sz="1800">
                    <a:solidFill>
                      <a:srgbClr val="FFFFFF"/>
                    </a:solidFill>
                    <a:latin typeface="Helvetica" charset="0"/>
                  </a:rPr>
                  <a:t> o</a:t>
                </a:r>
                <a:r>
                  <a:rPr lang="sr-Latn-CS" sz="1800">
                    <a:solidFill>
                      <a:srgbClr val="FFFFFF"/>
                    </a:solidFill>
                    <a:latin typeface="Helvetica" charset="0"/>
                  </a:rPr>
                  <a:t>d </a:t>
                </a:r>
                <a:r>
                  <a:rPr lang="en-US" sz="1800">
                    <a:solidFill>
                      <a:srgbClr val="FFFFFF"/>
                    </a:solidFill>
                    <a:latin typeface="Helvetica" charset="0"/>
                  </a:rPr>
                  <a:t> </a:t>
                </a:r>
              </a:p>
              <a:p>
                <a:pPr>
                  <a:lnSpc>
                    <a:spcPct val="85000"/>
                  </a:lnSpc>
                </a:pPr>
                <a:r>
                  <a:rPr lang="sr-Latn-CS" sz="1800">
                    <a:solidFill>
                      <a:srgbClr val="FFFFFF"/>
                    </a:solidFill>
                    <a:latin typeface="Helvetica" charset="0"/>
                  </a:rPr>
                  <a:t>MRŠAVLJENJA</a:t>
                </a:r>
                <a:r>
                  <a:rPr lang="en-US" sz="1600">
                    <a:solidFill>
                      <a:srgbClr val="FFFFFF"/>
                    </a:solidFill>
                    <a:latin typeface="Helvetica" charset="0"/>
                  </a:rPr>
                  <a:t> </a:t>
                </a:r>
              </a:p>
            </p:txBody>
          </p:sp>
        </p:grpSp>
        <p:sp>
          <p:nvSpPr>
            <p:cNvPr id="16555" name="Freeform 28"/>
            <p:cNvSpPr>
              <a:spLocks/>
            </p:cNvSpPr>
            <p:nvPr/>
          </p:nvSpPr>
          <p:spPr bwMode="auto">
            <a:xfrm>
              <a:off x="1488" y="3029"/>
              <a:ext cx="4096" cy="283"/>
            </a:xfrm>
            <a:custGeom>
              <a:avLst/>
              <a:gdLst>
                <a:gd name="T0" fmla="*/ 0 w 4096"/>
                <a:gd name="T1" fmla="*/ 35 h 283"/>
                <a:gd name="T2" fmla="*/ 520 w 4096"/>
                <a:gd name="T3" fmla="*/ 91 h 283"/>
                <a:gd name="T4" fmla="*/ 880 w 4096"/>
                <a:gd name="T5" fmla="*/ 251 h 283"/>
                <a:gd name="T6" fmla="*/ 1800 w 4096"/>
                <a:gd name="T7" fmla="*/ 227 h 283"/>
                <a:gd name="T8" fmla="*/ 2712 w 4096"/>
                <a:gd name="T9" fmla="*/ 91 h 283"/>
                <a:gd name="T10" fmla="*/ 3408 w 4096"/>
                <a:gd name="T11" fmla="*/ 19 h 283"/>
                <a:gd name="T12" fmla="*/ 4096 w 4096"/>
                <a:gd name="T13" fmla="*/ 19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96"/>
                <a:gd name="T22" fmla="*/ 0 h 283"/>
                <a:gd name="T23" fmla="*/ 4096 w 4096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96" h="283">
                  <a:moveTo>
                    <a:pt x="0" y="35"/>
                  </a:moveTo>
                  <a:cubicBezTo>
                    <a:pt x="80" y="55"/>
                    <a:pt x="415" y="54"/>
                    <a:pt x="520" y="91"/>
                  </a:cubicBezTo>
                  <a:cubicBezTo>
                    <a:pt x="625" y="128"/>
                    <a:pt x="688" y="219"/>
                    <a:pt x="880" y="251"/>
                  </a:cubicBezTo>
                  <a:cubicBezTo>
                    <a:pt x="1072" y="283"/>
                    <a:pt x="1491" y="270"/>
                    <a:pt x="1800" y="227"/>
                  </a:cubicBezTo>
                  <a:cubicBezTo>
                    <a:pt x="2109" y="184"/>
                    <a:pt x="2415" y="139"/>
                    <a:pt x="2712" y="91"/>
                  </a:cubicBezTo>
                  <a:cubicBezTo>
                    <a:pt x="3009" y="43"/>
                    <a:pt x="3175" y="38"/>
                    <a:pt x="3408" y="19"/>
                  </a:cubicBezTo>
                  <a:cubicBezTo>
                    <a:pt x="3641" y="0"/>
                    <a:pt x="3941" y="24"/>
                    <a:pt x="4096" y="19"/>
                  </a:cubicBez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Line 30"/>
          <p:cNvSpPr>
            <a:spLocks noChangeShapeType="1"/>
          </p:cNvSpPr>
          <p:nvPr/>
        </p:nvSpPr>
        <p:spPr bwMode="auto">
          <a:xfrm>
            <a:off x="8896350" y="1611313"/>
            <a:ext cx="0" cy="179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38"/>
          <p:cNvSpPr>
            <a:spLocks noChangeShapeType="1"/>
          </p:cNvSpPr>
          <p:nvPr/>
        </p:nvSpPr>
        <p:spPr bwMode="auto">
          <a:xfrm>
            <a:off x="8894763" y="1631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Line 39"/>
          <p:cNvSpPr>
            <a:spLocks noChangeShapeType="1"/>
          </p:cNvSpPr>
          <p:nvPr/>
        </p:nvSpPr>
        <p:spPr bwMode="auto">
          <a:xfrm>
            <a:off x="8894763" y="1885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Line 40"/>
          <p:cNvSpPr>
            <a:spLocks noChangeShapeType="1"/>
          </p:cNvSpPr>
          <p:nvPr/>
        </p:nvSpPr>
        <p:spPr bwMode="auto">
          <a:xfrm>
            <a:off x="8894763" y="2139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41"/>
          <p:cNvSpPr>
            <a:spLocks noChangeShapeType="1"/>
          </p:cNvSpPr>
          <p:nvPr/>
        </p:nvSpPr>
        <p:spPr bwMode="auto">
          <a:xfrm>
            <a:off x="8894763" y="2393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42"/>
          <p:cNvSpPr>
            <a:spLocks noChangeShapeType="1"/>
          </p:cNvSpPr>
          <p:nvPr/>
        </p:nvSpPr>
        <p:spPr bwMode="auto">
          <a:xfrm>
            <a:off x="8894763" y="2647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43"/>
          <p:cNvSpPr>
            <a:spLocks noChangeShapeType="1"/>
          </p:cNvSpPr>
          <p:nvPr/>
        </p:nvSpPr>
        <p:spPr bwMode="auto">
          <a:xfrm>
            <a:off x="8894763" y="290195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44"/>
          <p:cNvSpPr>
            <a:spLocks noChangeShapeType="1"/>
          </p:cNvSpPr>
          <p:nvPr/>
        </p:nvSpPr>
        <p:spPr bwMode="auto">
          <a:xfrm>
            <a:off x="8894763" y="314960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Line 45"/>
          <p:cNvSpPr>
            <a:spLocks noChangeShapeType="1"/>
          </p:cNvSpPr>
          <p:nvPr/>
        </p:nvSpPr>
        <p:spPr bwMode="auto">
          <a:xfrm>
            <a:off x="8894763" y="3403600"/>
            <a:ext cx="714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2286000" y="547688"/>
            <a:ext cx="6604000" cy="5602287"/>
            <a:chOff x="1440" y="345"/>
            <a:chExt cx="4160" cy="3529"/>
          </a:xfrm>
        </p:grpSpPr>
        <p:sp>
          <p:nvSpPr>
            <p:cNvPr id="16534" name="Line 50"/>
            <p:cNvSpPr>
              <a:spLocks noChangeShapeType="1"/>
            </p:cNvSpPr>
            <p:nvPr/>
          </p:nvSpPr>
          <p:spPr bwMode="auto">
            <a:xfrm>
              <a:off x="2664" y="392"/>
              <a:ext cx="0" cy="34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51"/>
            <p:cNvGrpSpPr>
              <a:grpSpLocks/>
            </p:cNvGrpSpPr>
            <p:nvPr/>
          </p:nvGrpSpPr>
          <p:grpSpPr bwMode="auto">
            <a:xfrm>
              <a:off x="1440" y="345"/>
              <a:ext cx="4160" cy="3521"/>
              <a:chOff x="1440" y="345"/>
              <a:chExt cx="4160" cy="3521"/>
            </a:xfrm>
          </p:grpSpPr>
          <p:sp>
            <p:nvSpPr>
              <p:cNvPr id="16536" name="Line 52"/>
              <p:cNvSpPr>
                <a:spLocks noChangeShapeType="1"/>
              </p:cNvSpPr>
              <p:nvPr/>
            </p:nvSpPr>
            <p:spPr bwMode="auto">
              <a:xfrm>
                <a:off x="2119" y="1374"/>
                <a:ext cx="0" cy="24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53"/>
              <p:cNvGrpSpPr>
                <a:grpSpLocks/>
              </p:cNvGrpSpPr>
              <p:nvPr/>
            </p:nvGrpSpPr>
            <p:grpSpPr bwMode="auto">
              <a:xfrm>
                <a:off x="1440" y="345"/>
                <a:ext cx="4160" cy="1416"/>
                <a:chOff x="1440" y="345"/>
                <a:chExt cx="4160" cy="1416"/>
              </a:xfrm>
            </p:grpSpPr>
            <p:sp>
              <p:nvSpPr>
                <p:cNvPr id="16538" name="Rectangle 54"/>
                <p:cNvSpPr>
                  <a:spLocks noChangeArrowheads="1"/>
                </p:cNvSpPr>
                <p:nvPr/>
              </p:nvSpPr>
              <p:spPr bwMode="auto">
                <a:xfrm>
                  <a:off x="1440" y="345"/>
                  <a:ext cx="858" cy="22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sr-Latn-CS" sz="1800" dirty="0">
                      <a:latin typeface="Helvetica" charset="0"/>
                    </a:rPr>
                    <a:t>En. potrebe</a:t>
                  </a:r>
                  <a:endParaRPr lang="en-US" sz="1800" dirty="0">
                    <a:latin typeface="Helvetica" charset="0"/>
                  </a:endParaRPr>
                </a:p>
              </p:txBody>
            </p:sp>
            <p:sp>
              <p:nvSpPr>
                <p:cNvPr id="16539" name="Freeform 55"/>
                <p:cNvSpPr>
                  <a:spLocks/>
                </p:cNvSpPr>
                <p:nvPr/>
              </p:nvSpPr>
              <p:spPr bwMode="auto">
                <a:xfrm>
                  <a:off x="1492" y="436"/>
                  <a:ext cx="4108" cy="1325"/>
                </a:xfrm>
                <a:custGeom>
                  <a:avLst/>
                  <a:gdLst>
                    <a:gd name="T0" fmla="*/ 0 w 4108"/>
                    <a:gd name="T1" fmla="*/ 1148 h 1325"/>
                    <a:gd name="T2" fmla="*/ 248 w 4108"/>
                    <a:gd name="T3" fmla="*/ 1112 h 1325"/>
                    <a:gd name="T4" fmla="*/ 524 w 4108"/>
                    <a:gd name="T5" fmla="*/ 1248 h 1325"/>
                    <a:gd name="T6" fmla="*/ 612 w 4108"/>
                    <a:gd name="T7" fmla="*/ 1064 h 1325"/>
                    <a:gd name="T8" fmla="*/ 684 w 4108"/>
                    <a:gd name="T9" fmla="*/ 1176 h 1325"/>
                    <a:gd name="T10" fmla="*/ 996 w 4108"/>
                    <a:gd name="T11" fmla="*/ 168 h 1325"/>
                    <a:gd name="T12" fmla="*/ 1196 w 4108"/>
                    <a:gd name="T13" fmla="*/ 0 h 1325"/>
                    <a:gd name="T14" fmla="*/ 2372 w 4108"/>
                    <a:gd name="T15" fmla="*/ 376 h 1325"/>
                    <a:gd name="T16" fmla="*/ 3252 w 4108"/>
                    <a:gd name="T17" fmla="*/ 592 h 1325"/>
                    <a:gd name="T18" fmla="*/ 4108 w 4108"/>
                    <a:gd name="T19" fmla="*/ 752 h 13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108"/>
                    <a:gd name="T31" fmla="*/ 0 h 1325"/>
                    <a:gd name="T32" fmla="*/ 4108 w 4108"/>
                    <a:gd name="T33" fmla="*/ 1325 h 13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108" h="1325">
                      <a:moveTo>
                        <a:pt x="0" y="1148"/>
                      </a:moveTo>
                      <a:cubicBezTo>
                        <a:pt x="43" y="1145"/>
                        <a:pt x="161" y="1095"/>
                        <a:pt x="248" y="1112"/>
                      </a:cubicBezTo>
                      <a:cubicBezTo>
                        <a:pt x="335" y="1129"/>
                        <a:pt x="463" y="1256"/>
                        <a:pt x="524" y="1248"/>
                      </a:cubicBezTo>
                      <a:cubicBezTo>
                        <a:pt x="585" y="1240"/>
                        <a:pt x="585" y="1076"/>
                        <a:pt x="612" y="1064"/>
                      </a:cubicBezTo>
                      <a:cubicBezTo>
                        <a:pt x="639" y="1052"/>
                        <a:pt x="620" y="1325"/>
                        <a:pt x="684" y="1176"/>
                      </a:cubicBezTo>
                      <a:cubicBezTo>
                        <a:pt x="751" y="920"/>
                        <a:pt x="909" y="385"/>
                        <a:pt x="996" y="168"/>
                      </a:cubicBezTo>
                      <a:cubicBezTo>
                        <a:pt x="1028" y="104"/>
                        <a:pt x="1036" y="8"/>
                        <a:pt x="1196" y="0"/>
                      </a:cubicBezTo>
                      <a:cubicBezTo>
                        <a:pt x="1441" y="28"/>
                        <a:pt x="1796" y="232"/>
                        <a:pt x="2372" y="376"/>
                      </a:cubicBezTo>
                      <a:cubicBezTo>
                        <a:pt x="2852" y="504"/>
                        <a:pt x="2963" y="529"/>
                        <a:pt x="3252" y="592"/>
                      </a:cubicBezTo>
                      <a:cubicBezTo>
                        <a:pt x="3541" y="655"/>
                        <a:pt x="3930" y="719"/>
                        <a:pt x="4108" y="752"/>
                      </a:cubicBezTo>
                    </a:path>
                  </a:pathLst>
                </a:cu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540" name="Line 56"/>
                <p:cNvSpPr>
                  <a:spLocks noChangeShapeType="1"/>
                </p:cNvSpPr>
                <p:nvPr/>
              </p:nvSpPr>
              <p:spPr bwMode="auto">
                <a:xfrm>
                  <a:off x="2278" y="456"/>
                  <a:ext cx="21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286000" y="622300"/>
            <a:ext cx="6616700" cy="5502275"/>
            <a:chOff x="1440" y="392"/>
            <a:chExt cx="4168" cy="3466"/>
          </a:xfrm>
        </p:grpSpPr>
        <p:sp>
          <p:nvSpPr>
            <p:cNvPr id="16529" name="Line 58"/>
            <p:cNvSpPr>
              <a:spLocks noChangeShapeType="1"/>
            </p:cNvSpPr>
            <p:nvPr/>
          </p:nvSpPr>
          <p:spPr bwMode="auto">
            <a:xfrm>
              <a:off x="3021" y="392"/>
              <a:ext cx="0" cy="34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>
              <a:off x="1440" y="512"/>
              <a:ext cx="4168" cy="1433"/>
              <a:chOff x="1440" y="512"/>
              <a:chExt cx="4168" cy="1433"/>
            </a:xfrm>
          </p:grpSpPr>
          <p:sp>
            <p:nvSpPr>
              <p:cNvPr id="16531" name="Rectangle 60"/>
              <p:cNvSpPr>
                <a:spLocks noChangeArrowheads="1"/>
              </p:cNvSpPr>
              <p:nvPr/>
            </p:nvSpPr>
            <p:spPr bwMode="auto">
              <a:xfrm>
                <a:off x="1440" y="559"/>
                <a:ext cx="1002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sr-Latn-CS" sz="1800" dirty="0">
                    <a:latin typeface="Helvetica" charset="0"/>
                  </a:rPr>
                  <a:t>Unos energije</a:t>
                </a:r>
                <a:endParaRPr lang="en-US" sz="1800" dirty="0">
                  <a:latin typeface="Helvetica" charset="0"/>
                </a:endParaRPr>
              </a:p>
            </p:txBody>
          </p:sp>
          <p:sp>
            <p:nvSpPr>
              <p:cNvPr id="16532" name="Freeform 61"/>
              <p:cNvSpPr>
                <a:spLocks/>
              </p:cNvSpPr>
              <p:nvPr/>
            </p:nvSpPr>
            <p:spPr bwMode="auto">
              <a:xfrm>
                <a:off x="1500" y="512"/>
                <a:ext cx="4108" cy="1433"/>
              </a:xfrm>
              <a:custGeom>
                <a:avLst/>
                <a:gdLst>
                  <a:gd name="T0" fmla="*/ 0 w 4108"/>
                  <a:gd name="T1" fmla="*/ 1088 h 1433"/>
                  <a:gd name="T2" fmla="*/ 232 w 4108"/>
                  <a:gd name="T3" fmla="*/ 1068 h 1433"/>
                  <a:gd name="T4" fmla="*/ 484 w 4108"/>
                  <a:gd name="T5" fmla="*/ 1304 h 1433"/>
                  <a:gd name="T6" fmla="*/ 604 w 4108"/>
                  <a:gd name="T7" fmla="*/ 1408 h 1433"/>
                  <a:gd name="T8" fmla="*/ 732 w 4108"/>
                  <a:gd name="T9" fmla="*/ 1256 h 1433"/>
                  <a:gd name="T10" fmla="*/ 1028 w 4108"/>
                  <a:gd name="T11" fmla="*/ 344 h 1433"/>
                  <a:gd name="T12" fmla="*/ 1268 w 4108"/>
                  <a:gd name="T13" fmla="*/ 8 h 1433"/>
                  <a:gd name="T14" fmla="*/ 1868 w 4108"/>
                  <a:gd name="T15" fmla="*/ 64 h 1433"/>
                  <a:gd name="T16" fmla="*/ 2948 w 4108"/>
                  <a:gd name="T17" fmla="*/ 320 h 1433"/>
                  <a:gd name="T18" fmla="*/ 4108 w 4108"/>
                  <a:gd name="T19" fmla="*/ 528 h 14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8"/>
                  <a:gd name="T31" fmla="*/ 0 h 1433"/>
                  <a:gd name="T32" fmla="*/ 4108 w 4108"/>
                  <a:gd name="T33" fmla="*/ 1433 h 14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8" h="1433">
                    <a:moveTo>
                      <a:pt x="0" y="1088"/>
                    </a:moveTo>
                    <a:cubicBezTo>
                      <a:pt x="104" y="1036"/>
                      <a:pt x="144" y="1048"/>
                      <a:pt x="232" y="1068"/>
                    </a:cubicBezTo>
                    <a:cubicBezTo>
                      <a:pt x="280" y="1072"/>
                      <a:pt x="432" y="1257"/>
                      <a:pt x="484" y="1304"/>
                    </a:cubicBezTo>
                    <a:cubicBezTo>
                      <a:pt x="545" y="1381"/>
                      <a:pt x="569" y="1373"/>
                      <a:pt x="604" y="1408"/>
                    </a:cubicBezTo>
                    <a:cubicBezTo>
                      <a:pt x="649" y="1407"/>
                      <a:pt x="661" y="1433"/>
                      <a:pt x="732" y="1256"/>
                    </a:cubicBezTo>
                    <a:cubicBezTo>
                      <a:pt x="772" y="1016"/>
                      <a:pt x="945" y="585"/>
                      <a:pt x="1028" y="344"/>
                    </a:cubicBezTo>
                    <a:cubicBezTo>
                      <a:pt x="1132" y="104"/>
                      <a:pt x="1172" y="32"/>
                      <a:pt x="1268" y="8"/>
                    </a:cubicBezTo>
                    <a:cubicBezTo>
                      <a:pt x="1412" y="0"/>
                      <a:pt x="1580" y="8"/>
                      <a:pt x="1868" y="64"/>
                    </a:cubicBezTo>
                    <a:cubicBezTo>
                      <a:pt x="2252" y="144"/>
                      <a:pt x="2452" y="232"/>
                      <a:pt x="2948" y="320"/>
                    </a:cubicBezTo>
                    <a:cubicBezTo>
                      <a:pt x="3452" y="400"/>
                      <a:pt x="3732" y="488"/>
                      <a:pt x="4108" y="52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533" name="Line 62"/>
              <p:cNvSpPr>
                <a:spLocks noChangeShapeType="1"/>
              </p:cNvSpPr>
              <p:nvPr/>
            </p:nvSpPr>
            <p:spPr bwMode="auto">
              <a:xfrm>
                <a:off x="2400" y="661"/>
                <a:ext cx="192" cy="2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3352800" y="5257800"/>
            <a:ext cx="2822575" cy="876300"/>
            <a:chOff x="2112" y="3312"/>
            <a:chExt cx="1778" cy="552"/>
          </a:xfrm>
        </p:grpSpPr>
        <p:sp>
          <p:nvSpPr>
            <p:cNvPr id="16525" name="Line 64"/>
            <p:cNvSpPr>
              <a:spLocks noChangeShapeType="1"/>
            </p:cNvSpPr>
            <p:nvPr/>
          </p:nvSpPr>
          <p:spPr bwMode="auto">
            <a:xfrm>
              <a:off x="2688" y="3774"/>
              <a:ext cx="413" cy="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26" name="Freeform 65"/>
            <p:cNvSpPr>
              <a:spLocks/>
            </p:cNvSpPr>
            <p:nvPr/>
          </p:nvSpPr>
          <p:spPr bwMode="auto">
            <a:xfrm>
              <a:off x="2112" y="3312"/>
              <a:ext cx="1480" cy="552"/>
            </a:xfrm>
            <a:custGeom>
              <a:avLst/>
              <a:gdLst>
                <a:gd name="T0" fmla="*/ 0 w 1480"/>
                <a:gd name="T1" fmla="*/ 544 h 552"/>
                <a:gd name="T2" fmla="*/ 440 w 1480"/>
                <a:gd name="T3" fmla="*/ 520 h 552"/>
                <a:gd name="T4" fmla="*/ 720 w 1480"/>
                <a:gd name="T5" fmla="*/ 344 h 552"/>
                <a:gd name="T6" fmla="*/ 1040 w 1480"/>
                <a:gd name="T7" fmla="*/ 72 h 552"/>
                <a:gd name="T8" fmla="*/ 1480 w 1480"/>
                <a:gd name="T9" fmla="*/ 0 h 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0"/>
                <a:gd name="T16" fmla="*/ 0 h 552"/>
                <a:gd name="T17" fmla="*/ 1480 w 1480"/>
                <a:gd name="T18" fmla="*/ 552 h 5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0" h="552">
                  <a:moveTo>
                    <a:pt x="0" y="544"/>
                  </a:moveTo>
                  <a:cubicBezTo>
                    <a:pt x="33" y="541"/>
                    <a:pt x="356" y="552"/>
                    <a:pt x="440" y="520"/>
                  </a:cubicBezTo>
                  <a:cubicBezTo>
                    <a:pt x="524" y="488"/>
                    <a:pt x="607" y="419"/>
                    <a:pt x="720" y="344"/>
                  </a:cubicBezTo>
                  <a:cubicBezTo>
                    <a:pt x="820" y="269"/>
                    <a:pt x="913" y="129"/>
                    <a:pt x="1040" y="72"/>
                  </a:cubicBezTo>
                  <a:cubicBezTo>
                    <a:pt x="1193" y="24"/>
                    <a:pt x="1372" y="3"/>
                    <a:pt x="1480" y="0"/>
                  </a:cubicBezTo>
                </a:path>
              </a:pathLst>
            </a:custGeom>
            <a:noFill/>
            <a:ln w="25400" cap="rnd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Rectangle 66"/>
            <p:cNvSpPr>
              <a:spLocks noChangeArrowheads="1"/>
            </p:cNvSpPr>
            <p:nvPr/>
          </p:nvSpPr>
          <p:spPr bwMode="auto">
            <a:xfrm>
              <a:off x="3462" y="3470"/>
              <a:ext cx="42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sr-Latn-CS" sz="1400" dirty="0">
                  <a:latin typeface="Helvetica" charset="0"/>
                </a:rPr>
                <a:t>servis</a:t>
              </a:r>
              <a:endParaRPr lang="en-US" sz="1400" dirty="0">
                <a:latin typeface="Helvetica" charset="0"/>
              </a:endParaRPr>
            </a:p>
            <a:p>
              <a:pPr algn="ctr"/>
              <a:r>
                <a:rPr lang="sr-Latn-CS" sz="1400" dirty="0">
                  <a:latin typeface="Helvetica" charset="0"/>
                </a:rPr>
                <a:t>period</a:t>
              </a:r>
              <a:endParaRPr lang="en-US" sz="1400" dirty="0">
                <a:latin typeface="Helvetica" charset="0"/>
              </a:endParaRPr>
            </a:p>
          </p:txBody>
        </p:sp>
        <p:cxnSp>
          <p:nvCxnSpPr>
            <p:cNvPr id="16528" name="AutoShape 67"/>
            <p:cNvCxnSpPr>
              <a:cxnSpLocks noChangeShapeType="1"/>
            </p:cNvCxnSpPr>
            <p:nvPr/>
          </p:nvCxnSpPr>
          <p:spPr bwMode="auto">
            <a:xfrm rot="10800000" flipV="1">
              <a:off x="2928" y="3408"/>
              <a:ext cx="864" cy="352"/>
            </a:xfrm>
            <a:prstGeom prst="curvedConnector3">
              <a:avLst>
                <a:gd name="adj1" fmla="val 64445"/>
              </a:avLst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-38100" y="495300"/>
            <a:ext cx="9185276" cy="6362700"/>
            <a:chOff x="-24" y="312"/>
            <a:chExt cx="5786" cy="4008"/>
          </a:xfrm>
        </p:grpSpPr>
        <p:sp>
          <p:nvSpPr>
            <p:cNvPr id="16416" name="Line 69"/>
            <p:cNvSpPr>
              <a:spLocks noChangeShapeType="1"/>
            </p:cNvSpPr>
            <p:nvPr/>
          </p:nvSpPr>
          <p:spPr bwMode="auto">
            <a:xfrm>
              <a:off x="1480" y="2552"/>
              <a:ext cx="41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70"/>
            <p:cNvGrpSpPr>
              <a:grpSpLocks/>
            </p:cNvGrpSpPr>
            <p:nvPr/>
          </p:nvGrpSpPr>
          <p:grpSpPr bwMode="auto">
            <a:xfrm>
              <a:off x="-24" y="312"/>
              <a:ext cx="5786" cy="4008"/>
              <a:chOff x="-24" y="312"/>
              <a:chExt cx="5786" cy="4008"/>
            </a:xfrm>
          </p:grpSpPr>
          <p:sp>
            <p:nvSpPr>
              <p:cNvPr id="16418" name="Rectangle 71"/>
              <p:cNvSpPr>
                <a:spLocks noChangeArrowheads="1"/>
              </p:cNvSpPr>
              <p:nvPr/>
            </p:nvSpPr>
            <p:spPr bwMode="auto">
              <a:xfrm>
                <a:off x="1209" y="2038"/>
                <a:ext cx="209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dirty="0">
                    <a:solidFill>
                      <a:srgbClr val="FFFFFF"/>
                    </a:solidFill>
                    <a:latin typeface="Helvetica" charset="0"/>
                  </a:rPr>
                  <a:t> </a:t>
                </a:r>
                <a:r>
                  <a:rPr lang="en-US" sz="1400" dirty="0">
                    <a:latin typeface="Helvetica" charset="0"/>
                  </a:rPr>
                  <a:t>0</a:t>
                </a:r>
              </a:p>
            </p:txBody>
          </p:sp>
          <p:grpSp>
            <p:nvGrpSpPr>
              <p:cNvPr id="14" name="Group 72"/>
              <p:cNvGrpSpPr>
                <a:grpSpLocks/>
              </p:cNvGrpSpPr>
              <p:nvPr/>
            </p:nvGrpSpPr>
            <p:grpSpPr bwMode="auto">
              <a:xfrm>
                <a:off x="-24" y="312"/>
                <a:ext cx="5786" cy="4008"/>
                <a:chOff x="-24" y="312"/>
                <a:chExt cx="5786" cy="4008"/>
              </a:xfrm>
            </p:grpSpPr>
            <p:grpSp>
              <p:nvGrpSpPr>
                <p:cNvPr id="15" name="Group 73"/>
                <p:cNvGrpSpPr>
                  <a:grpSpLocks/>
                </p:cNvGrpSpPr>
                <p:nvPr/>
              </p:nvGrpSpPr>
              <p:grpSpPr bwMode="auto">
                <a:xfrm>
                  <a:off x="-24" y="312"/>
                  <a:ext cx="5786" cy="4008"/>
                  <a:chOff x="-24" y="312"/>
                  <a:chExt cx="5786" cy="4008"/>
                </a:xfrm>
              </p:grpSpPr>
              <p:sp>
                <p:nvSpPr>
                  <p:cNvPr id="16422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-24" y="356"/>
                    <a:ext cx="682" cy="229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800" b="1" dirty="0" err="1">
                        <a:latin typeface="Helvetica" charset="0"/>
                      </a:rPr>
                      <a:t>Energ</a:t>
                    </a:r>
                    <a:r>
                      <a:rPr lang="sr-Latn-CS" sz="1800" b="1" dirty="0">
                        <a:latin typeface="Helvetica" charset="0"/>
                      </a:rPr>
                      <a:t>ija</a:t>
                    </a:r>
                    <a:endParaRPr lang="en-US" sz="1800" dirty="0">
                      <a:latin typeface="Helvetica" charset="0"/>
                    </a:endParaRPr>
                  </a:p>
                </p:txBody>
              </p:sp>
              <p:sp>
                <p:nvSpPr>
                  <p:cNvPr id="16423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-24" y="557"/>
                    <a:ext cx="960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600" dirty="0">
                        <a:latin typeface="Helvetica" charset="0"/>
                      </a:rPr>
                      <a:t>(</a:t>
                    </a:r>
                    <a:r>
                      <a:rPr lang="en-US" sz="1600" dirty="0" err="1">
                        <a:latin typeface="Helvetica" charset="0"/>
                      </a:rPr>
                      <a:t>Mcal</a:t>
                    </a:r>
                    <a:r>
                      <a:rPr lang="en-US" sz="1600" dirty="0">
                        <a:latin typeface="Helvetica" charset="0"/>
                      </a:rPr>
                      <a:t> </a:t>
                    </a:r>
                    <a:r>
                      <a:rPr lang="en-US" sz="1600" dirty="0" err="1">
                        <a:latin typeface="Helvetica" charset="0"/>
                      </a:rPr>
                      <a:t>NEl</a:t>
                    </a:r>
                    <a:r>
                      <a:rPr lang="en-US" sz="1600" dirty="0">
                        <a:latin typeface="Helvetica" charset="0"/>
                      </a:rPr>
                      <a:t>/</a:t>
                    </a:r>
                    <a:r>
                      <a:rPr lang="en-US" sz="1600" dirty="0" err="1">
                        <a:latin typeface="Helvetica" charset="0"/>
                      </a:rPr>
                      <a:t>da</a:t>
                    </a:r>
                    <a:r>
                      <a:rPr lang="sr-Latn-CS" sz="1600" dirty="0">
                        <a:latin typeface="Helvetica" charset="0"/>
                      </a:rPr>
                      <a:t>n</a:t>
                    </a:r>
                    <a:r>
                      <a:rPr lang="en-US" sz="1600" dirty="0">
                        <a:latin typeface="Helvetica" charset="0"/>
                      </a:rPr>
                      <a:t>)</a:t>
                    </a:r>
                  </a:p>
                </p:txBody>
              </p:sp>
              <p:sp>
                <p:nvSpPr>
                  <p:cNvPr id="16424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-24" y="2121"/>
                    <a:ext cx="1251" cy="248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2000" b="1" dirty="0">
                        <a:latin typeface="Helvetica" charset="0"/>
                      </a:rPr>
                      <a:t>B</a:t>
                    </a:r>
                    <a:r>
                      <a:rPr lang="sr-Latn-CS" sz="2000" b="1" dirty="0">
                        <a:latin typeface="Helvetica" charset="0"/>
                      </a:rPr>
                      <a:t>ilans energije</a:t>
                    </a:r>
                    <a:endParaRPr lang="en-US" sz="2000" dirty="0">
                      <a:latin typeface="Helvetica" charset="0"/>
                    </a:endParaRPr>
                  </a:p>
                </p:txBody>
              </p:sp>
              <p:sp>
                <p:nvSpPr>
                  <p:cNvPr id="16425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-24" y="2331"/>
                    <a:ext cx="818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600" dirty="0">
                        <a:latin typeface="Helvetica" charset="0"/>
                      </a:rPr>
                      <a:t>(</a:t>
                    </a:r>
                    <a:r>
                      <a:rPr lang="en-US" sz="1600" dirty="0" err="1">
                        <a:latin typeface="Helvetica" charset="0"/>
                      </a:rPr>
                      <a:t>Mcal</a:t>
                    </a:r>
                    <a:r>
                      <a:rPr lang="en-US" sz="1600" dirty="0">
                        <a:latin typeface="Helvetica" charset="0"/>
                      </a:rPr>
                      <a:t> </a:t>
                    </a:r>
                    <a:r>
                      <a:rPr lang="en-US" sz="1600" dirty="0" err="1">
                        <a:latin typeface="Helvetica" charset="0"/>
                      </a:rPr>
                      <a:t>NEl</a:t>
                    </a:r>
                    <a:r>
                      <a:rPr lang="en-US" sz="1600" dirty="0">
                        <a:latin typeface="Helvetica" charset="0"/>
                      </a:rPr>
                      <a:t>/d)</a:t>
                    </a:r>
                  </a:p>
                </p:txBody>
              </p:sp>
              <p:sp>
                <p:nvSpPr>
                  <p:cNvPr id="16426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449" y="3829"/>
                    <a:ext cx="546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sr-Latn-CS" sz="1600" dirty="0">
                        <a:latin typeface="Helvetica" charset="0"/>
                      </a:rPr>
                      <a:t>Nedelja</a:t>
                    </a:r>
                    <a:endParaRPr lang="en-US" sz="1600" dirty="0">
                      <a:latin typeface="Helvetica" charset="0"/>
                    </a:endParaRPr>
                  </a:p>
                </p:txBody>
              </p:sp>
              <p:sp>
                <p:nvSpPr>
                  <p:cNvPr id="16427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27" y="4013"/>
                    <a:ext cx="327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algn="r"/>
                    <a:r>
                      <a:rPr lang="sr-Latn-CS" sz="1600" dirty="0">
                        <a:latin typeface="Helvetica" charset="0"/>
                      </a:rPr>
                      <a:t>dan</a:t>
                    </a:r>
                    <a:endParaRPr lang="en-US" sz="1600" dirty="0">
                      <a:latin typeface="Helvetica" charset="0"/>
                    </a:endParaRPr>
                  </a:p>
                </p:txBody>
              </p:sp>
              <p:grpSp>
                <p:nvGrpSpPr>
                  <p:cNvPr id="16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1113" y="2224"/>
                    <a:ext cx="364" cy="890"/>
                    <a:chOff x="1113" y="2224"/>
                    <a:chExt cx="364" cy="890"/>
                  </a:xfrm>
                </p:grpSpPr>
                <p:sp>
                  <p:nvSpPr>
                    <p:cNvPr id="16513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2" y="2224"/>
                      <a:ext cx="5" cy="8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14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3" y="2293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16515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3" y="2451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16516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608"/>
                      <a:ext cx="215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Helvetica" charset="0"/>
                        </a:rPr>
                        <a:t>-</a:t>
                      </a:r>
                      <a:r>
                        <a:rPr lang="en-US" sz="1400" dirty="0">
                          <a:latin typeface="Helvetica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16517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765"/>
                      <a:ext cx="215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Helvetica" charset="0"/>
                        </a:rPr>
                        <a:t>-</a:t>
                      </a:r>
                      <a:r>
                        <a:rPr lang="en-US" sz="1400" dirty="0">
                          <a:latin typeface="Helvetica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16518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3" y="2922"/>
                      <a:ext cx="309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Helvetica" charset="0"/>
                        </a:rPr>
                        <a:t> -</a:t>
                      </a:r>
                      <a:r>
                        <a:rPr lang="en-US" sz="1400" dirty="0">
                          <a:latin typeface="Helvetica" charset="0"/>
                        </a:rPr>
                        <a:t>12</a:t>
                      </a:r>
                    </a:p>
                  </p:txBody>
                </p:sp>
                <p:sp>
                  <p:nvSpPr>
                    <p:cNvPr id="16519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232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20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392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21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552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22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712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23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86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24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02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178" y="312"/>
                    <a:ext cx="299" cy="1836"/>
                    <a:chOff x="1178" y="312"/>
                    <a:chExt cx="299" cy="1836"/>
                  </a:xfrm>
                </p:grpSpPr>
                <p:sp>
                  <p:nvSpPr>
                    <p:cNvPr id="16488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7" y="383"/>
                      <a:ext cx="0" cy="176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89" name="Rectangl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465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1649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6" y="548"/>
                      <a:ext cx="4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91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70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92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623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36</a:t>
                      </a:r>
                    </a:p>
                  </p:txBody>
                </p:sp>
                <p:sp>
                  <p:nvSpPr>
                    <p:cNvPr id="16493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78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32</a:t>
                      </a:r>
                    </a:p>
                  </p:txBody>
                </p:sp>
                <p:sp>
                  <p:nvSpPr>
                    <p:cNvPr id="16494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937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28</a:t>
                      </a:r>
                    </a:p>
                  </p:txBody>
                </p:sp>
                <p:sp>
                  <p:nvSpPr>
                    <p:cNvPr id="16495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1095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24</a:t>
                      </a:r>
                    </a:p>
                  </p:txBody>
                </p:sp>
                <p:sp>
                  <p:nvSpPr>
                    <p:cNvPr id="16496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1252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20</a:t>
                      </a:r>
                    </a:p>
                  </p:txBody>
                </p:sp>
                <p:sp>
                  <p:nvSpPr>
                    <p:cNvPr id="16497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1409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16</a:t>
                      </a:r>
                    </a:p>
                  </p:txBody>
                </p:sp>
                <p:sp>
                  <p:nvSpPr>
                    <p:cNvPr id="16498" name="Rectangle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1567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12</a:t>
                      </a:r>
                    </a:p>
                  </p:txBody>
                </p:sp>
                <p:sp>
                  <p:nvSpPr>
                    <p:cNvPr id="16499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0" y="1724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16500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0" y="1881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16501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86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2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02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3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18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4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34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50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6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66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7" name="Line 1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82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1984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0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2144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1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6" y="389"/>
                      <a:ext cx="4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1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549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12" name="Rectangle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312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44</a:t>
                      </a:r>
                    </a:p>
                  </p:txBody>
                </p:sp>
              </p:grpSp>
              <p:grpSp>
                <p:nvGrpSpPr>
                  <p:cNvPr id="18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1318" y="3826"/>
                    <a:ext cx="4444" cy="494"/>
                    <a:chOff x="1318" y="3826"/>
                    <a:chExt cx="4444" cy="494"/>
                  </a:xfrm>
                </p:grpSpPr>
                <p:grpSp>
                  <p:nvGrpSpPr>
                    <p:cNvPr id="19" name="Group 1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77" y="3826"/>
                      <a:ext cx="4122" cy="64"/>
                      <a:chOff x="1392" y="3762"/>
                      <a:chExt cx="4122" cy="128"/>
                    </a:xfrm>
                  </p:grpSpPr>
                  <p:sp>
                    <p:nvSpPr>
                      <p:cNvPr id="16473" name="Line 1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96" y="3832"/>
                        <a:ext cx="411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4" name="Line 1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92" y="3762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5" name="Line 1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12" y="3762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6" name="Line 12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034" y="3764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7" name="Line 1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55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8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1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79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81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0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01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1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08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2" name="Line 1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928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3" name="Line 1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48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4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54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5" name="Line 1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874" y="3764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6" name="Line 1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94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7" name="Line 1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14" y="3765"/>
                        <a:ext cx="0" cy="12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6445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74" y="3890"/>
                      <a:ext cx="213" cy="19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>
                          <a:solidFill>
                            <a:srgbClr val="FFFFFF"/>
                          </a:solidFill>
                          <a:latin typeface="Helvetica" charset="0"/>
                        </a:rPr>
                        <a:t>-8</a:t>
                      </a:r>
                    </a:p>
                  </p:txBody>
                </p:sp>
                <p:sp>
                  <p:nvSpPr>
                    <p:cNvPr id="16446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96" y="3888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16447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3" y="3890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16448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3" y="3890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4</a:t>
                      </a:r>
                    </a:p>
                  </p:txBody>
                </p:sp>
                <p:sp>
                  <p:nvSpPr>
                    <p:cNvPr id="16449" name="Rectangle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5" y="3890"/>
                      <a:ext cx="1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16450" name="Rectangle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4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12</a:t>
                      </a:r>
                    </a:p>
                  </p:txBody>
                </p:sp>
                <p:sp>
                  <p:nvSpPr>
                    <p:cNvPr id="16451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74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16</a:t>
                      </a:r>
                    </a:p>
                  </p:txBody>
                </p:sp>
                <p:sp>
                  <p:nvSpPr>
                    <p:cNvPr id="16452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8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20</a:t>
                      </a:r>
                    </a:p>
                  </p:txBody>
                </p:sp>
                <p:sp>
                  <p:nvSpPr>
                    <p:cNvPr id="16453" name="Rectangl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98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24</a:t>
                      </a:r>
                    </a:p>
                  </p:txBody>
                </p:sp>
                <p:sp>
                  <p:nvSpPr>
                    <p:cNvPr id="16454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10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28</a:t>
                      </a:r>
                    </a:p>
                  </p:txBody>
                </p:sp>
                <p:sp>
                  <p:nvSpPr>
                    <p:cNvPr id="16455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32</a:t>
                      </a:r>
                    </a:p>
                  </p:txBody>
                </p:sp>
                <p:sp>
                  <p:nvSpPr>
                    <p:cNvPr id="16456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2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36</a:t>
                      </a:r>
                    </a:p>
                  </p:txBody>
                </p:sp>
                <p:sp>
                  <p:nvSpPr>
                    <p:cNvPr id="16457" name="Rectangle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2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16458" name="Rectangle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82" y="3890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44</a:t>
                      </a:r>
                    </a:p>
                  </p:txBody>
                </p:sp>
                <p:sp>
                  <p:nvSpPr>
                    <p:cNvPr id="16459" name="Rectangle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4" y="4074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30</a:t>
                      </a:r>
                    </a:p>
                  </p:txBody>
                </p:sp>
                <p:sp>
                  <p:nvSpPr>
                    <p:cNvPr id="16460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4" y="4074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60</a:t>
                      </a:r>
                    </a:p>
                  </p:txBody>
                </p:sp>
                <p:sp>
                  <p:nvSpPr>
                    <p:cNvPr id="16461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70" y="4074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90</a:t>
                      </a:r>
                    </a:p>
                  </p:txBody>
                </p:sp>
                <p:sp>
                  <p:nvSpPr>
                    <p:cNvPr id="16462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1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120</a:t>
                      </a:r>
                    </a:p>
                  </p:txBody>
                </p:sp>
                <p:sp>
                  <p:nvSpPr>
                    <p:cNvPr id="16463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1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140</a:t>
                      </a:r>
                    </a:p>
                  </p:txBody>
                </p:sp>
                <p:sp>
                  <p:nvSpPr>
                    <p:cNvPr id="16464" name="Rectangle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91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</a:rPr>
                        <a:t>170</a:t>
                      </a:r>
                      <a:endParaRPr lang="en-US" sz="1400" dirty="0">
                        <a:latin typeface="Helvetica" charset="0"/>
                      </a:endParaRPr>
                    </a:p>
                  </p:txBody>
                </p:sp>
                <p:sp>
                  <p:nvSpPr>
                    <p:cNvPr id="16465" name="Rectangle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5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</a:rPr>
                        <a:t>200</a:t>
                      </a:r>
                      <a:endParaRPr lang="en-US" sz="1400" dirty="0">
                        <a:latin typeface="Helvetica" charset="0"/>
                      </a:endParaRPr>
                    </a:p>
                  </p:txBody>
                </p:sp>
                <p:sp>
                  <p:nvSpPr>
                    <p:cNvPr id="16466" name="Rectangle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5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</a:rPr>
                        <a:t>225</a:t>
                      </a:r>
                      <a:endParaRPr lang="en-US" sz="1400" dirty="0">
                        <a:latin typeface="Helvetica" charset="0"/>
                      </a:endParaRPr>
                    </a:p>
                  </p:txBody>
                </p:sp>
                <p:sp>
                  <p:nvSpPr>
                    <p:cNvPr id="16467" name="Rectangle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27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</a:rPr>
                        <a:t>250</a:t>
                      </a:r>
                      <a:endParaRPr lang="en-US" sz="1400" dirty="0">
                        <a:latin typeface="Helvetica" charset="0"/>
                      </a:endParaRPr>
                    </a:p>
                  </p:txBody>
                </p:sp>
                <p:sp>
                  <p:nvSpPr>
                    <p:cNvPr id="16468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280</a:t>
                      </a:r>
                    </a:p>
                  </p:txBody>
                </p:sp>
                <p:sp>
                  <p:nvSpPr>
                    <p:cNvPr id="16469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9" y="4074"/>
                      <a:ext cx="303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 smtClean="0">
                          <a:latin typeface="Helvetica" charset="0"/>
                        </a:rPr>
                        <a:t>305</a:t>
                      </a:r>
                      <a:endParaRPr lang="en-US" sz="1400" dirty="0">
                        <a:latin typeface="Helvetica" charset="0"/>
                      </a:endParaRPr>
                    </a:p>
                  </p:txBody>
                </p:sp>
                <p:sp>
                  <p:nvSpPr>
                    <p:cNvPr id="16470" name="Rectangle 1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18" y="4074"/>
                      <a:ext cx="2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-60</a:t>
                      </a:r>
                    </a:p>
                  </p:txBody>
                </p:sp>
                <p:sp>
                  <p:nvSpPr>
                    <p:cNvPr id="16471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7" y="4074"/>
                      <a:ext cx="278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400" dirty="0">
                          <a:latin typeface="Helvetica" charset="0"/>
                        </a:rPr>
                        <a:t>-30</a:t>
                      </a:r>
                    </a:p>
                  </p:txBody>
                </p:sp>
                <p:sp>
                  <p:nvSpPr>
                    <p:cNvPr id="16472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72" y="4110"/>
                      <a:ext cx="490" cy="210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r"/>
                      <a:r>
                        <a:rPr lang="sr-Latn-CS" sz="1600" dirty="0">
                          <a:latin typeface="Helvetica" charset="0"/>
                        </a:rPr>
                        <a:t>telenje</a:t>
                      </a:r>
                      <a:endParaRPr lang="en-US" sz="1600" dirty="0">
                        <a:latin typeface="Helvetica" charset="0"/>
                      </a:endParaRPr>
                    </a:p>
                  </p:txBody>
                </p:sp>
              </p:grpSp>
              <p:sp>
                <p:nvSpPr>
                  <p:cNvPr id="16431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-24" y="3216"/>
                    <a:ext cx="722" cy="229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sr-Latn-CS" sz="1800" b="1" dirty="0">
                        <a:latin typeface="Helvetica" charset="0"/>
                      </a:rPr>
                      <a:t>plodnost</a:t>
                    </a:r>
                    <a:endParaRPr lang="en-US" sz="1800" dirty="0">
                      <a:latin typeface="Helvetica" charset="0"/>
                    </a:endParaRPr>
                  </a:p>
                </p:txBody>
              </p:sp>
              <p:grpSp>
                <p:nvGrpSpPr>
                  <p:cNvPr id="20" name="Group 165"/>
                  <p:cNvGrpSpPr>
                    <a:grpSpLocks/>
                  </p:cNvGrpSpPr>
                  <p:nvPr/>
                </p:nvGrpSpPr>
                <p:grpSpPr bwMode="auto">
                  <a:xfrm>
                    <a:off x="1206" y="3115"/>
                    <a:ext cx="271" cy="821"/>
                    <a:chOff x="1206" y="3115"/>
                    <a:chExt cx="271" cy="821"/>
                  </a:xfrm>
                </p:grpSpPr>
                <p:sp>
                  <p:nvSpPr>
                    <p:cNvPr id="16433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73" y="3222"/>
                      <a:ext cx="4" cy="64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4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3115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60</a:t>
                      </a:r>
                    </a:p>
                  </p:txBody>
                </p:sp>
                <p:sp>
                  <p:nvSpPr>
                    <p:cNvPr id="16435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3284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50</a:t>
                      </a:r>
                    </a:p>
                  </p:txBody>
                </p:sp>
                <p:sp>
                  <p:nvSpPr>
                    <p:cNvPr id="16436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3441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16437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3587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30</a:t>
                      </a:r>
                    </a:p>
                  </p:txBody>
                </p:sp>
                <p:sp>
                  <p:nvSpPr>
                    <p:cNvPr id="16438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225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9" name="Line 1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385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545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701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28" y="3861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3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3744"/>
                      <a:ext cx="240" cy="19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400" dirty="0">
                          <a:latin typeface="Helvetica" charset="0"/>
                        </a:rPr>
                        <a:t>20</a:t>
                      </a:r>
                    </a:p>
                  </p:txBody>
                </p:sp>
              </p:grpSp>
            </p:grpSp>
            <p:sp>
              <p:nvSpPr>
                <p:cNvPr id="16421" name="Line 177"/>
                <p:cNvSpPr>
                  <a:spLocks noChangeShapeType="1"/>
                </p:cNvSpPr>
                <p:nvPr/>
              </p:nvSpPr>
              <p:spPr bwMode="auto">
                <a:xfrm>
                  <a:off x="5608" y="392"/>
                  <a:ext cx="0" cy="346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" name="Group 178"/>
          <p:cNvGrpSpPr>
            <a:grpSpLocks/>
          </p:cNvGrpSpPr>
          <p:nvPr/>
        </p:nvGrpSpPr>
        <p:grpSpPr bwMode="auto">
          <a:xfrm>
            <a:off x="2319338" y="1358900"/>
            <a:ext cx="6632575" cy="4791075"/>
            <a:chOff x="1461" y="856"/>
            <a:chExt cx="4178" cy="3018"/>
          </a:xfrm>
        </p:grpSpPr>
        <p:sp>
          <p:nvSpPr>
            <p:cNvPr id="16403" name="Line 179"/>
            <p:cNvSpPr>
              <a:spLocks noChangeShapeType="1"/>
            </p:cNvSpPr>
            <p:nvPr/>
          </p:nvSpPr>
          <p:spPr bwMode="auto">
            <a:xfrm rot="5400000" flipV="1">
              <a:off x="1944" y="727"/>
              <a:ext cx="0" cy="9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180"/>
            <p:cNvSpPr>
              <a:spLocks noChangeShapeType="1"/>
            </p:cNvSpPr>
            <p:nvPr/>
          </p:nvSpPr>
          <p:spPr bwMode="auto">
            <a:xfrm rot="5400000" flipV="1">
              <a:off x="1924" y="411"/>
              <a:ext cx="0" cy="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" name="Group 181"/>
            <p:cNvGrpSpPr>
              <a:grpSpLocks/>
            </p:cNvGrpSpPr>
            <p:nvPr/>
          </p:nvGrpSpPr>
          <p:grpSpPr bwMode="auto">
            <a:xfrm>
              <a:off x="1496" y="2036"/>
              <a:ext cx="4143" cy="1004"/>
              <a:chOff x="1496" y="2036"/>
              <a:chExt cx="4143" cy="1004"/>
            </a:xfrm>
          </p:grpSpPr>
          <p:sp>
            <p:nvSpPr>
              <p:cNvPr id="16407" name="Freeform 182"/>
              <p:cNvSpPr>
                <a:spLocks/>
              </p:cNvSpPr>
              <p:nvPr/>
            </p:nvSpPr>
            <p:spPr bwMode="auto">
              <a:xfrm>
                <a:off x="2908" y="2417"/>
                <a:ext cx="2710" cy="143"/>
              </a:xfrm>
              <a:custGeom>
                <a:avLst/>
                <a:gdLst>
                  <a:gd name="T0" fmla="*/ 0 w 2710"/>
                  <a:gd name="T1" fmla="*/ 127 h 143"/>
                  <a:gd name="T2" fmla="*/ 140 w 2710"/>
                  <a:gd name="T3" fmla="*/ 103 h 143"/>
                  <a:gd name="T4" fmla="*/ 488 w 2710"/>
                  <a:gd name="T5" fmla="*/ 67 h 143"/>
                  <a:gd name="T6" fmla="*/ 812 w 2710"/>
                  <a:gd name="T7" fmla="*/ 39 h 143"/>
                  <a:gd name="T8" fmla="*/ 1488 w 2710"/>
                  <a:gd name="T9" fmla="*/ 7 h 143"/>
                  <a:gd name="T10" fmla="*/ 1808 w 2710"/>
                  <a:gd name="T11" fmla="*/ 3 h 143"/>
                  <a:gd name="T12" fmla="*/ 2640 w 2710"/>
                  <a:gd name="T13" fmla="*/ 23 h 143"/>
                  <a:gd name="T14" fmla="*/ 2676 w 2710"/>
                  <a:gd name="T15" fmla="*/ 139 h 143"/>
                  <a:gd name="T16" fmla="*/ 2544 w 2710"/>
                  <a:gd name="T17" fmla="*/ 131 h 143"/>
                  <a:gd name="T18" fmla="*/ 1860 w 2710"/>
                  <a:gd name="T19" fmla="*/ 135 h 143"/>
                  <a:gd name="T20" fmla="*/ 756 w 2710"/>
                  <a:gd name="T21" fmla="*/ 135 h 143"/>
                  <a:gd name="T22" fmla="*/ 176 w 2710"/>
                  <a:gd name="T23" fmla="*/ 139 h 143"/>
                  <a:gd name="T24" fmla="*/ 0 w 2710"/>
                  <a:gd name="T25" fmla="*/ 127 h 1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10"/>
                  <a:gd name="T40" fmla="*/ 0 h 143"/>
                  <a:gd name="T41" fmla="*/ 2710 w 2710"/>
                  <a:gd name="T42" fmla="*/ 143 h 1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10" h="143">
                    <a:moveTo>
                      <a:pt x="0" y="127"/>
                    </a:moveTo>
                    <a:cubicBezTo>
                      <a:pt x="48" y="122"/>
                      <a:pt x="92" y="115"/>
                      <a:pt x="140" y="103"/>
                    </a:cubicBezTo>
                    <a:cubicBezTo>
                      <a:pt x="208" y="95"/>
                      <a:pt x="467" y="67"/>
                      <a:pt x="488" y="67"/>
                    </a:cubicBezTo>
                    <a:cubicBezTo>
                      <a:pt x="593" y="59"/>
                      <a:pt x="707" y="50"/>
                      <a:pt x="812" y="39"/>
                    </a:cubicBezTo>
                    <a:cubicBezTo>
                      <a:pt x="980" y="26"/>
                      <a:pt x="1319" y="14"/>
                      <a:pt x="1488" y="7"/>
                    </a:cubicBezTo>
                    <a:cubicBezTo>
                      <a:pt x="1594" y="5"/>
                      <a:pt x="1701" y="4"/>
                      <a:pt x="1808" y="3"/>
                    </a:cubicBezTo>
                    <a:cubicBezTo>
                      <a:pt x="2000" y="6"/>
                      <a:pt x="2495" y="0"/>
                      <a:pt x="2640" y="23"/>
                    </a:cubicBezTo>
                    <a:cubicBezTo>
                      <a:pt x="2710" y="33"/>
                      <a:pt x="2680" y="27"/>
                      <a:pt x="2676" y="139"/>
                    </a:cubicBezTo>
                    <a:cubicBezTo>
                      <a:pt x="2640" y="134"/>
                      <a:pt x="2579" y="134"/>
                      <a:pt x="2544" y="131"/>
                    </a:cubicBezTo>
                    <a:cubicBezTo>
                      <a:pt x="2408" y="130"/>
                      <a:pt x="2159" y="136"/>
                      <a:pt x="1860" y="135"/>
                    </a:cubicBezTo>
                    <a:cubicBezTo>
                      <a:pt x="1476" y="133"/>
                      <a:pt x="1180" y="143"/>
                      <a:pt x="756" y="135"/>
                    </a:cubicBezTo>
                    <a:cubicBezTo>
                      <a:pt x="477" y="132"/>
                      <a:pt x="302" y="139"/>
                      <a:pt x="176" y="139"/>
                    </a:cubicBezTo>
                    <a:cubicBezTo>
                      <a:pt x="92" y="135"/>
                      <a:pt x="68" y="127"/>
                      <a:pt x="0" y="12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000CC"/>
                  </a:gs>
                </a:gsLst>
                <a:lin ang="0" scaled="1"/>
              </a:gradFill>
              <a:ln w="19050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8" name="Freeform 183"/>
              <p:cNvSpPr>
                <a:spLocks/>
              </p:cNvSpPr>
              <p:nvPr/>
            </p:nvSpPr>
            <p:spPr bwMode="auto">
              <a:xfrm>
                <a:off x="1716" y="2549"/>
                <a:ext cx="1104" cy="459"/>
              </a:xfrm>
              <a:custGeom>
                <a:avLst/>
                <a:gdLst>
                  <a:gd name="T0" fmla="*/ 0 w 1104"/>
                  <a:gd name="T1" fmla="*/ 3 h 459"/>
                  <a:gd name="T2" fmla="*/ 1104 w 1104"/>
                  <a:gd name="T3" fmla="*/ 7 h 459"/>
                  <a:gd name="T4" fmla="*/ 1056 w 1104"/>
                  <a:gd name="T5" fmla="*/ 39 h 459"/>
                  <a:gd name="T6" fmla="*/ 948 w 1104"/>
                  <a:gd name="T7" fmla="*/ 87 h 459"/>
                  <a:gd name="T8" fmla="*/ 900 w 1104"/>
                  <a:gd name="T9" fmla="*/ 119 h 459"/>
                  <a:gd name="T10" fmla="*/ 876 w 1104"/>
                  <a:gd name="T11" fmla="*/ 135 h 459"/>
                  <a:gd name="T12" fmla="*/ 800 w 1104"/>
                  <a:gd name="T13" fmla="*/ 191 h 459"/>
                  <a:gd name="T14" fmla="*/ 764 w 1104"/>
                  <a:gd name="T15" fmla="*/ 215 h 459"/>
                  <a:gd name="T16" fmla="*/ 732 w 1104"/>
                  <a:gd name="T17" fmla="*/ 243 h 459"/>
                  <a:gd name="T18" fmla="*/ 652 w 1104"/>
                  <a:gd name="T19" fmla="*/ 295 h 459"/>
                  <a:gd name="T20" fmla="*/ 616 w 1104"/>
                  <a:gd name="T21" fmla="*/ 311 h 459"/>
                  <a:gd name="T22" fmla="*/ 556 w 1104"/>
                  <a:gd name="T23" fmla="*/ 311 h 459"/>
                  <a:gd name="T24" fmla="*/ 520 w 1104"/>
                  <a:gd name="T25" fmla="*/ 271 h 459"/>
                  <a:gd name="T26" fmla="*/ 492 w 1104"/>
                  <a:gd name="T27" fmla="*/ 243 h 459"/>
                  <a:gd name="T28" fmla="*/ 456 w 1104"/>
                  <a:gd name="T29" fmla="*/ 295 h 459"/>
                  <a:gd name="T30" fmla="*/ 448 w 1104"/>
                  <a:gd name="T31" fmla="*/ 319 h 459"/>
                  <a:gd name="T32" fmla="*/ 412 w 1104"/>
                  <a:gd name="T33" fmla="*/ 459 h 459"/>
                  <a:gd name="T34" fmla="*/ 388 w 1104"/>
                  <a:gd name="T35" fmla="*/ 415 h 459"/>
                  <a:gd name="T36" fmla="*/ 340 w 1104"/>
                  <a:gd name="T37" fmla="*/ 283 h 459"/>
                  <a:gd name="T38" fmla="*/ 304 w 1104"/>
                  <a:gd name="T39" fmla="*/ 215 h 459"/>
                  <a:gd name="T40" fmla="*/ 272 w 1104"/>
                  <a:gd name="T41" fmla="*/ 183 h 459"/>
                  <a:gd name="T42" fmla="*/ 228 w 1104"/>
                  <a:gd name="T43" fmla="*/ 147 h 459"/>
                  <a:gd name="T44" fmla="*/ 84 w 1104"/>
                  <a:gd name="T45" fmla="*/ 51 h 459"/>
                  <a:gd name="T46" fmla="*/ 0 w 1104"/>
                  <a:gd name="T47" fmla="*/ 3 h 45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04"/>
                  <a:gd name="T73" fmla="*/ 0 h 459"/>
                  <a:gd name="T74" fmla="*/ 1104 w 1104"/>
                  <a:gd name="T75" fmla="*/ 459 h 45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04" h="459">
                    <a:moveTo>
                      <a:pt x="0" y="3"/>
                    </a:moveTo>
                    <a:cubicBezTo>
                      <a:pt x="376" y="11"/>
                      <a:pt x="740" y="0"/>
                      <a:pt x="1104" y="7"/>
                    </a:cubicBezTo>
                    <a:cubicBezTo>
                      <a:pt x="1090" y="11"/>
                      <a:pt x="1069" y="34"/>
                      <a:pt x="1056" y="39"/>
                    </a:cubicBezTo>
                    <a:cubicBezTo>
                      <a:pt x="1016" y="52"/>
                      <a:pt x="982" y="63"/>
                      <a:pt x="948" y="87"/>
                    </a:cubicBezTo>
                    <a:cubicBezTo>
                      <a:pt x="932" y="97"/>
                      <a:pt x="916" y="108"/>
                      <a:pt x="900" y="119"/>
                    </a:cubicBezTo>
                    <a:cubicBezTo>
                      <a:pt x="892" y="124"/>
                      <a:pt x="876" y="135"/>
                      <a:pt x="876" y="135"/>
                    </a:cubicBezTo>
                    <a:cubicBezTo>
                      <a:pt x="860" y="158"/>
                      <a:pt x="824" y="174"/>
                      <a:pt x="800" y="191"/>
                    </a:cubicBezTo>
                    <a:cubicBezTo>
                      <a:pt x="781" y="204"/>
                      <a:pt x="775" y="206"/>
                      <a:pt x="764" y="215"/>
                    </a:cubicBezTo>
                    <a:cubicBezTo>
                      <a:pt x="756" y="226"/>
                      <a:pt x="732" y="243"/>
                      <a:pt x="732" y="243"/>
                    </a:cubicBezTo>
                    <a:cubicBezTo>
                      <a:pt x="715" y="267"/>
                      <a:pt x="676" y="278"/>
                      <a:pt x="652" y="295"/>
                    </a:cubicBezTo>
                    <a:cubicBezTo>
                      <a:pt x="632" y="307"/>
                      <a:pt x="644" y="301"/>
                      <a:pt x="616" y="311"/>
                    </a:cubicBezTo>
                    <a:cubicBezTo>
                      <a:pt x="600" y="314"/>
                      <a:pt x="572" y="318"/>
                      <a:pt x="556" y="311"/>
                    </a:cubicBezTo>
                    <a:cubicBezTo>
                      <a:pt x="540" y="307"/>
                      <a:pt x="533" y="280"/>
                      <a:pt x="520" y="271"/>
                    </a:cubicBezTo>
                    <a:cubicBezTo>
                      <a:pt x="501" y="243"/>
                      <a:pt x="513" y="250"/>
                      <a:pt x="492" y="243"/>
                    </a:cubicBezTo>
                    <a:cubicBezTo>
                      <a:pt x="470" y="250"/>
                      <a:pt x="464" y="275"/>
                      <a:pt x="456" y="295"/>
                    </a:cubicBezTo>
                    <a:cubicBezTo>
                      <a:pt x="452" y="302"/>
                      <a:pt x="448" y="319"/>
                      <a:pt x="448" y="319"/>
                    </a:cubicBezTo>
                    <a:cubicBezTo>
                      <a:pt x="442" y="358"/>
                      <a:pt x="448" y="434"/>
                      <a:pt x="412" y="459"/>
                    </a:cubicBezTo>
                    <a:cubicBezTo>
                      <a:pt x="394" y="447"/>
                      <a:pt x="396" y="432"/>
                      <a:pt x="388" y="415"/>
                    </a:cubicBezTo>
                    <a:cubicBezTo>
                      <a:pt x="367" y="373"/>
                      <a:pt x="358" y="325"/>
                      <a:pt x="340" y="283"/>
                    </a:cubicBezTo>
                    <a:cubicBezTo>
                      <a:pt x="329" y="259"/>
                      <a:pt x="326" y="230"/>
                      <a:pt x="304" y="215"/>
                    </a:cubicBezTo>
                    <a:cubicBezTo>
                      <a:pt x="294" y="201"/>
                      <a:pt x="285" y="192"/>
                      <a:pt x="272" y="183"/>
                    </a:cubicBezTo>
                    <a:cubicBezTo>
                      <a:pt x="259" y="172"/>
                      <a:pt x="259" y="169"/>
                      <a:pt x="228" y="147"/>
                    </a:cubicBezTo>
                    <a:cubicBezTo>
                      <a:pt x="202" y="130"/>
                      <a:pt x="122" y="74"/>
                      <a:pt x="84" y="51"/>
                    </a:cubicBezTo>
                    <a:cubicBezTo>
                      <a:pt x="54" y="31"/>
                      <a:pt x="32" y="13"/>
                      <a:pt x="0" y="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3" name="Group 184"/>
              <p:cNvGrpSpPr>
                <a:grpSpLocks/>
              </p:cNvGrpSpPr>
              <p:nvPr/>
            </p:nvGrpSpPr>
            <p:grpSpPr bwMode="auto">
              <a:xfrm>
                <a:off x="1839" y="2124"/>
                <a:ext cx="1076" cy="375"/>
                <a:chOff x="1839" y="2124"/>
                <a:chExt cx="1076" cy="375"/>
              </a:xfrm>
            </p:grpSpPr>
            <p:sp>
              <p:nvSpPr>
                <p:cNvPr id="16414" name="Rectangle 185"/>
                <p:cNvSpPr>
                  <a:spLocks noChangeArrowheads="1"/>
                </p:cNvSpPr>
                <p:nvPr/>
              </p:nvSpPr>
              <p:spPr bwMode="auto">
                <a:xfrm>
                  <a:off x="1839" y="2124"/>
                  <a:ext cx="1076" cy="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63DE8"/>
                    </a:gs>
                    <a:gs pos="50000">
                      <a:srgbClr val="021245"/>
                    </a:gs>
                    <a:gs pos="100000">
                      <a:srgbClr val="063DE8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5" name="Rectangle 186"/>
                <p:cNvSpPr>
                  <a:spLocks noChangeArrowheads="1"/>
                </p:cNvSpPr>
                <p:nvPr/>
              </p:nvSpPr>
              <p:spPr bwMode="auto">
                <a:xfrm>
                  <a:off x="1852" y="2149"/>
                  <a:ext cx="1045" cy="35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44450" rIns="90487" bIns="4445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sr-Latn-CS" sz="1800">
                      <a:solidFill>
                        <a:srgbClr val="FFFFFF"/>
                      </a:solidFill>
                      <a:latin typeface="Helvetica" charset="0"/>
                    </a:rPr>
                    <a:t>Rizik od</a:t>
                  </a:r>
                  <a:r>
                    <a:rPr lang="en-US" sz="1800">
                      <a:solidFill>
                        <a:srgbClr val="FFFFFF"/>
                      </a:solidFill>
                      <a:latin typeface="Helvetica" charset="0"/>
                    </a:rPr>
                    <a:t> </a:t>
                  </a:r>
                  <a:br>
                    <a:rPr lang="en-US" sz="1800">
                      <a:solidFill>
                        <a:srgbClr val="FFFFFF"/>
                      </a:solidFill>
                      <a:latin typeface="Helvetica" charset="0"/>
                    </a:rPr>
                  </a:br>
                  <a:r>
                    <a:rPr lang="sr-Latn-CS" sz="1800">
                      <a:solidFill>
                        <a:srgbClr val="FFFFFF"/>
                      </a:solidFill>
                      <a:latin typeface="Helvetica" charset="0"/>
                    </a:rPr>
                    <a:t>pothranjenosti</a:t>
                  </a:r>
                  <a:endParaRPr lang="en-US" sz="1400" b="1">
                    <a:solidFill>
                      <a:srgbClr val="FFFFFF"/>
                    </a:solidFill>
                    <a:latin typeface="Helvetica" charset="0"/>
                  </a:endParaRPr>
                </a:p>
              </p:txBody>
            </p:sp>
          </p:grpSp>
          <p:sp>
            <p:nvSpPr>
              <p:cNvPr id="16410" name="Freeform 187"/>
              <p:cNvSpPr>
                <a:spLocks/>
              </p:cNvSpPr>
              <p:nvPr/>
            </p:nvSpPr>
            <p:spPr bwMode="auto">
              <a:xfrm>
                <a:off x="1496" y="2401"/>
                <a:ext cx="4096" cy="639"/>
              </a:xfrm>
              <a:custGeom>
                <a:avLst/>
                <a:gdLst>
                  <a:gd name="T0" fmla="*/ 0 w 4096"/>
                  <a:gd name="T1" fmla="*/ 151 h 639"/>
                  <a:gd name="T2" fmla="*/ 240 w 4096"/>
                  <a:gd name="T3" fmla="*/ 167 h 639"/>
                  <a:gd name="T4" fmla="*/ 520 w 4096"/>
                  <a:gd name="T5" fmla="*/ 367 h 639"/>
                  <a:gd name="T6" fmla="*/ 632 w 4096"/>
                  <a:gd name="T7" fmla="*/ 607 h 639"/>
                  <a:gd name="T8" fmla="*/ 720 w 4096"/>
                  <a:gd name="T9" fmla="*/ 383 h 639"/>
                  <a:gd name="T10" fmla="*/ 1365 w 4096"/>
                  <a:gd name="T11" fmla="*/ 148 h 639"/>
                  <a:gd name="T12" fmla="*/ 2536 w 4096"/>
                  <a:gd name="T13" fmla="*/ 31 h 639"/>
                  <a:gd name="T14" fmla="*/ 4096 w 4096"/>
                  <a:gd name="T15" fmla="*/ 39 h 6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96"/>
                  <a:gd name="T25" fmla="*/ 0 h 639"/>
                  <a:gd name="T26" fmla="*/ 4096 w 4096"/>
                  <a:gd name="T27" fmla="*/ 639 h 6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96" h="639">
                    <a:moveTo>
                      <a:pt x="0" y="151"/>
                    </a:moveTo>
                    <a:cubicBezTo>
                      <a:pt x="79" y="157"/>
                      <a:pt x="160" y="157"/>
                      <a:pt x="240" y="167"/>
                    </a:cubicBezTo>
                    <a:cubicBezTo>
                      <a:pt x="333" y="220"/>
                      <a:pt x="455" y="278"/>
                      <a:pt x="520" y="367"/>
                    </a:cubicBezTo>
                    <a:cubicBezTo>
                      <a:pt x="557" y="378"/>
                      <a:pt x="596" y="607"/>
                      <a:pt x="632" y="607"/>
                    </a:cubicBezTo>
                    <a:cubicBezTo>
                      <a:pt x="667" y="610"/>
                      <a:pt x="648" y="375"/>
                      <a:pt x="720" y="383"/>
                    </a:cubicBezTo>
                    <a:cubicBezTo>
                      <a:pt x="808" y="639"/>
                      <a:pt x="1065" y="227"/>
                      <a:pt x="1365" y="148"/>
                    </a:cubicBezTo>
                    <a:cubicBezTo>
                      <a:pt x="1611" y="103"/>
                      <a:pt x="2092" y="54"/>
                      <a:pt x="2536" y="31"/>
                    </a:cubicBezTo>
                    <a:cubicBezTo>
                      <a:pt x="2878" y="0"/>
                      <a:pt x="3771" y="37"/>
                      <a:pt x="4096" y="39"/>
                    </a:cubicBezTo>
                  </a:path>
                </a:pathLst>
              </a:cu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4" name="Group 188"/>
              <p:cNvGrpSpPr>
                <a:grpSpLocks/>
              </p:cNvGrpSpPr>
              <p:nvPr/>
            </p:nvGrpSpPr>
            <p:grpSpPr bwMode="auto">
              <a:xfrm>
                <a:off x="4119" y="2036"/>
                <a:ext cx="1520" cy="512"/>
                <a:chOff x="4119" y="2036"/>
                <a:chExt cx="1520" cy="512"/>
              </a:xfrm>
            </p:grpSpPr>
            <p:sp>
              <p:nvSpPr>
                <p:cNvPr id="16412" name="Rectangle 189"/>
                <p:cNvSpPr>
                  <a:spLocks noChangeArrowheads="1"/>
                </p:cNvSpPr>
                <p:nvPr/>
              </p:nvSpPr>
              <p:spPr bwMode="auto">
                <a:xfrm>
                  <a:off x="4119" y="2036"/>
                  <a:ext cx="1492" cy="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63DE8"/>
                    </a:gs>
                    <a:gs pos="100000">
                      <a:srgbClr val="021245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3" name="Rectangle 190"/>
                <p:cNvSpPr>
                  <a:spLocks noChangeArrowheads="1"/>
                </p:cNvSpPr>
                <p:nvPr/>
              </p:nvSpPr>
              <p:spPr bwMode="auto">
                <a:xfrm>
                  <a:off x="4573" y="2051"/>
                  <a:ext cx="1066" cy="4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sr-Latn-CS" sz="1800">
                      <a:solidFill>
                        <a:srgbClr val="FFFFFF"/>
                      </a:solidFill>
                      <a:latin typeface="Helvetica" charset="0"/>
                    </a:rPr>
                    <a:t>Rizik od </a:t>
                  </a:r>
                </a:p>
                <a:p>
                  <a:pPr>
                    <a:lnSpc>
                      <a:spcPct val="85000"/>
                    </a:lnSpc>
                  </a:pPr>
                  <a:r>
                    <a:rPr lang="sr-Latn-CS" sz="1800">
                      <a:solidFill>
                        <a:srgbClr val="FFFFFF"/>
                      </a:solidFill>
                      <a:latin typeface="Helvetica" charset="0"/>
                    </a:rPr>
                    <a:t>prehranjenosti</a:t>
                  </a:r>
                  <a:r>
                    <a:rPr lang="en-US" sz="1800">
                      <a:solidFill>
                        <a:srgbClr val="FFFFFF"/>
                      </a:solidFill>
                      <a:latin typeface="Helvetica" charset="0"/>
                    </a:rPr>
                    <a:t> </a:t>
                  </a:r>
                  <a:br>
                    <a:rPr lang="en-US" sz="1800">
                      <a:solidFill>
                        <a:srgbClr val="FFFFFF"/>
                      </a:solidFill>
                      <a:latin typeface="Helvetica" charset="0"/>
                    </a:rPr>
                  </a:br>
                  <a:endParaRPr lang="en-US" sz="1800">
                    <a:solidFill>
                      <a:srgbClr val="FFFFFF"/>
                    </a:solidFill>
                    <a:latin typeface="Helvetica" charset="0"/>
                  </a:endParaRPr>
                </a:p>
              </p:txBody>
            </p:sp>
          </p:grpSp>
        </p:grpSp>
        <p:sp>
          <p:nvSpPr>
            <p:cNvPr id="16406" name="Line 191"/>
            <p:cNvSpPr>
              <a:spLocks noChangeShapeType="1"/>
            </p:cNvSpPr>
            <p:nvPr/>
          </p:nvSpPr>
          <p:spPr bwMode="auto">
            <a:xfrm>
              <a:off x="2400" y="856"/>
              <a:ext cx="0" cy="30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827088" y="549275"/>
            <a:ext cx="8473472" cy="5270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3662" tIns="47625" rIns="93662" bIns="47625">
            <a:spAutoFit/>
          </a:bodyPr>
          <a:lstStyle/>
          <a:p>
            <a:pPr defTabSz="933450"/>
            <a:r>
              <a:rPr lang="en-US" sz="2800" dirty="0" smtClean="0"/>
              <a:t>K</a:t>
            </a:r>
            <a:r>
              <a:rPr lang="sr-Latn-CS" sz="2800" dirty="0" smtClean="0"/>
              <a:t>oličina </a:t>
            </a:r>
            <a:r>
              <a:rPr lang="sr-Latn-CS" sz="2800" dirty="0"/>
              <a:t>E unete hranom – količina E potrebne organizmu</a:t>
            </a:r>
            <a:endParaRPr lang="en-US" sz="2800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57463" y="1484313"/>
            <a:ext cx="3767138" cy="1790700"/>
            <a:chOff x="1611" y="754"/>
            <a:chExt cx="2373" cy="1128"/>
          </a:xfrm>
        </p:grpSpPr>
        <p:sp>
          <p:nvSpPr>
            <p:cNvPr id="15370" name="Text Box 4"/>
            <p:cNvSpPr txBox="1">
              <a:spLocks noChangeArrowheads="1"/>
            </p:cNvSpPr>
            <p:nvPr/>
          </p:nvSpPr>
          <p:spPr bwMode="auto">
            <a:xfrm>
              <a:off x="1611" y="1434"/>
              <a:ext cx="2373" cy="44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3662" tIns="47625" rIns="93662" bIns="47625">
              <a:spAutoFit/>
            </a:bodyPr>
            <a:lstStyle/>
            <a:p>
              <a:pPr defTabSz="933450"/>
              <a:r>
                <a:rPr lang="sr-Latn-CS" sz="4000" dirty="0"/>
                <a:t>BILANS ENERGIJE</a:t>
              </a:r>
              <a:endParaRPr lang="en-US" sz="4000" dirty="0"/>
            </a:p>
          </p:txBody>
        </p:sp>
        <p:sp>
          <p:nvSpPr>
            <p:cNvPr id="15371" name="AutoShape 6"/>
            <p:cNvSpPr>
              <a:spLocks noChangeArrowheads="1"/>
            </p:cNvSpPr>
            <p:nvPr/>
          </p:nvSpPr>
          <p:spPr bwMode="auto">
            <a:xfrm>
              <a:off x="2517" y="754"/>
              <a:ext cx="499" cy="589"/>
            </a:xfrm>
            <a:prstGeom prst="downArrow">
              <a:avLst>
                <a:gd name="adj1" fmla="val 50000"/>
                <a:gd name="adj2" fmla="val 29509"/>
              </a:avLst>
            </a:prstGeom>
            <a:solidFill>
              <a:schemeClr val="tx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3662" tIns="47625" rIns="93662" bIns="47625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250825" y="4797425"/>
            <a:ext cx="1193531" cy="37317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3662" tIns="47625" rIns="93662" bIns="47625">
            <a:spAutoFit/>
          </a:bodyPr>
          <a:lstStyle/>
          <a:p>
            <a:pPr defTabSz="933450"/>
            <a:r>
              <a:rPr lang="sr-Latn-CS" dirty="0"/>
              <a:t>POZITIVAN</a:t>
            </a:r>
            <a:endParaRPr lang="en-US" dirty="0"/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179388" y="5157788"/>
            <a:ext cx="2383216" cy="37317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3662" tIns="47625" rIns="93662" bIns="47625">
            <a:spAutoFit/>
          </a:bodyPr>
          <a:lstStyle/>
          <a:p>
            <a:pPr defTabSz="933450"/>
            <a:r>
              <a:rPr lang="sr-Latn-CS" dirty="0"/>
              <a:t>unos je veći od potreba</a:t>
            </a:r>
            <a:endParaRPr lang="en-US" dirty="0"/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6948488" y="4652963"/>
            <a:ext cx="1281312" cy="37317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3662" tIns="47625" rIns="93662" bIns="47625">
            <a:spAutoFit/>
          </a:bodyPr>
          <a:lstStyle/>
          <a:p>
            <a:pPr defTabSz="933450"/>
            <a:r>
              <a:rPr lang="sr-Latn-CS" dirty="0"/>
              <a:t>NEGATIVAN</a:t>
            </a:r>
            <a:endParaRPr lang="en-US" dirty="0"/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6376052" y="5157788"/>
            <a:ext cx="2539348" cy="37317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3662" tIns="47625" rIns="93662" bIns="47625">
            <a:spAutoFit/>
          </a:bodyPr>
          <a:lstStyle/>
          <a:p>
            <a:pPr defTabSz="933450"/>
            <a:r>
              <a:rPr lang="sr-Latn-CS" dirty="0"/>
              <a:t>unos je manji od potreba</a:t>
            </a:r>
            <a:endParaRPr lang="en-US" dirty="0"/>
          </a:p>
        </p:txBody>
      </p:sp>
      <p:sp>
        <p:nvSpPr>
          <p:cNvPr id="91155" name="Freeform 19"/>
          <p:cNvSpPr>
            <a:spLocks/>
          </p:cNvSpPr>
          <p:nvPr/>
        </p:nvSpPr>
        <p:spPr bwMode="auto">
          <a:xfrm>
            <a:off x="827088" y="2349500"/>
            <a:ext cx="1727200" cy="2376488"/>
          </a:xfrm>
          <a:custGeom>
            <a:avLst/>
            <a:gdLst>
              <a:gd name="T0" fmla="*/ 2147483647 w 1088"/>
              <a:gd name="T1" fmla="*/ 2147483647 h 1814"/>
              <a:gd name="T2" fmla="*/ 2147483647 w 1088"/>
              <a:gd name="T3" fmla="*/ 2147483647 h 1814"/>
              <a:gd name="T4" fmla="*/ 0 w 1088"/>
              <a:gd name="T5" fmla="*/ 2147483647 h 1814"/>
              <a:gd name="T6" fmla="*/ 0 60000 65536"/>
              <a:gd name="T7" fmla="*/ 0 60000 65536"/>
              <a:gd name="T8" fmla="*/ 0 60000 65536"/>
              <a:gd name="T9" fmla="*/ 0 w 1088"/>
              <a:gd name="T10" fmla="*/ 0 h 1814"/>
              <a:gd name="T11" fmla="*/ 1088 w 1088"/>
              <a:gd name="T12" fmla="*/ 1814 h 18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8" h="1814">
                <a:moveTo>
                  <a:pt x="1088" y="181"/>
                </a:moveTo>
                <a:cubicBezTo>
                  <a:pt x="725" y="90"/>
                  <a:pt x="362" y="0"/>
                  <a:pt x="181" y="272"/>
                </a:cubicBezTo>
                <a:cubicBezTo>
                  <a:pt x="0" y="544"/>
                  <a:pt x="0" y="1179"/>
                  <a:pt x="0" y="1814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3662" tIns="47625" rIns="93662" bIns="47625">
            <a:spAutoFit/>
          </a:bodyPr>
          <a:lstStyle/>
          <a:p>
            <a:endParaRPr lang="en-US"/>
          </a:p>
        </p:txBody>
      </p:sp>
      <p:sp>
        <p:nvSpPr>
          <p:cNvPr id="91156" name="Freeform 20"/>
          <p:cNvSpPr>
            <a:spLocks/>
          </p:cNvSpPr>
          <p:nvPr/>
        </p:nvSpPr>
        <p:spPr bwMode="auto">
          <a:xfrm flipH="1">
            <a:off x="6443663" y="2349500"/>
            <a:ext cx="1801812" cy="2232025"/>
          </a:xfrm>
          <a:custGeom>
            <a:avLst/>
            <a:gdLst>
              <a:gd name="T0" fmla="*/ 2147483647 w 1088"/>
              <a:gd name="T1" fmla="*/ 2147483647 h 1814"/>
              <a:gd name="T2" fmla="*/ 2147483647 w 1088"/>
              <a:gd name="T3" fmla="*/ 2147483647 h 1814"/>
              <a:gd name="T4" fmla="*/ 0 w 1088"/>
              <a:gd name="T5" fmla="*/ 2147483647 h 1814"/>
              <a:gd name="T6" fmla="*/ 0 60000 65536"/>
              <a:gd name="T7" fmla="*/ 0 60000 65536"/>
              <a:gd name="T8" fmla="*/ 0 60000 65536"/>
              <a:gd name="T9" fmla="*/ 0 w 1088"/>
              <a:gd name="T10" fmla="*/ 0 h 1814"/>
              <a:gd name="T11" fmla="*/ 1088 w 1088"/>
              <a:gd name="T12" fmla="*/ 1814 h 18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8" h="1814">
                <a:moveTo>
                  <a:pt x="1088" y="181"/>
                </a:moveTo>
                <a:cubicBezTo>
                  <a:pt x="725" y="90"/>
                  <a:pt x="362" y="0"/>
                  <a:pt x="181" y="272"/>
                </a:cubicBezTo>
                <a:cubicBezTo>
                  <a:pt x="0" y="544"/>
                  <a:pt x="0" y="1179"/>
                  <a:pt x="0" y="1814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3662" tIns="47625" rIns="93662" bIns="47625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6" grpId="0"/>
      <p:bldP spid="91148" grpId="0"/>
      <p:bldP spid="91147" grpId="0"/>
      <p:bldP spid="91149" grpId="0"/>
      <p:bldP spid="91155" grpId="0" animBg="1"/>
      <p:bldP spid="911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04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sr-Latn-CS" dirty="0" smtClean="0"/>
              <a:t>Zamašćenje jetre </a:t>
            </a:r>
            <a:r>
              <a:rPr lang="sr-Latn-CS" i="1" dirty="0" smtClean="0"/>
              <a:t>(Steatosis hepatis)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Masna</a:t>
            </a:r>
            <a:r>
              <a:rPr lang="en-US" sz="1800" dirty="0" smtClean="0"/>
              <a:t> </a:t>
            </a:r>
            <a:r>
              <a:rPr lang="en-US" sz="1800" dirty="0" err="1" smtClean="0"/>
              <a:t>jetra</a:t>
            </a:r>
            <a:r>
              <a:rPr lang="en-US" sz="1800" dirty="0" smtClean="0"/>
              <a:t> se </a:t>
            </a:r>
            <a:r>
              <a:rPr lang="en-US" sz="1800" dirty="0" err="1" smtClean="0"/>
              <a:t>najčešće</a:t>
            </a:r>
            <a:r>
              <a:rPr lang="en-US" sz="1800" dirty="0" smtClean="0"/>
              <a:t> </a:t>
            </a:r>
            <a:r>
              <a:rPr lang="en-US" sz="1800" dirty="0" err="1" smtClean="0"/>
              <a:t>razvija</a:t>
            </a:r>
            <a:r>
              <a:rPr lang="en-US" sz="1800" dirty="0" smtClean="0"/>
              <a:t> </a:t>
            </a:r>
            <a:r>
              <a:rPr lang="en-US" sz="1800" dirty="0" err="1" smtClean="0"/>
              <a:t>tokom</a:t>
            </a:r>
            <a:r>
              <a:rPr lang="en-US" sz="1800" dirty="0" smtClean="0"/>
              <a:t> </a:t>
            </a:r>
            <a:r>
              <a:rPr lang="en-US" sz="1800" dirty="0" err="1" smtClean="0"/>
              <a:t>ranog</a:t>
            </a:r>
            <a:r>
              <a:rPr lang="en-US" sz="1800" dirty="0" smtClean="0"/>
              <a:t> </a:t>
            </a:r>
            <a:r>
              <a:rPr lang="en-US" sz="1800" dirty="0" err="1" smtClean="0"/>
              <a:t>postpartalnog</a:t>
            </a:r>
            <a:r>
              <a:rPr lang="en-US" sz="1800" dirty="0" smtClean="0"/>
              <a:t> </a:t>
            </a:r>
            <a:r>
              <a:rPr lang="en-US" sz="1800" dirty="0" err="1" smtClean="0"/>
              <a:t>perioda</a:t>
            </a:r>
            <a:r>
              <a:rPr lang="en-US" sz="1800" dirty="0" smtClean="0"/>
              <a:t> </a:t>
            </a:r>
            <a:r>
              <a:rPr lang="en-US" sz="1800" dirty="0" err="1" smtClean="0"/>
              <a:t>koje</a:t>
            </a:r>
            <a:r>
              <a:rPr lang="en-US" sz="1800" dirty="0" smtClean="0"/>
              <a:t> </a:t>
            </a:r>
            <a:r>
              <a:rPr lang="en-US" sz="1800" dirty="0" err="1" smtClean="0"/>
              <a:t>karakteriše</a:t>
            </a:r>
            <a:r>
              <a:rPr lang="en-US" sz="1800" dirty="0" smtClean="0"/>
              <a:t> </a:t>
            </a:r>
            <a:r>
              <a:rPr lang="en-US" sz="1800" dirty="0" err="1" smtClean="0"/>
              <a:t>izrazit</a:t>
            </a:r>
            <a:r>
              <a:rPr lang="en-US" sz="1800" dirty="0" smtClean="0"/>
              <a:t> </a:t>
            </a:r>
            <a:r>
              <a:rPr lang="en-US" sz="1800" dirty="0" err="1" smtClean="0"/>
              <a:t>negativan</a:t>
            </a:r>
            <a:r>
              <a:rPr lang="en-US" sz="1800" dirty="0" smtClean="0"/>
              <a:t> </a:t>
            </a:r>
            <a:r>
              <a:rPr lang="en-US" sz="1800" dirty="0" err="1" smtClean="0"/>
              <a:t>bilans</a:t>
            </a:r>
            <a:r>
              <a:rPr lang="en-US" sz="1800" dirty="0" smtClean="0"/>
              <a:t> </a:t>
            </a:r>
            <a:r>
              <a:rPr lang="en-US" sz="1800" dirty="0" err="1" smtClean="0"/>
              <a:t>energije</a:t>
            </a:r>
            <a:r>
              <a:rPr lang="en-US" sz="1800" dirty="0" smtClean="0"/>
              <a:t>, </a:t>
            </a:r>
            <a:r>
              <a:rPr lang="en-US" sz="1800" dirty="0" err="1" smtClean="0"/>
              <a:t>ali</a:t>
            </a:r>
            <a:r>
              <a:rPr lang="en-US" sz="1800" dirty="0" smtClean="0"/>
              <a:t> u </a:t>
            </a:r>
            <a:r>
              <a:rPr lang="en-US" sz="1800" dirty="0" err="1" smtClean="0"/>
              <a:t>nekim</a:t>
            </a:r>
            <a:r>
              <a:rPr lang="en-US" sz="1800" dirty="0" smtClean="0"/>
              <a:t> </a:t>
            </a:r>
            <a:r>
              <a:rPr lang="en-US" sz="1800" dirty="0" err="1" smtClean="0"/>
              <a:t>slučajevima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pre </a:t>
            </a:r>
            <a:r>
              <a:rPr lang="en-US" sz="1800" dirty="0" err="1" smtClean="0"/>
              <a:t>teljenja</a:t>
            </a:r>
            <a:r>
              <a:rPr lang="en-US" sz="1800" dirty="0" smtClean="0"/>
              <a:t>, </a:t>
            </a:r>
            <a:r>
              <a:rPr lang="en-US" sz="1800" dirty="0" err="1" smtClean="0"/>
              <a:t>odnosno</a:t>
            </a:r>
            <a:r>
              <a:rPr lang="en-US" sz="1800" dirty="0" smtClean="0"/>
              <a:t> </a:t>
            </a:r>
            <a:r>
              <a:rPr lang="en-US" sz="1800" dirty="0" err="1" smtClean="0"/>
              <a:t>kada</a:t>
            </a:r>
            <a:r>
              <a:rPr lang="en-US" sz="1800" dirty="0" smtClean="0"/>
              <a:t> se </a:t>
            </a:r>
            <a:r>
              <a:rPr lang="en-US" sz="1800" dirty="0" err="1" smtClean="0"/>
              <a:t>negativan</a:t>
            </a:r>
            <a:r>
              <a:rPr lang="en-US" sz="1800" dirty="0" smtClean="0"/>
              <a:t> </a:t>
            </a:r>
            <a:r>
              <a:rPr lang="en-US" sz="1800" dirty="0" err="1" smtClean="0"/>
              <a:t>bilans</a:t>
            </a:r>
            <a:r>
              <a:rPr lang="en-US" sz="1800" dirty="0" smtClean="0"/>
              <a:t> </a:t>
            </a:r>
            <a:r>
              <a:rPr lang="en-US" sz="1800" dirty="0" err="1" smtClean="0"/>
              <a:t>energije</a:t>
            </a:r>
            <a:r>
              <a:rPr lang="en-US" sz="1800" dirty="0" smtClean="0"/>
              <a:t> </a:t>
            </a:r>
            <a:r>
              <a:rPr lang="en-US" sz="1800" dirty="0" err="1" smtClean="0"/>
              <a:t>razvija</a:t>
            </a:r>
            <a:r>
              <a:rPr lang="en-US" sz="1800" dirty="0" smtClean="0"/>
              <a:t> u </a:t>
            </a:r>
            <a:r>
              <a:rPr lang="en-US" sz="1800" dirty="0" err="1" smtClean="0"/>
              <a:t>prepartalnom</a:t>
            </a:r>
            <a:r>
              <a:rPr lang="en-US" sz="1800" dirty="0" smtClean="0"/>
              <a:t> </a:t>
            </a:r>
            <a:r>
              <a:rPr lang="en-US" sz="1800" dirty="0" err="1" smtClean="0"/>
              <a:t>periodu</a:t>
            </a:r>
            <a:r>
              <a:rPr lang="en-US" sz="1800" dirty="0" smtClean="0"/>
              <a:t> .</a:t>
            </a:r>
          </a:p>
          <a:p>
            <a:r>
              <a:rPr lang="sr-Latn-CS" sz="1800" b="1" dirty="0" smtClean="0"/>
              <a:t>Etiologija. </a:t>
            </a:r>
            <a:r>
              <a:rPr lang="sr-Latn-CS" sz="1800" dirty="0" smtClean="0"/>
              <a:t>Uzroci pojave masne jetre kod krava su veoma kompleksni i mnogobrojni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P</a:t>
            </a:r>
            <a:r>
              <a:rPr lang="sr-Latn-CS" sz="1800" dirty="0" smtClean="0"/>
              <a:t>reobilna ishrana i gojaznost krava glavni etiološki činioci</a:t>
            </a:r>
            <a:r>
              <a:rPr lang="en-US" sz="1800" dirty="0" smtClean="0"/>
              <a:t>.</a:t>
            </a:r>
          </a:p>
          <a:p>
            <a:r>
              <a:rPr lang="pt-BR" sz="1800" dirty="0" smtClean="0"/>
              <a:t>Ne blagovremeno aktiviranje regulatornih mehanizama neuro - endokrinog sistema u peripartalnom </a:t>
            </a:r>
            <a:r>
              <a:rPr lang="en-US" sz="1800" dirty="0" err="1" smtClean="0"/>
              <a:t>periodu</a:t>
            </a:r>
            <a:r>
              <a:rPr lang="en-US" sz="1800" dirty="0" smtClean="0"/>
              <a:t> </a:t>
            </a:r>
            <a:r>
              <a:rPr lang="en-US" sz="1800" dirty="0" err="1" smtClean="0"/>
              <a:t>može</a:t>
            </a:r>
            <a:r>
              <a:rPr lang="en-US" sz="1800" dirty="0" smtClean="0"/>
              <a:t> </a:t>
            </a:r>
            <a:r>
              <a:rPr lang="en-US" sz="1800" dirty="0" err="1" smtClean="0"/>
              <a:t>biti</a:t>
            </a:r>
            <a:r>
              <a:rPr lang="en-US" sz="1800" dirty="0" smtClean="0"/>
              <a:t> </a:t>
            </a:r>
            <a:r>
              <a:rPr lang="en-US" sz="1800" dirty="0" err="1" smtClean="0"/>
              <a:t>jedan</a:t>
            </a:r>
            <a:r>
              <a:rPr lang="en-US" sz="1800" dirty="0" smtClean="0"/>
              <a:t> </a:t>
            </a:r>
            <a:r>
              <a:rPr lang="en-US" sz="1800" dirty="0" err="1" smtClean="0"/>
              <a:t>od</a:t>
            </a:r>
            <a:r>
              <a:rPr lang="en-US" sz="1800" dirty="0" smtClean="0"/>
              <a:t> </a:t>
            </a:r>
            <a:r>
              <a:rPr lang="en-US" sz="1800" dirty="0" err="1" smtClean="0"/>
              <a:t>ključnih</a:t>
            </a:r>
            <a:r>
              <a:rPr lang="en-US" sz="1800" dirty="0" smtClean="0"/>
              <a:t> </a:t>
            </a:r>
            <a:r>
              <a:rPr lang="en-US" sz="1800" dirty="0" err="1" smtClean="0"/>
              <a:t>činilaca</a:t>
            </a:r>
            <a:r>
              <a:rPr lang="en-US" sz="1800" dirty="0" smtClean="0"/>
              <a:t> </a:t>
            </a:r>
            <a:r>
              <a:rPr lang="en-US" sz="1800" dirty="0" err="1" smtClean="0"/>
              <a:t>odgovornih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nastajanje</a:t>
            </a:r>
            <a:r>
              <a:rPr lang="en-US" sz="1800" dirty="0" smtClean="0"/>
              <a:t> </a:t>
            </a:r>
            <a:r>
              <a:rPr lang="en-US" sz="1800" dirty="0" err="1" smtClean="0"/>
              <a:t>nekontrolisane</a:t>
            </a:r>
            <a:r>
              <a:rPr lang="en-US" sz="1800" dirty="0" smtClean="0"/>
              <a:t> </a:t>
            </a:r>
            <a:r>
              <a:rPr lang="en-US" sz="1800" dirty="0" err="1" smtClean="0"/>
              <a:t>lipomobilizacije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većeg</a:t>
            </a:r>
            <a:r>
              <a:rPr lang="en-US" sz="1800" dirty="0" smtClean="0"/>
              <a:t> </a:t>
            </a:r>
            <a:r>
              <a:rPr lang="en-US" sz="1800" dirty="0" err="1" smtClean="0"/>
              <a:t>stepena</a:t>
            </a:r>
            <a:r>
              <a:rPr lang="en-US" sz="1800" dirty="0" smtClean="0"/>
              <a:t> </a:t>
            </a:r>
            <a:r>
              <a:rPr lang="en-US" sz="1800" dirty="0" err="1" smtClean="0"/>
              <a:t>zamašćenja</a:t>
            </a:r>
            <a:r>
              <a:rPr lang="en-US" sz="1800" dirty="0" smtClean="0"/>
              <a:t> </a:t>
            </a:r>
            <a:r>
              <a:rPr lang="en-US" sz="1800" dirty="0" err="1" smtClean="0"/>
              <a:t>jetre</a:t>
            </a:r>
            <a:r>
              <a:rPr lang="en-US" sz="1800" dirty="0" smtClean="0"/>
              <a:t>.</a:t>
            </a:r>
          </a:p>
          <a:p>
            <a:r>
              <a:rPr lang="en-US" sz="1800" dirty="0" err="1" smtClean="0"/>
              <a:t>Aktivnost</a:t>
            </a:r>
            <a:r>
              <a:rPr lang="en-US" sz="1800" dirty="0" smtClean="0"/>
              <a:t> </a:t>
            </a:r>
            <a:r>
              <a:rPr lang="en-US" sz="1800" dirty="0" err="1" smtClean="0"/>
              <a:t>endokrinog</a:t>
            </a:r>
            <a:r>
              <a:rPr lang="en-US" sz="1800" dirty="0" smtClean="0"/>
              <a:t> </a:t>
            </a:r>
            <a:r>
              <a:rPr lang="en-US" sz="1800" dirty="0" err="1" smtClean="0"/>
              <a:t>pankreasa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tireoidne</a:t>
            </a:r>
            <a:r>
              <a:rPr lang="en-US" sz="1800" dirty="0" smtClean="0"/>
              <a:t> </a:t>
            </a:r>
            <a:r>
              <a:rPr lang="en-US" sz="1800" dirty="0" err="1" smtClean="0"/>
              <a:t>žlezde</a:t>
            </a:r>
            <a:r>
              <a:rPr lang="en-US" sz="1800" dirty="0" smtClean="0"/>
              <a:t>.</a:t>
            </a:r>
          </a:p>
        </p:txBody>
      </p:sp>
      <p:pic>
        <p:nvPicPr>
          <p:cNvPr id="4" name="Picture 2" descr="IMG_04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10758</TotalTime>
  <Words>2570</Words>
  <Application>Microsoft Office PowerPoint</Application>
  <PresentationFormat>On-screen Show (4:3)</PresentationFormat>
  <Paragraphs>620</Paragraphs>
  <Slides>53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Uticaj intenzivne proizvodnje mleka na bolesti papaka kod goveda </vt:lpstr>
      <vt:lpstr>Slide 2</vt:lpstr>
      <vt:lpstr>Ekonomska osnova održivosti farmi mlečnih krava  je  formirana na osnovu sledećih činilaca :  </vt:lpstr>
      <vt:lpstr>Slide 4</vt:lpstr>
      <vt:lpstr>Slide 5</vt:lpstr>
      <vt:lpstr>Slide 6</vt:lpstr>
      <vt:lpstr>Slide 7</vt:lpstr>
      <vt:lpstr>Slide 8</vt:lpstr>
      <vt:lpstr>  Zamašćenje jetre (Steatosis hepatis)   </vt:lpstr>
      <vt:lpstr>Hromost</vt:lpstr>
      <vt:lpstr>Kisela indigestija </vt:lpstr>
      <vt:lpstr>Slide 12</vt:lpstr>
      <vt:lpstr>Značajni nutritivni činioci </vt:lpstr>
      <vt:lpstr>Slide 14</vt:lpstr>
      <vt:lpstr>Slide 15</vt:lpstr>
      <vt:lpstr>Etiopatogeneza acidoze buraga</vt:lpstr>
      <vt:lpstr>Slide 17</vt:lpstr>
      <vt:lpstr>Slide 18</vt:lpstr>
      <vt:lpstr>Pregled sadržaja buraga</vt:lpstr>
      <vt:lpstr>Slide 20</vt:lpstr>
      <vt:lpstr>Slide 21</vt:lpstr>
      <vt:lpstr>Slide 22</vt:lpstr>
      <vt:lpstr> Acidoza buraga u uslovima toplotnog stresa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Najčešća oboljenja papka</vt:lpstr>
      <vt:lpstr>Slide 33</vt:lpstr>
      <vt:lpstr>Slide 34</vt:lpstr>
      <vt:lpstr>Laminitis </vt:lpstr>
      <vt:lpstr>Laminitis </vt:lpstr>
      <vt:lpstr>Laminitis </vt:lpstr>
      <vt:lpstr>Rusterholcov čir </vt:lpstr>
      <vt:lpstr>Slide 39</vt:lpstr>
      <vt:lpstr>Slide 40</vt:lpstr>
      <vt:lpstr>Slide 41</vt:lpstr>
      <vt:lpstr>Phlegmona interdigitalis - panaricijum </vt:lpstr>
      <vt:lpstr>Phlegmona interdigitalis 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 </vt:lpstr>
      <vt:lpstr>ŠTA NAM JE ŽELJA, A KOJE SU NAM MOGUĆNOSTI!?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Vujanac</dc:creator>
  <cp:lastModifiedBy>Ivan Vujanac</cp:lastModifiedBy>
  <cp:revision>353</cp:revision>
  <dcterms:created xsi:type="dcterms:W3CDTF">2006-08-16T00:00:00Z</dcterms:created>
  <dcterms:modified xsi:type="dcterms:W3CDTF">2023-09-06T16:18:45Z</dcterms:modified>
</cp:coreProperties>
</file>