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2" r:id="rId2"/>
    <p:sldId id="293" r:id="rId3"/>
    <p:sldId id="291" r:id="rId4"/>
    <p:sldId id="298" r:id="rId5"/>
    <p:sldId id="297" r:id="rId6"/>
    <p:sldId id="284" r:id="rId7"/>
    <p:sldId id="299" r:id="rId8"/>
    <p:sldId id="294" r:id="rId9"/>
    <p:sldId id="292" r:id="rId10"/>
    <p:sldId id="295" r:id="rId11"/>
    <p:sldId id="263" r:id="rId12"/>
    <p:sldId id="289" r:id="rId13"/>
    <p:sldId id="290" r:id="rId14"/>
    <p:sldId id="286" r:id="rId15"/>
    <p:sldId id="287" r:id="rId16"/>
    <p:sldId id="285"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30"/>
  </p:normalViewPr>
  <p:slideViewPr>
    <p:cSldViewPr snapToGrid="0">
      <p:cViewPr varScale="1">
        <p:scale>
          <a:sx n="74" d="100"/>
          <a:sy n="74" d="100"/>
        </p:scale>
        <p:origin x="540" y="5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D755F-58D8-4B47-898A-07213DB54941}"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8A51B919-FD86-44B7-958F-1AC6E6ACBF1F}">
      <dgm:prSet custT="1"/>
      <dgm:spPr/>
      <dgm:t>
        <a:bodyPr/>
        <a:lstStyle/>
        <a:p>
          <a:r>
            <a:rPr lang="en-US" sz="1800" b="1" dirty="0" err="1"/>
            <a:t>Zadružna</a:t>
          </a:r>
          <a:r>
            <a:rPr lang="en-US" sz="1800" b="1" dirty="0"/>
            <a:t> </a:t>
          </a:r>
          <a:r>
            <a:rPr lang="en-US" sz="1800" b="1" dirty="0" err="1"/>
            <a:t>poljoprivreda</a:t>
          </a:r>
          <a:r>
            <a:rPr lang="en-US" sz="1800" b="1" dirty="0"/>
            <a:t> </a:t>
          </a:r>
          <a:r>
            <a:rPr lang="en-US" sz="1800" b="1" dirty="0" err="1"/>
            <a:t>i</a:t>
          </a:r>
          <a:r>
            <a:rPr lang="en-US" sz="1800" b="1" dirty="0"/>
            <a:t> </a:t>
          </a:r>
          <a:r>
            <a:rPr lang="en-US" sz="1800" b="1" dirty="0" err="1"/>
            <a:t>poljoprivreda</a:t>
          </a:r>
          <a:r>
            <a:rPr lang="en-US" sz="1800" b="1" dirty="0"/>
            <a:t> po </a:t>
          </a:r>
          <a:r>
            <a:rPr lang="en-US" sz="1800" b="1" dirty="0" err="1"/>
            <a:t>ugovoru</a:t>
          </a:r>
          <a:r>
            <a:rPr lang="en-US" sz="1800" b="1" dirty="0"/>
            <a:t> </a:t>
          </a:r>
          <a:r>
            <a:rPr lang="en-US" sz="1800" dirty="0" err="1"/>
            <a:t>su</a:t>
          </a:r>
          <a:r>
            <a:rPr lang="en-US" sz="1800" dirty="0"/>
            <a:t> </a:t>
          </a:r>
          <a:r>
            <a:rPr lang="en-US" sz="1800" dirty="0" err="1"/>
            <a:t>poslovni</a:t>
          </a:r>
          <a:r>
            <a:rPr lang="en-US" sz="1800" dirty="0"/>
            <a:t> </a:t>
          </a:r>
          <a:r>
            <a:rPr lang="en-US" sz="1800" dirty="0" err="1"/>
            <a:t>modeli</a:t>
          </a:r>
          <a:r>
            <a:rPr lang="en-US" sz="1800" dirty="0"/>
            <a:t> koji </a:t>
          </a:r>
          <a:r>
            <a:rPr lang="sr-Latn-RS" sz="1800" dirty="0"/>
            <a:t>su prisutni u </a:t>
          </a:r>
          <a:r>
            <a:rPr lang="en-US" sz="1800" dirty="0"/>
            <a:t>u </a:t>
          </a:r>
          <a:r>
            <a:rPr lang="en-US" sz="1800" dirty="0" err="1"/>
            <a:t>poljoprivred</a:t>
          </a:r>
          <a:r>
            <a:rPr lang="sr-Latn-RS" sz="1800" dirty="0"/>
            <a:t>noj proizvodnji i kod nas i u svetu</a:t>
          </a:r>
          <a:r>
            <a:rPr lang="en-US" sz="1800" dirty="0"/>
            <a:t> </a:t>
          </a:r>
          <a:r>
            <a:rPr lang="en-US" sz="1800" dirty="0" err="1"/>
            <a:t>i</a:t>
          </a:r>
          <a:r>
            <a:rPr lang="en-US" sz="1800" dirty="0"/>
            <a:t> dele </a:t>
          </a:r>
          <a:r>
            <a:rPr lang="sr-Latn-RS" sz="1800" dirty="0"/>
            <a:t>međusobno </a:t>
          </a:r>
          <a:r>
            <a:rPr lang="en-US" sz="1800" dirty="0" err="1"/>
            <a:t>neke</a:t>
          </a:r>
          <a:r>
            <a:rPr lang="en-US" sz="1800" dirty="0"/>
            <a:t> </a:t>
          </a:r>
          <a:r>
            <a:rPr lang="en-US" sz="1800" dirty="0" err="1"/>
            <a:t>sličnosti</a:t>
          </a:r>
          <a:r>
            <a:rPr lang="sr-Latn-RS" sz="1800" dirty="0"/>
            <a:t>:</a:t>
          </a:r>
          <a:endParaRPr lang="en-US" sz="1800" dirty="0"/>
        </a:p>
      </dgm:t>
    </dgm:pt>
    <dgm:pt modelId="{FAC72DCF-45E6-4640-971A-3C8C6B9271A2}" type="parTrans" cxnId="{0D76ABBB-C40F-44E0-8E79-72938D43EE87}">
      <dgm:prSet/>
      <dgm:spPr/>
      <dgm:t>
        <a:bodyPr/>
        <a:lstStyle/>
        <a:p>
          <a:endParaRPr lang="en-US" sz="1800"/>
        </a:p>
      </dgm:t>
    </dgm:pt>
    <dgm:pt modelId="{2B710F7A-A157-4D89-A3A9-ABEC723563BE}" type="sibTrans" cxnId="{0D76ABBB-C40F-44E0-8E79-72938D43EE87}">
      <dgm:prSet/>
      <dgm:spPr/>
      <dgm:t>
        <a:bodyPr/>
        <a:lstStyle/>
        <a:p>
          <a:endParaRPr lang="en-US" sz="1800"/>
        </a:p>
      </dgm:t>
    </dgm:pt>
    <dgm:pt modelId="{46899B08-8B9C-4627-A0C6-26BC9C4662F5}">
      <dgm:prSet custT="1"/>
      <dgm:spPr/>
      <dgm:t>
        <a:bodyPr/>
        <a:lstStyle/>
        <a:p>
          <a:r>
            <a:rPr lang="en-US" sz="1800" b="1" dirty="0"/>
            <a:t>Oba </a:t>
          </a:r>
          <a:r>
            <a:rPr lang="en-US" sz="1800" b="1" dirty="0" err="1"/>
            <a:t>modela</a:t>
          </a:r>
          <a:r>
            <a:rPr lang="en-US" sz="1800" b="1" dirty="0"/>
            <a:t> </a:t>
          </a:r>
          <a:r>
            <a:rPr lang="en-US" sz="1800" b="1" dirty="0" err="1"/>
            <a:t>uključuju</a:t>
          </a:r>
          <a:r>
            <a:rPr lang="en-US" sz="1800" b="1" dirty="0"/>
            <a:t> </a:t>
          </a:r>
          <a:r>
            <a:rPr lang="en-US" sz="1800" b="1" dirty="0" err="1"/>
            <a:t>više</a:t>
          </a:r>
          <a:r>
            <a:rPr lang="en-US" sz="1800" b="1" dirty="0"/>
            <a:t> </a:t>
          </a:r>
          <a:r>
            <a:rPr lang="en-US" sz="1800" b="1" dirty="0" err="1"/>
            <a:t>farmera</a:t>
          </a:r>
          <a:r>
            <a:rPr lang="en-US" sz="1800" b="1" dirty="0"/>
            <a:t> koji </a:t>
          </a:r>
          <a:r>
            <a:rPr lang="en-US" sz="1800" b="1" dirty="0" err="1"/>
            <a:t>rade</a:t>
          </a:r>
          <a:r>
            <a:rPr lang="en-US" sz="1800" b="1" dirty="0"/>
            <a:t> </a:t>
          </a:r>
          <a:r>
            <a:rPr lang="en-US" sz="1800" b="1" dirty="0" err="1"/>
            <a:t>zajedno</a:t>
          </a:r>
          <a:r>
            <a:rPr lang="en-US" sz="1800" dirty="0"/>
            <a:t>: u </a:t>
          </a:r>
          <a:r>
            <a:rPr lang="en-US" sz="1800" dirty="0" err="1"/>
            <a:t>zadružnoj</a:t>
          </a:r>
          <a:r>
            <a:rPr lang="en-US" sz="1800" dirty="0"/>
            <a:t> </a:t>
          </a:r>
          <a:r>
            <a:rPr lang="en-US" sz="1800" dirty="0" err="1"/>
            <a:t>poljoprivredi</a:t>
          </a:r>
          <a:r>
            <a:rPr lang="en-US" sz="1800" dirty="0"/>
            <a:t>, </a:t>
          </a:r>
          <a:r>
            <a:rPr lang="en-US" sz="1800" dirty="0" err="1"/>
            <a:t>farmeri</a:t>
          </a:r>
          <a:r>
            <a:rPr lang="en-US" sz="1800" dirty="0"/>
            <a:t> </a:t>
          </a:r>
          <a:r>
            <a:rPr lang="en-US" sz="1800" dirty="0" err="1"/>
            <a:t>udružuju</a:t>
          </a:r>
          <a:r>
            <a:rPr lang="en-US" sz="1800" dirty="0"/>
            <a:t> </a:t>
          </a:r>
          <a:r>
            <a:rPr lang="en-US" sz="1800" dirty="0" err="1"/>
            <a:t>svoje</a:t>
          </a:r>
          <a:r>
            <a:rPr lang="en-US" sz="1800" dirty="0"/>
            <a:t> </a:t>
          </a:r>
          <a:r>
            <a:rPr lang="en-US" sz="1800" dirty="0" err="1"/>
            <a:t>resurse</a:t>
          </a:r>
          <a:r>
            <a:rPr lang="en-US" sz="1800" dirty="0"/>
            <a:t> </a:t>
          </a:r>
          <a:r>
            <a:rPr lang="en-US" sz="1800" dirty="0" err="1"/>
            <a:t>kako</a:t>
          </a:r>
          <a:r>
            <a:rPr lang="en-US" sz="1800" dirty="0"/>
            <a:t> bi </a:t>
          </a:r>
          <a:r>
            <a:rPr lang="en-US" sz="1800" dirty="0" err="1"/>
            <a:t>stvorili</a:t>
          </a:r>
          <a:r>
            <a:rPr lang="en-US" sz="1800" dirty="0"/>
            <a:t> </a:t>
          </a:r>
          <a:r>
            <a:rPr lang="en-US" sz="1800" dirty="0" err="1"/>
            <a:t>veće</a:t>
          </a:r>
          <a:r>
            <a:rPr lang="en-US" sz="1800" dirty="0"/>
            <a:t>, </a:t>
          </a:r>
          <a:r>
            <a:rPr lang="en-US" sz="1800" dirty="0" err="1"/>
            <a:t>efikasnije</a:t>
          </a:r>
          <a:r>
            <a:rPr lang="en-US" sz="1800" dirty="0"/>
            <a:t> </a:t>
          </a:r>
          <a:r>
            <a:rPr lang="en-US" sz="1800" dirty="0" err="1"/>
            <a:t>poslovanje</a:t>
          </a:r>
          <a:r>
            <a:rPr lang="en-US" sz="1800" dirty="0"/>
            <a:t>. U </a:t>
          </a:r>
          <a:r>
            <a:rPr lang="en-US" sz="1800" dirty="0" err="1"/>
            <a:t>ugovornoj</a:t>
          </a:r>
          <a:r>
            <a:rPr lang="en-US" sz="1800" dirty="0"/>
            <a:t> </a:t>
          </a:r>
          <a:r>
            <a:rPr lang="en-US" sz="1800" dirty="0" err="1"/>
            <a:t>poljoprivredi</a:t>
          </a:r>
          <a:r>
            <a:rPr lang="en-US" sz="1800" dirty="0"/>
            <a:t>, </a:t>
          </a:r>
          <a:r>
            <a:rPr lang="en-US" sz="1800" dirty="0" err="1"/>
            <a:t>individualni</a:t>
          </a:r>
          <a:r>
            <a:rPr lang="en-US" sz="1800" dirty="0"/>
            <a:t> </a:t>
          </a:r>
          <a:r>
            <a:rPr lang="en-US" sz="1800" dirty="0" err="1"/>
            <a:t>farmeri</a:t>
          </a:r>
          <a:r>
            <a:rPr lang="en-US" sz="1800" dirty="0"/>
            <a:t> </a:t>
          </a:r>
          <a:r>
            <a:rPr lang="en-US" sz="1800" dirty="0" err="1"/>
            <a:t>rade</a:t>
          </a:r>
          <a:r>
            <a:rPr lang="en-US" sz="1800" dirty="0"/>
            <a:t> </a:t>
          </a:r>
          <a:r>
            <a:rPr lang="en-US" sz="1800" dirty="0" err="1"/>
            <a:t>zajedno</a:t>
          </a:r>
          <a:r>
            <a:rPr lang="en-US" sz="1800" dirty="0"/>
            <a:t> </a:t>
          </a:r>
          <a:r>
            <a:rPr lang="en-US" sz="1800" dirty="0" err="1"/>
            <a:t>sa</a:t>
          </a:r>
          <a:r>
            <a:rPr lang="en-US" sz="1800" dirty="0"/>
            <a:t> </a:t>
          </a:r>
          <a:r>
            <a:rPr lang="en-US" sz="1800" dirty="0" err="1"/>
            <a:t>većom</a:t>
          </a:r>
          <a:r>
            <a:rPr lang="en-US" sz="1800" dirty="0"/>
            <a:t> </a:t>
          </a:r>
          <a:r>
            <a:rPr lang="en-US" sz="1800" dirty="0" err="1"/>
            <a:t>kompanijom</a:t>
          </a:r>
          <a:r>
            <a:rPr lang="en-US" sz="1800" dirty="0"/>
            <a:t> </a:t>
          </a:r>
          <a:r>
            <a:rPr lang="en-US" sz="1800" dirty="0" err="1"/>
            <a:t>ili</a:t>
          </a:r>
          <a:r>
            <a:rPr lang="en-US" sz="1800" dirty="0"/>
            <a:t> </a:t>
          </a:r>
          <a:r>
            <a:rPr lang="en-US" sz="1800" dirty="0" err="1"/>
            <a:t>organizacijom</a:t>
          </a:r>
          <a:r>
            <a:rPr lang="en-US" sz="1800" dirty="0"/>
            <a:t>.</a:t>
          </a:r>
        </a:p>
      </dgm:t>
    </dgm:pt>
    <dgm:pt modelId="{511FFE14-DBC9-4460-9195-2E074189D1C5}" type="parTrans" cxnId="{53CF8F20-30CF-4088-90AD-A8817204D51B}">
      <dgm:prSet/>
      <dgm:spPr/>
      <dgm:t>
        <a:bodyPr/>
        <a:lstStyle/>
        <a:p>
          <a:endParaRPr lang="en-US" sz="1800"/>
        </a:p>
      </dgm:t>
    </dgm:pt>
    <dgm:pt modelId="{C2FCDA94-B510-4548-8282-6EF8B121710C}" type="sibTrans" cxnId="{53CF8F20-30CF-4088-90AD-A8817204D51B}">
      <dgm:prSet/>
      <dgm:spPr/>
      <dgm:t>
        <a:bodyPr/>
        <a:lstStyle/>
        <a:p>
          <a:endParaRPr lang="en-US" sz="1800"/>
        </a:p>
      </dgm:t>
    </dgm:pt>
    <dgm:pt modelId="{7E93012F-FA9C-44E0-A9A2-87133A1E3CC7}">
      <dgm:prSet custT="1"/>
      <dgm:spPr/>
      <dgm:t>
        <a:bodyPr/>
        <a:lstStyle/>
        <a:p>
          <a:r>
            <a:rPr lang="en-US" sz="1800" b="1" dirty="0"/>
            <a:t>Oba </a:t>
          </a:r>
          <a:r>
            <a:rPr lang="en-US" sz="1800" b="1" dirty="0" err="1"/>
            <a:t>modela</a:t>
          </a:r>
          <a:r>
            <a:rPr lang="en-US" sz="1800" b="1" dirty="0"/>
            <a:t> </a:t>
          </a:r>
          <a:r>
            <a:rPr lang="en-US" sz="1800" b="1" dirty="0" err="1"/>
            <a:t>uključuju</a:t>
          </a:r>
          <a:r>
            <a:rPr lang="en-US" sz="1800" b="1" dirty="0"/>
            <a:t> </a:t>
          </a:r>
          <a:r>
            <a:rPr lang="en-US" sz="1800" b="1" dirty="0" err="1"/>
            <a:t>zajednički</a:t>
          </a:r>
          <a:r>
            <a:rPr lang="en-US" sz="1800" b="1" dirty="0"/>
            <a:t> </a:t>
          </a:r>
          <a:r>
            <a:rPr lang="en-US" sz="1800" b="1" dirty="0" err="1"/>
            <a:t>rizik</a:t>
          </a:r>
          <a:r>
            <a:rPr lang="en-US" sz="1800" dirty="0"/>
            <a:t>: U </a:t>
          </a:r>
          <a:r>
            <a:rPr lang="en-US" sz="1800" dirty="0" err="1"/>
            <a:t>zadružnoj</a:t>
          </a:r>
          <a:r>
            <a:rPr lang="en-US" sz="1800" dirty="0"/>
            <a:t> </a:t>
          </a:r>
          <a:r>
            <a:rPr lang="en-US" sz="1800" dirty="0" err="1"/>
            <a:t>poljoprivredi</a:t>
          </a:r>
          <a:r>
            <a:rPr lang="en-US" sz="1800" dirty="0"/>
            <a:t>, </a:t>
          </a:r>
          <a:r>
            <a:rPr lang="en-US" sz="1800" dirty="0" err="1"/>
            <a:t>rizici</a:t>
          </a:r>
          <a:r>
            <a:rPr lang="en-US" sz="1800" dirty="0"/>
            <a:t> </a:t>
          </a:r>
          <a:r>
            <a:rPr lang="en-US" sz="1800" dirty="0" err="1"/>
            <a:t>i</a:t>
          </a:r>
          <a:r>
            <a:rPr lang="en-US" sz="1800" dirty="0"/>
            <a:t> </a:t>
          </a:r>
          <a:r>
            <a:rPr lang="en-US" sz="1800" dirty="0" err="1"/>
            <a:t>koristi</a:t>
          </a:r>
          <a:r>
            <a:rPr lang="en-US" sz="1800" dirty="0"/>
            <a:t> se dele </a:t>
          </a:r>
          <a:r>
            <a:rPr lang="en-US" sz="1800" dirty="0" err="1"/>
            <a:t>među</a:t>
          </a:r>
          <a:r>
            <a:rPr lang="en-US" sz="1800" dirty="0"/>
            <a:t> </a:t>
          </a:r>
          <a:r>
            <a:rPr lang="en-US" sz="1800" dirty="0" err="1"/>
            <a:t>članovima</a:t>
          </a:r>
          <a:r>
            <a:rPr lang="en-US" sz="1800" dirty="0"/>
            <a:t>. U </a:t>
          </a:r>
          <a:r>
            <a:rPr lang="en-US" sz="1800" dirty="0" err="1"/>
            <a:t>ugovornoj</a:t>
          </a:r>
          <a:r>
            <a:rPr lang="en-US" sz="1800" dirty="0"/>
            <a:t> </a:t>
          </a:r>
          <a:r>
            <a:rPr lang="en-US" sz="1800" dirty="0" err="1"/>
            <a:t>poljoprivredi</a:t>
          </a:r>
          <a:r>
            <a:rPr lang="en-US" sz="1800" dirty="0"/>
            <a:t>, </a:t>
          </a:r>
          <a:r>
            <a:rPr lang="en-US" sz="1800" dirty="0" err="1"/>
            <a:t>farmeri</a:t>
          </a:r>
          <a:r>
            <a:rPr lang="en-US" sz="1800" dirty="0"/>
            <a:t> </a:t>
          </a:r>
          <a:r>
            <a:rPr lang="en-US" sz="1800" dirty="0" err="1"/>
            <a:t>i</a:t>
          </a:r>
          <a:r>
            <a:rPr lang="en-US" sz="1800" dirty="0"/>
            <a:t> </a:t>
          </a:r>
          <a:r>
            <a:rPr lang="en-US" sz="1800" dirty="0" err="1"/>
            <a:t>ugovorna</a:t>
          </a:r>
          <a:r>
            <a:rPr lang="en-US" sz="1800" dirty="0"/>
            <a:t> </a:t>
          </a:r>
          <a:r>
            <a:rPr lang="en-US" sz="1800" dirty="0" err="1"/>
            <a:t>kompanija</a:t>
          </a:r>
          <a:r>
            <a:rPr lang="en-US" sz="1800" dirty="0"/>
            <a:t> dele </a:t>
          </a:r>
          <a:r>
            <a:rPr lang="en-US" sz="1800" dirty="0" err="1"/>
            <a:t>rizike</a:t>
          </a:r>
          <a:r>
            <a:rPr lang="en-US" sz="1800" dirty="0"/>
            <a:t> </a:t>
          </a:r>
          <a:r>
            <a:rPr lang="en-US" sz="1800" dirty="0" err="1"/>
            <a:t>i</a:t>
          </a:r>
          <a:r>
            <a:rPr lang="en-US" sz="1800" dirty="0"/>
            <a:t> </a:t>
          </a:r>
          <a:r>
            <a:rPr lang="en-US" sz="1800" dirty="0" err="1"/>
            <a:t>nagrade</a:t>
          </a:r>
          <a:r>
            <a:rPr lang="en-US" sz="1800" dirty="0"/>
            <a:t>.</a:t>
          </a:r>
        </a:p>
      </dgm:t>
    </dgm:pt>
    <dgm:pt modelId="{8F213A96-3D7D-46A0-ADB1-4AC81E7B7608}" type="parTrans" cxnId="{7776598E-F3CB-4A0C-B5A1-D5E9C720815B}">
      <dgm:prSet/>
      <dgm:spPr/>
      <dgm:t>
        <a:bodyPr/>
        <a:lstStyle/>
        <a:p>
          <a:endParaRPr lang="en-US" sz="1800"/>
        </a:p>
      </dgm:t>
    </dgm:pt>
    <dgm:pt modelId="{210A379E-D49B-47A9-94E1-CF7885E70D58}" type="sibTrans" cxnId="{7776598E-F3CB-4A0C-B5A1-D5E9C720815B}">
      <dgm:prSet/>
      <dgm:spPr/>
      <dgm:t>
        <a:bodyPr/>
        <a:lstStyle/>
        <a:p>
          <a:endParaRPr lang="en-US" sz="1800"/>
        </a:p>
      </dgm:t>
    </dgm:pt>
    <dgm:pt modelId="{4CE5BB11-40C7-4E28-95B1-CF16113938CE}">
      <dgm:prSet custT="1"/>
      <dgm:spPr/>
      <dgm:t>
        <a:bodyPr/>
        <a:lstStyle/>
        <a:p>
          <a:r>
            <a:rPr lang="en-US" sz="1800" b="1"/>
            <a:t>Oba modela nude ekonomiju obima</a:t>
          </a:r>
          <a:r>
            <a:rPr lang="en-US" sz="1800"/>
            <a:t>: Radeći zajedno, farmeri u oba modela često mogu postići ekonomiju obima, kao što su niži troškovi inputa, bolji pristup tržištima i povećana pregovaračka moć.</a:t>
          </a:r>
        </a:p>
      </dgm:t>
    </dgm:pt>
    <dgm:pt modelId="{ED532517-069D-4B51-9E9F-925D3CCC1539}" type="parTrans" cxnId="{C6C5595D-31C4-421E-B561-D730D45DB443}">
      <dgm:prSet/>
      <dgm:spPr/>
      <dgm:t>
        <a:bodyPr/>
        <a:lstStyle/>
        <a:p>
          <a:endParaRPr lang="en-US" sz="1800"/>
        </a:p>
      </dgm:t>
    </dgm:pt>
    <dgm:pt modelId="{F0517ECF-9B02-405D-BE19-DFF7136A89AE}" type="sibTrans" cxnId="{C6C5595D-31C4-421E-B561-D730D45DB443}">
      <dgm:prSet/>
      <dgm:spPr/>
      <dgm:t>
        <a:bodyPr/>
        <a:lstStyle/>
        <a:p>
          <a:endParaRPr lang="en-US" sz="1800"/>
        </a:p>
      </dgm:t>
    </dgm:pt>
    <dgm:pt modelId="{9B2391F5-36E2-4296-B5F5-0E2701BB941B}">
      <dgm:prSet custT="1"/>
      <dgm:spPr/>
      <dgm:t>
        <a:bodyPr/>
        <a:lstStyle/>
        <a:p>
          <a:r>
            <a:rPr lang="en-US" sz="1800" b="1" dirty="0"/>
            <a:t>Oba </a:t>
          </a:r>
          <a:r>
            <a:rPr lang="en-US" sz="1800" b="1" dirty="0" err="1"/>
            <a:t>modela</a:t>
          </a:r>
          <a:r>
            <a:rPr lang="en-US" sz="1800" b="1" dirty="0"/>
            <a:t> </a:t>
          </a:r>
          <a:r>
            <a:rPr lang="en-US" sz="1800" b="1" dirty="0" err="1"/>
            <a:t>mogu</a:t>
          </a:r>
          <a:r>
            <a:rPr lang="en-US" sz="1800" b="1" dirty="0"/>
            <a:t> </a:t>
          </a:r>
          <a:r>
            <a:rPr lang="en-US" sz="1800" b="1" dirty="0" err="1"/>
            <a:t>poboljšati</a:t>
          </a:r>
          <a:r>
            <a:rPr lang="en-US" sz="1800" b="1" dirty="0"/>
            <a:t> </a:t>
          </a:r>
          <a:r>
            <a:rPr lang="en-US" sz="1800" b="1" dirty="0" err="1"/>
            <a:t>pristup</a:t>
          </a:r>
          <a:r>
            <a:rPr lang="en-US" sz="1800" b="1" dirty="0"/>
            <a:t> </a:t>
          </a:r>
          <a:r>
            <a:rPr lang="en-US" sz="1800" b="1" dirty="0" err="1"/>
            <a:t>resursima</a:t>
          </a:r>
          <a:r>
            <a:rPr lang="en-US" sz="1800" dirty="0"/>
            <a:t>: </a:t>
          </a:r>
          <a:r>
            <a:rPr lang="en-US" sz="1800" dirty="0" err="1"/>
            <a:t>Zadružna</a:t>
          </a:r>
          <a:r>
            <a:rPr lang="en-US" sz="1800" dirty="0"/>
            <a:t> </a:t>
          </a:r>
          <a:r>
            <a:rPr lang="en-US" sz="1800" dirty="0" err="1"/>
            <a:t>poljoprivreda</a:t>
          </a:r>
          <a:r>
            <a:rPr lang="en-US" sz="1800" dirty="0"/>
            <a:t> </a:t>
          </a:r>
          <a:r>
            <a:rPr lang="en-US" sz="1800" dirty="0" err="1"/>
            <a:t>može</a:t>
          </a:r>
          <a:r>
            <a:rPr lang="en-US" sz="1800" dirty="0"/>
            <a:t> </a:t>
          </a:r>
          <a:r>
            <a:rPr lang="en-US" sz="1800" dirty="0" err="1"/>
            <a:t>omogućiti</a:t>
          </a:r>
          <a:r>
            <a:rPr lang="en-US" sz="1800" dirty="0"/>
            <a:t> </a:t>
          </a:r>
          <a:r>
            <a:rPr lang="en-US" sz="1800" dirty="0" err="1"/>
            <a:t>članovima</a:t>
          </a:r>
          <a:r>
            <a:rPr lang="en-US" sz="1800" dirty="0"/>
            <a:t> </a:t>
          </a:r>
          <a:r>
            <a:rPr lang="en-US" sz="1800" dirty="0" err="1"/>
            <a:t>pristup</a:t>
          </a:r>
          <a:r>
            <a:rPr lang="en-US" sz="1800" dirty="0"/>
            <a:t> </a:t>
          </a:r>
          <a:r>
            <a:rPr lang="en-US" sz="1800" dirty="0" err="1"/>
            <a:t>resursima</a:t>
          </a:r>
          <a:r>
            <a:rPr lang="en-US" sz="1800" dirty="0"/>
            <a:t> </a:t>
          </a:r>
          <a:r>
            <a:rPr lang="en-US" sz="1800" dirty="0" err="1"/>
            <a:t>kao</a:t>
          </a:r>
          <a:r>
            <a:rPr lang="en-US" sz="1800" dirty="0"/>
            <a:t> </a:t>
          </a:r>
          <a:r>
            <a:rPr lang="en-US" sz="1800" dirty="0" err="1"/>
            <a:t>što</a:t>
          </a:r>
          <a:r>
            <a:rPr lang="en-US" sz="1800" dirty="0"/>
            <a:t> </a:t>
          </a:r>
          <a:r>
            <a:rPr lang="en-US" sz="1800" dirty="0" err="1"/>
            <a:t>su</a:t>
          </a:r>
          <a:r>
            <a:rPr lang="en-US" sz="1800" dirty="0"/>
            <a:t> </a:t>
          </a:r>
          <a:r>
            <a:rPr lang="en-US" sz="1800" dirty="0" err="1"/>
            <a:t>krediti</a:t>
          </a:r>
          <a:r>
            <a:rPr lang="en-US" sz="1800" dirty="0"/>
            <a:t>, </a:t>
          </a:r>
          <a:r>
            <a:rPr lang="en-US" sz="1800" dirty="0" err="1"/>
            <a:t>obuka</a:t>
          </a:r>
          <a:r>
            <a:rPr lang="en-US" sz="1800" dirty="0"/>
            <a:t> </a:t>
          </a:r>
          <a:r>
            <a:rPr lang="en-US" sz="1800" dirty="0" err="1"/>
            <a:t>i</a:t>
          </a:r>
          <a:r>
            <a:rPr lang="en-US" sz="1800" dirty="0"/>
            <a:t> </a:t>
          </a:r>
          <a:r>
            <a:rPr lang="en-US" sz="1800" dirty="0" err="1"/>
            <a:t>oprema</a:t>
          </a:r>
          <a:r>
            <a:rPr lang="en-US" sz="1800" dirty="0"/>
            <a:t>. </a:t>
          </a:r>
          <a:r>
            <a:rPr lang="en-US" sz="1800" dirty="0" err="1"/>
            <a:t>Poljoprivreda</a:t>
          </a:r>
          <a:r>
            <a:rPr lang="en-US" sz="1800" dirty="0"/>
            <a:t> po </a:t>
          </a:r>
          <a:r>
            <a:rPr lang="en-US" sz="1800" dirty="0" err="1"/>
            <a:t>ugovoru</a:t>
          </a:r>
          <a:r>
            <a:rPr lang="en-US" sz="1800" dirty="0"/>
            <a:t> </a:t>
          </a:r>
          <a:r>
            <a:rPr lang="en-US" sz="1800" dirty="0" err="1"/>
            <a:t>može</a:t>
          </a:r>
          <a:r>
            <a:rPr lang="en-US" sz="1800" dirty="0"/>
            <a:t> </a:t>
          </a:r>
          <a:r>
            <a:rPr lang="en-US" sz="1800" dirty="0" err="1"/>
            <a:t>poljoprivrednicima</a:t>
          </a:r>
          <a:r>
            <a:rPr lang="en-US" sz="1800" dirty="0"/>
            <a:t> </a:t>
          </a:r>
          <a:r>
            <a:rPr lang="en-US" sz="1800" dirty="0" err="1"/>
            <a:t>omogućiti</a:t>
          </a:r>
          <a:r>
            <a:rPr lang="en-US" sz="1800" dirty="0"/>
            <a:t> </a:t>
          </a:r>
          <a:r>
            <a:rPr lang="en-US" sz="1800" dirty="0" err="1"/>
            <a:t>pristup</a:t>
          </a:r>
          <a:r>
            <a:rPr lang="en-US" sz="1800" dirty="0"/>
            <a:t> </a:t>
          </a:r>
          <a:r>
            <a:rPr lang="en-US" sz="1800" dirty="0" err="1"/>
            <a:t>tehnologiji</a:t>
          </a:r>
          <a:r>
            <a:rPr lang="en-US" sz="1800" dirty="0"/>
            <a:t>, </a:t>
          </a:r>
          <a:r>
            <a:rPr lang="en-US" sz="1800" dirty="0" err="1"/>
            <a:t>tržištima</a:t>
          </a:r>
          <a:r>
            <a:rPr lang="en-US" sz="1800" dirty="0"/>
            <a:t> </a:t>
          </a:r>
          <a:r>
            <a:rPr lang="en-US" sz="1800" dirty="0" err="1"/>
            <a:t>i</a:t>
          </a:r>
          <a:r>
            <a:rPr lang="en-US" sz="1800" dirty="0"/>
            <a:t> </a:t>
          </a:r>
          <a:r>
            <a:rPr lang="en-US" sz="1800" dirty="0" err="1"/>
            <a:t>drugim</a:t>
          </a:r>
          <a:r>
            <a:rPr lang="en-US" sz="1800" dirty="0"/>
            <a:t> </a:t>
          </a:r>
          <a:r>
            <a:rPr lang="en-US" sz="1800" dirty="0" err="1"/>
            <a:t>resursima</a:t>
          </a:r>
          <a:r>
            <a:rPr lang="en-US" sz="1800" dirty="0"/>
            <a:t> </a:t>
          </a:r>
          <a:r>
            <a:rPr lang="en-US" sz="1800" dirty="0" err="1"/>
            <a:t>koje</a:t>
          </a:r>
          <a:r>
            <a:rPr lang="en-US" sz="1800" dirty="0"/>
            <a:t> </a:t>
          </a:r>
          <a:r>
            <a:rPr lang="en-US" sz="1800" dirty="0" err="1"/>
            <a:t>inače</a:t>
          </a:r>
          <a:r>
            <a:rPr lang="en-US" sz="1800" dirty="0"/>
            <a:t> ne bi </a:t>
          </a:r>
          <a:r>
            <a:rPr lang="en-US" sz="1800" dirty="0" err="1"/>
            <a:t>imali</a:t>
          </a:r>
          <a:r>
            <a:rPr lang="en-US" sz="1800" dirty="0"/>
            <a:t>.</a:t>
          </a:r>
        </a:p>
      </dgm:t>
    </dgm:pt>
    <dgm:pt modelId="{16F222AC-EC38-414F-B7F5-261BBBB394C0}" type="parTrans" cxnId="{DD5D8331-6B40-4B77-9FAA-E72F1AC7738A}">
      <dgm:prSet/>
      <dgm:spPr/>
      <dgm:t>
        <a:bodyPr/>
        <a:lstStyle/>
        <a:p>
          <a:endParaRPr lang="en-US" sz="1800"/>
        </a:p>
      </dgm:t>
    </dgm:pt>
    <dgm:pt modelId="{2082F2F5-0AF4-4EF6-B39C-2B526B1A5055}" type="sibTrans" cxnId="{DD5D8331-6B40-4B77-9FAA-E72F1AC7738A}">
      <dgm:prSet/>
      <dgm:spPr/>
      <dgm:t>
        <a:bodyPr/>
        <a:lstStyle/>
        <a:p>
          <a:endParaRPr lang="en-US" sz="1800"/>
        </a:p>
      </dgm:t>
    </dgm:pt>
    <dgm:pt modelId="{B37FECD8-20BD-4DCB-B260-F9804C4E7478}">
      <dgm:prSet custT="1"/>
      <dgm:spPr/>
      <dgm:t>
        <a:bodyPr/>
        <a:lstStyle/>
        <a:p>
          <a:r>
            <a:rPr lang="en-US" sz="1800" b="1"/>
            <a:t>Oba modela zahtevaju poverenje i komunikaciju</a:t>
          </a:r>
          <a:r>
            <a:rPr lang="en-US" sz="1800"/>
            <a:t>: uspešni kooperativni i ugovorni modeli poljoprivrede zahtevaju poverenje i otvorenu komunikaciju između svih strana uključenih u operaciju.</a:t>
          </a:r>
        </a:p>
      </dgm:t>
    </dgm:pt>
    <dgm:pt modelId="{2074625E-8D3A-46C4-AC2A-102E337095BB}" type="parTrans" cxnId="{BB56845E-360F-49CD-A487-D65C24ABC8BB}">
      <dgm:prSet/>
      <dgm:spPr/>
      <dgm:t>
        <a:bodyPr/>
        <a:lstStyle/>
        <a:p>
          <a:endParaRPr lang="en-US" sz="1800"/>
        </a:p>
      </dgm:t>
    </dgm:pt>
    <dgm:pt modelId="{14177F7B-B646-4D4F-B71F-B77FDC9AAABB}" type="sibTrans" cxnId="{BB56845E-360F-49CD-A487-D65C24ABC8BB}">
      <dgm:prSet/>
      <dgm:spPr/>
      <dgm:t>
        <a:bodyPr/>
        <a:lstStyle/>
        <a:p>
          <a:endParaRPr lang="en-US" sz="1800"/>
        </a:p>
      </dgm:t>
    </dgm:pt>
    <dgm:pt modelId="{B738FA21-BFD7-4C17-852B-0226A542F5BC}" type="pres">
      <dgm:prSet presAssocID="{FDED755F-58D8-4B47-898A-07213DB54941}" presName="vert0" presStyleCnt="0">
        <dgm:presLayoutVars>
          <dgm:dir/>
          <dgm:animOne val="branch"/>
          <dgm:animLvl val="lvl"/>
        </dgm:presLayoutVars>
      </dgm:prSet>
      <dgm:spPr/>
      <dgm:t>
        <a:bodyPr/>
        <a:lstStyle/>
        <a:p>
          <a:endParaRPr lang="sr-Latn-RS"/>
        </a:p>
      </dgm:t>
    </dgm:pt>
    <dgm:pt modelId="{CC6EB4F4-7ABF-4DAC-AA98-08CD66D2A5D9}" type="pres">
      <dgm:prSet presAssocID="{8A51B919-FD86-44B7-958F-1AC6E6ACBF1F}" presName="thickLine" presStyleLbl="alignNode1" presStyleIdx="0" presStyleCnt="6"/>
      <dgm:spPr/>
    </dgm:pt>
    <dgm:pt modelId="{557F4D8D-AC9C-4669-A5D0-FE004DCCC965}" type="pres">
      <dgm:prSet presAssocID="{8A51B919-FD86-44B7-958F-1AC6E6ACBF1F}" presName="horz1" presStyleCnt="0"/>
      <dgm:spPr/>
    </dgm:pt>
    <dgm:pt modelId="{4CF86AC7-A27C-40E4-9213-47458A46A5E2}" type="pres">
      <dgm:prSet presAssocID="{8A51B919-FD86-44B7-958F-1AC6E6ACBF1F}" presName="tx1" presStyleLbl="revTx" presStyleIdx="0" presStyleCnt="6"/>
      <dgm:spPr/>
      <dgm:t>
        <a:bodyPr/>
        <a:lstStyle/>
        <a:p>
          <a:endParaRPr lang="sr-Latn-RS"/>
        </a:p>
      </dgm:t>
    </dgm:pt>
    <dgm:pt modelId="{94BBF866-81EE-432A-AB9A-EA151DC58163}" type="pres">
      <dgm:prSet presAssocID="{8A51B919-FD86-44B7-958F-1AC6E6ACBF1F}" presName="vert1" presStyleCnt="0"/>
      <dgm:spPr/>
    </dgm:pt>
    <dgm:pt modelId="{44A46C66-B279-4963-9630-1BDF456FA8D6}" type="pres">
      <dgm:prSet presAssocID="{46899B08-8B9C-4627-A0C6-26BC9C4662F5}" presName="thickLine" presStyleLbl="alignNode1" presStyleIdx="1" presStyleCnt="6"/>
      <dgm:spPr/>
    </dgm:pt>
    <dgm:pt modelId="{87C5D2C0-8394-459E-9C03-C3A53B6CE72C}" type="pres">
      <dgm:prSet presAssocID="{46899B08-8B9C-4627-A0C6-26BC9C4662F5}" presName="horz1" presStyleCnt="0"/>
      <dgm:spPr/>
    </dgm:pt>
    <dgm:pt modelId="{CCA4FCCA-7298-46DD-9D6C-9EA1C064C67F}" type="pres">
      <dgm:prSet presAssocID="{46899B08-8B9C-4627-A0C6-26BC9C4662F5}" presName="tx1" presStyleLbl="revTx" presStyleIdx="1" presStyleCnt="6"/>
      <dgm:spPr/>
      <dgm:t>
        <a:bodyPr/>
        <a:lstStyle/>
        <a:p>
          <a:endParaRPr lang="sr-Latn-RS"/>
        </a:p>
      </dgm:t>
    </dgm:pt>
    <dgm:pt modelId="{D3D497B4-0F5B-44B9-9ECF-F111998B73EC}" type="pres">
      <dgm:prSet presAssocID="{46899B08-8B9C-4627-A0C6-26BC9C4662F5}" presName="vert1" presStyleCnt="0"/>
      <dgm:spPr/>
    </dgm:pt>
    <dgm:pt modelId="{01F9D1D6-5292-4511-973A-50BD31F2D1FF}" type="pres">
      <dgm:prSet presAssocID="{7E93012F-FA9C-44E0-A9A2-87133A1E3CC7}" presName="thickLine" presStyleLbl="alignNode1" presStyleIdx="2" presStyleCnt="6"/>
      <dgm:spPr/>
    </dgm:pt>
    <dgm:pt modelId="{88391046-4C46-4D69-9A5F-D8B734A1911D}" type="pres">
      <dgm:prSet presAssocID="{7E93012F-FA9C-44E0-A9A2-87133A1E3CC7}" presName="horz1" presStyleCnt="0"/>
      <dgm:spPr/>
    </dgm:pt>
    <dgm:pt modelId="{50FA122F-7424-479D-974C-4C486738151A}" type="pres">
      <dgm:prSet presAssocID="{7E93012F-FA9C-44E0-A9A2-87133A1E3CC7}" presName="tx1" presStyleLbl="revTx" presStyleIdx="2" presStyleCnt="6" custLinFactNeighborY="6810"/>
      <dgm:spPr/>
      <dgm:t>
        <a:bodyPr/>
        <a:lstStyle/>
        <a:p>
          <a:endParaRPr lang="sr-Latn-RS"/>
        </a:p>
      </dgm:t>
    </dgm:pt>
    <dgm:pt modelId="{0303EEE9-FAF3-4EAC-B947-F9F9DB424F02}" type="pres">
      <dgm:prSet presAssocID="{7E93012F-FA9C-44E0-A9A2-87133A1E3CC7}" presName="vert1" presStyleCnt="0"/>
      <dgm:spPr/>
    </dgm:pt>
    <dgm:pt modelId="{0ACC5FC5-1821-4CF2-9121-A749649F13CC}" type="pres">
      <dgm:prSet presAssocID="{4CE5BB11-40C7-4E28-95B1-CF16113938CE}" presName="thickLine" presStyleLbl="alignNode1" presStyleIdx="3" presStyleCnt="6"/>
      <dgm:spPr/>
    </dgm:pt>
    <dgm:pt modelId="{92E52BEE-D19B-4DCA-9195-995FE7E54C5D}" type="pres">
      <dgm:prSet presAssocID="{4CE5BB11-40C7-4E28-95B1-CF16113938CE}" presName="horz1" presStyleCnt="0"/>
      <dgm:spPr/>
    </dgm:pt>
    <dgm:pt modelId="{E07517B0-58FB-4057-8E2C-EDD342BDF42E}" type="pres">
      <dgm:prSet presAssocID="{4CE5BB11-40C7-4E28-95B1-CF16113938CE}" presName="tx1" presStyleLbl="revTx" presStyleIdx="3" presStyleCnt="6"/>
      <dgm:spPr/>
      <dgm:t>
        <a:bodyPr/>
        <a:lstStyle/>
        <a:p>
          <a:endParaRPr lang="sr-Latn-RS"/>
        </a:p>
      </dgm:t>
    </dgm:pt>
    <dgm:pt modelId="{0E3FEA9B-EED0-4DAA-93A1-1AC367AA1D1F}" type="pres">
      <dgm:prSet presAssocID="{4CE5BB11-40C7-4E28-95B1-CF16113938CE}" presName="vert1" presStyleCnt="0"/>
      <dgm:spPr/>
    </dgm:pt>
    <dgm:pt modelId="{B18CDE51-2F9B-4747-8F26-1E6CA538E0C0}" type="pres">
      <dgm:prSet presAssocID="{9B2391F5-36E2-4296-B5F5-0E2701BB941B}" presName="thickLine" presStyleLbl="alignNode1" presStyleIdx="4" presStyleCnt="6"/>
      <dgm:spPr/>
    </dgm:pt>
    <dgm:pt modelId="{BA00941F-F425-447F-9D9D-442BA258ACDC}" type="pres">
      <dgm:prSet presAssocID="{9B2391F5-36E2-4296-B5F5-0E2701BB941B}" presName="horz1" presStyleCnt="0"/>
      <dgm:spPr/>
    </dgm:pt>
    <dgm:pt modelId="{B2154DDE-6779-4155-932B-D757F2FC5A1E}" type="pres">
      <dgm:prSet presAssocID="{9B2391F5-36E2-4296-B5F5-0E2701BB941B}" presName="tx1" presStyleLbl="revTx" presStyleIdx="4" presStyleCnt="6" custLinFactNeighborY="-6810"/>
      <dgm:spPr/>
      <dgm:t>
        <a:bodyPr/>
        <a:lstStyle/>
        <a:p>
          <a:endParaRPr lang="sr-Latn-RS"/>
        </a:p>
      </dgm:t>
    </dgm:pt>
    <dgm:pt modelId="{8EE0C893-0079-49ED-A966-764043197D51}" type="pres">
      <dgm:prSet presAssocID="{9B2391F5-36E2-4296-B5F5-0E2701BB941B}" presName="vert1" presStyleCnt="0"/>
      <dgm:spPr/>
    </dgm:pt>
    <dgm:pt modelId="{BBFA8FB5-E5A6-4823-8F31-EA1A5C0FA64B}" type="pres">
      <dgm:prSet presAssocID="{B37FECD8-20BD-4DCB-B260-F9804C4E7478}" presName="thickLine" presStyleLbl="alignNode1" presStyleIdx="5" presStyleCnt="6"/>
      <dgm:spPr/>
    </dgm:pt>
    <dgm:pt modelId="{EA97FE23-CF14-40D9-B9AD-CEE5BA6D2363}" type="pres">
      <dgm:prSet presAssocID="{B37FECD8-20BD-4DCB-B260-F9804C4E7478}" presName="horz1" presStyleCnt="0"/>
      <dgm:spPr/>
    </dgm:pt>
    <dgm:pt modelId="{8ECB4A5C-3185-4089-A7A5-4AA983F83D4C}" type="pres">
      <dgm:prSet presAssocID="{B37FECD8-20BD-4DCB-B260-F9804C4E7478}" presName="tx1" presStyleLbl="revTx" presStyleIdx="5" presStyleCnt="6"/>
      <dgm:spPr/>
      <dgm:t>
        <a:bodyPr/>
        <a:lstStyle/>
        <a:p>
          <a:endParaRPr lang="sr-Latn-RS"/>
        </a:p>
      </dgm:t>
    </dgm:pt>
    <dgm:pt modelId="{8BA932B4-D04B-4C4C-9A8F-08558B1336CE}" type="pres">
      <dgm:prSet presAssocID="{B37FECD8-20BD-4DCB-B260-F9804C4E7478}" presName="vert1" presStyleCnt="0"/>
      <dgm:spPr/>
    </dgm:pt>
  </dgm:ptLst>
  <dgm:cxnLst>
    <dgm:cxn modelId="{7776598E-F3CB-4A0C-B5A1-D5E9C720815B}" srcId="{FDED755F-58D8-4B47-898A-07213DB54941}" destId="{7E93012F-FA9C-44E0-A9A2-87133A1E3CC7}" srcOrd="2" destOrd="0" parTransId="{8F213A96-3D7D-46A0-ADB1-4AC81E7B7608}" sibTransId="{210A379E-D49B-47A9-94E1-CF7885E70D58}"/>
    <dgm:cxn modelId="{DEE263D9-BFC0-4488-AE41-65D012B0B9E4}" type="presOf" srcId="{FDED755F-58D8-4B47-898A-07213DB54941}" destId="{B738FA21-BFD7-4C17-852B-0226A542F5BC}" srcOrd="0" destOrd="0" presId="urn:microsoft.com/office/officeart/2008/layout/LinedList"/>
    <dgm:cxn modelId="{63467F56-C7E3-4874-A022-588386C255DC}" type="presOf" srcId="{4CE5BB11-40C7-4E28-95B1-CF16113938CE}" destId="{E07517B0-58FB-4057-8E2C-EDD342BDF42E}" srcOrd="0" destOrd="0" presId="urn:microsoft.com/office/officeart/2008/layout/LinedList"/>
    <dgm:cxn modelId="{21BDB433-CDDA-4D4D-8B5E-5B8A657FF596}" type="presOf" srcId="{7E93012F-FA9C-44E0-A9A2-87133A1E3CC7}" destId="{50FA122F-7424-479D-974C-4C486738151A}" srcOrd="0" destOrd="0" presId="urn:microsoft.com/office/officeart/2008/layout/LinedList"/>
    <dgm:cxn modelId="{BB56845E-360F-49CD-A487-D65C24ABC8BB}" srcId="{FDED755F-58D8-4B47-898A-07213DB54941}" destId="{B37FECD8-20BD-4DCB-B260-F9804C4E7478}" srcOrd="5" destOrd="0" parTransId="{2074625E-8D3A-46C4-AC2A-102E337095BB}" sibTransId="{14177F7B-B646-4D4F-B71F-B77FDC9AAABB}"/>
    <dgm:cxn modelId="{1406D212-9ECB-4376-A33D-805DB3894BE3}" type="presOf" srcId="{8A51B919-FD86-44B7-958F-1AC6E6ACBF1F}" destId="{4CF86AC7-A27C-40E4-9213-47458A46A5E2}" srcOrd="0" destOrd="0" presId="urn:microsoft.com/office/officeart/2008/layout/LinedList"/>
    <dgm:cxn modelId="{C6C5595D-31C4-421E-B561-D730D45DB443}" srcId="{FDED755F-58D8-4B47-898A-07213DB54941}" destId="{4CE5BB11-40C7-4E28-95B1-CF16113938CE}" srcOrd="3" destOrd="0" parTransId="{ED532517-069D-4B51-9E9F-925D3CCC1539}" sibTransId="{F0517ECF-9B02-405D-BE19-DFF7136A89AE}"/>
    <dgm:cxn modelId="{DD5D8331-6B40-4B77-9FAA-E72F1AC7738A}" srcId="{FDED755F-58D8-4B47-898A-07213DB54941}" destId="{9B2391F5-36E2-4296-B5F5-0E2701BB941B}" srcOrd="4" destOrd="0" parTransId="{16F222AC-EC38-414F-B7F5-261BBBB394C0}" sibTransId="{2082F2F5-0AF4-4EF6-B39C-2B526B1A5055}"/>
    <dgm:cxn modelId="{B20000A2-9C44-4BC2-8D65-A3586B4FB307}" type="presOf" srcId="{B37FECD8-20BD-4DCB-B260-F9804C4E7478}" destId="{8ECB4A5C-3185-4089-A7A5-4AA983F83D4C}" srcOrd="0" destOrd="0" presId="urn:microsoft.com/office/officeart/2008/layout/LinedList"/>
    <dgm:cxn modelId="{E7ECCF69-9D8F-4F4F-86DC-2069D1B6C695}" type="presOf" srcId="{46899B08-8B9C-4627-A0C6-26BC9C4662F5}" destId="{CCA4FCCA-7298-46DD-9D6C-9EA1C064C67F}" srcOrd="0" destOrd="0" presId="urn:microsoft.com/office/officeart/2008/layout/LinedList"/>
    <dgm:cxn modelId="{53CF8F20-30CF-4088-90AD-A8817204D51B}" srcId="{FDED755F-58D8-4B47-898A-07213DB54941}" destId="{46899B08-8B9C-4627-A0C6-26BC9C4662F5}" srcOrd="1" destOrd="0" parTransId="{511FFE14-DBC9-4460-9195-2E074189D1C5}" sibTransId="{C2FCDA94-B510-4548-8282-6EF8B121710C}"/>
    <dgm:cxn modelId="{7F79A3FD-AD67-44E7-9FFD-703BA2CD72BC}" type="presOf" srcId="{9B2391F5-36E2-4296-B5F5-0E2701BB941B}" destId="{B2154DDE-6779-4155-932B-D757F2FC5A1E}" srcOrd="0" destOrd="0" presId="urn:microsoft.com/office/officeart/2008/layout/LinedList"/>
    <dgm:cxn modelId="{0D76ABBB-C40F-44E0-8E79-72938D43EE87}" srcId="{FDED755F-58D8-4B47-898A-07213DB54941}" destId="{8A51B919-FD86-44B7-958F-1AC6E6ACBF1F}" srcOrd="0" destOrd="0" parTransId="{FAC72DCF-45E6-4640-971A-3C8C6B9271A2}" sibTransId="{2B710F7A-A157-4D89-A3A9-ABEC723563BE}"/>
    <dgm:cxn modelId="{C7B31915-32C5-4534-9722-0B4F2BCA4FE5}" type="presParOf" srcId="{B738FA21-BFD7-4C17-852B-0226A542F5BC}" destId="{CC6EB4F4-7ABF-4DAC-AA98-08CD66D2A5D9}" srcOrd="0" destOrd="0" presId="urn:microsoft.com/office/officeart/2008/layout/LinedList"/>
    <dgm:cxn modelId="{CB4929EC-2174-4B17-A0E1-9810783C37DD}" type="presParOf" srcId="{B738FA21-BFD7-4C17-852B-0226A542F5BC}" destId="{557F4D8D-AC9C-4669-A5D0-FE004DCCC965}" srcOrd="1" destOrd="0" presId="urn:microsoft.com/office/officeart/2008/layout/LinedList"/>
    <dgm:cxn modelId="{A6DBDE95-F36F-4A12-B913-D94EC9553511}" type="presParOf" srcId="{557F4D8D-AC9C-4669-A5D0-FE004DCCC965}" destId="{4CF86AC7-A27C-40E4-9213-47458A46A5E2}" srcOrd="0" destOrd="0" presId="urn:microsoft.com/office/officeart/2008/layout/LinedList"/>
    <dgm:cxn modelId="{E89A6394-FEA3-49EB-BF47-19DB66E5D9B9}" type="presParOf" srcId="{557F4D8D-AC9C-4669-A5D0-FE004DCCC965}" destId="{94BBF866-81EE-432A-AB9A-EA151DC58163}" srcOrd="1" destOrd="0" presId="urn:microsoft.com/office/officeart/2008/layout/LinedList"/>
    <dgm:cxn modelId="{C795109D-E249-4A57-834C-727D28FE96F4}" type="presParOf" srcId="{B738FA21-BFD7-4C17-852B-0226A542F5BC}" destId="{44A46C66-B279-4963-9630-1BDF456FA8D6}" srcOrd="2" destOrd="0" presId="urn:microsoft.com/office/officeart/2008/layout/LinedList"/>
    <dgm:cxn modelId="{02923167-C461-4BFA-ADC5-D388B79956B1}" type="presParOf" srcId="{B738FA21-BFD7-4C17-852B-0226A542F5BC}" destId="{87C5D2C0-8394-459E-9C03-C3A53B6CE72C}" srcOrd="3" destOrd="0" presId="urn:microsoft.com/office/officeart/2008/layout/LinedList"/>
    <dgm:cxn modelId="{94EF4D09-224A-479A-939F-980417DED444}" type="presParOf" srcId="{87C5D2C0-8394-459E-9C03-C3A53B6CE72C}" destId="{CCA4FCCA-7298-46DD-9D6C-9EA1C064C67F}" srcOrd="0" destOrd="0" presId="urn:microsoft.com/office/officeart/2008/layout/LinedList"/>
    <dgm:cxn modelId="{E00EBCC6-B0BC-42A9-8DCB-5CB18415971B}" type="presParOf" srcId="{87C5D2C0-8394-459E-9C03-C3A53B6CE72C}" destId="{D3D497B4-0F5B-44B9-9ECF-F111998B73EC}" srcOrd="1" destOrd="0" presId="urn:microsoft.com/office/officeart/2008/layout/LinedList"/>
    <dgm:cxn modelId="{A1286A7B-1595-4160-98B9-501B78896C61}" type="presParOf" srcId="{B738FA21-BFD7-4C17-852B-0226A542F5BC}" destId="{01F9D1D6-5292-4511-973A-50BD31F2D1FF}" srcOrd="4" destOrd="0" presId="urn:microsoft.com/office/officeart/2008/layout/LinedList"/>
    <dgm:cxn modelId="{1EA98B32-1E78-4FA0-9784-A17489889412}" type="presParOf" srcId="{B738FA21-BFD7-4C17-852B-0226A542F5BC}" destId="{88391046-4C46-4D69-9A5F-D8B734A1911D}" srcOrd="5" destOrd="0" presId="urn:microsoft.com/office/officeart/2008/layout/LinedList"/>
    <dgm:cxn modelId="{7E8F578D-554F-4059-9386-77492CEDD289}" type="presParOf" srcId="{88391046-4C46-4D69-9A5F-D8B734A1911D}" destId="{50FA122F-7424-479D-974C-4C486738151A}" srcOrd="0" destOrd="0" presId="urn:microsoft.com/office/officeart/2008/layout/LinedList"/>
    <dgm:cxn modelId="{40548A50-C0F7-4393-A3EA-A0ACF8C34E89}" type="presParOf" srcId="{88391046-4C46-4D69-9A5F-D8B734A1911D}" destId="{0303EEE9-FAF3-4EAC-B947-F9F9DB424F02}" srcOrd="1" destOrd="0" presId="urn:microsoft.com/office/officeart/2008/layout/LinedList"/>
    <dgm:cxn modelId="{1A7A84A4-3061-4A0D-BF31-860DAC731DC1}" type="presParOf" srcId="{B738FA21-BFD7-4C17-852B-0226A542F5BC}" destId="{0ACC5FC5-1821-4CF2-9121-A749649F13CC}" srcOrd="6" destOrd="0" presId="urn:microsoft.com/office/officeart/2008/layout/LinedList"/>
    <dgm:cxn modelId="{9FFDB2BA-055F-4E79-B0DC-B5DE7E47B7D7}" type="presParOf" srcId="{B738FA21-BFD7-4C17-852B-0226A542F5BC}" destId="{92E52BEE-D19B-4DCA-9195-995FE7E54C5D}" srcOrd="7" destOrd="0" presId="urn:microsoft.com/office/officeart/2008/layout/LinedList"/>
    <dgm:cxn modelId="{3024E54F-24FE-4FCC-A26A-4933DB7DCF1E}" type="presParOf" srcId="{92E52BEE-D19B-4DCA-9195-995FE7E54C5D}" destId="{E07517B0-58FB-4057-8E2C-EDD342BDF42E}" srcOrd="0" destOrd="0" presId="urn:microsoft.com/office/officeart/2008/layout/LinedList"/>
    <dgm:cxn modelId="{12AD9D5E-D978-430E-9CDA-0F6927E484A4}" type="presParOf" srcId="{92E52BEE-D19B-4DCA-9195-995FE7E54C5D}" destId="{0E3FEA9B-EED0-4DAA-93A1-1AC367AA1D1F}" srcOrd="1" destOrd="0" presId="urn:microsoft.com/office/officeart/2008/layout/LinedList"/>
    <dgm:cxn modelId="{490D9B20-C471-4187-BD6B-EB268B28B0C2}" type="presParOf" srcId="{B738FA21-BFD7-4C17-852B-0226A542F5BC}" destId="{B18CDE51-2F9B-4747-8F26-1E6CA538E0C0}" srcOrd="8" destOrd="0" presId="urn:microsoft.com/office/officeart/2008/layout/LinedList"/>
    <dgm:cxn modelId="{53081DCA-F631-46BD-9414-91935AA26C45}" type="presParOf" srcId="{B738FA21-BFD7-4C17-852B-0226A542F5BC}" destId="{BA00941F-F425-447F-9D9D-442BA258ACDC}" srcOrd="9" destOrd="0" presId="urn:microsoft.com/office/officeart/2008/layout/LinedList"/>
    <dgm:cxn modelId="{044982F7-0F7C-4CCE-93A0-8C7CE0C40556}" type="presParOf" srcId="{BA00941F-F425-447F-9D9D-442BA258ACDC}" destId="{B2154DDE-6779-4155-932B-D757F2FC5A1E}" srcOrd="0" destOrd="0" presId="urn:microsoft.com/office/officeart/2008/layout/LinedList"/>
    <dgm:cxn modelId="{29B315FF-0DA7-4389-8DF2-ECB5A2695A1D}" type="presParOf" srcId="{BA00941F-F425-447F-9D9D-442BA258ACDC}" destId="{8EE0C893-0079-49ED-A966-764043197D51}" srcOrd="1" destOrd="0" presId="urn:microsoft.com/office/officeart/2008/layout/LinedList"/>
    <dgm:cxn modelId="{5E07FA8C-9374-4FEC-AA61-C3111265F874}" type="presParOf" srcId="{B738FA21-BFD7-4C17-852B-0226A542F5BC}" destId="{BBFA8FB5-E5A6-4823-8F31-EA1A5C0FA64B}" srcOrd="10" destOrd="0" presId="urn:microsoft.com/office/officeart/2008/layout/LinedList"/>
    <dgm:cxn modelId="{C840E574-6499-47D8-B209-98777E7920A9}" type="presParOf" srcId="{B738FA21-BFD7-4C17-852B-0226A542F5BC}" destId="{EA97FE23-CF14-40D9-B9AD-CEE5BA6D2363}" srcOrd="11" destOrd="0" presId="urn:microsoft.com/office/officeart/2008/layout/LinedList"/>
    <dgm:cxn modelId="{4C78E7F9-5A57-4315-87EB-D933A7B516C9}" type="presParOf" srcId="{EA97FE23-CF14-40D9-B9AD-CEE5BA6D2363}" destId="{8ECB4A5C-3185-4089-A7A5-4AA983F83D4C}" srcOrd="0" destOrd="0" presId="urn:microsoft.com/office/officeart/2008/layout/LinedList"/>
    <dgm:cxn modelId="{D0A6674A-148B-4042-89ED-181F80BFECFF}" type="presParOf" srcId="{EA97FE23-CF14-40D9-B9AD-CEE5BA6D2363}" destId="{8BA932B4-D04B-4C4C-9A8F-08558B1336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69C92-0239-428B-9645-122C0F258757}"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AE858856-423B-42FD-A1FD-61121ED8FAB2}">
      <dgm:prSet custT="1"/>
      <dgm:spPr/>
      <dgm:t>
        <a:bodyPr/>
        <a:lstStyle/>
        <a:p>
          <a:r>
            <a:rPr lang="en-US" sz="1800" b="1" dirty="0" err="1"/>
            <a:t>Zavisnost</a:t>
          </a:r>
          <a:r>
            <a:rPr lang="en-US" sz="1800" b="1" dirty="0"/>
            <a:t> od </a:t>
          </a:r>
          <a:r>
            <a:rPr lang="en-US" sz="1800" b="1" dirty="0" err="1"/>
            <a:t>kupca</a:t>
          </a:r>
          <a:r>
            <a:rPr lang="en-US" sz="1800" b="1" dirty="0"/>
            <a:t>: </a:t>
          </a:r>
          <a:r>
            <a:rPr lang="en-US" sz="1800" dirty="0" err="1"/>
            <a:t>Poljoprivrednici</a:t>
          </a:r>
          <a:r>
            <a:rPr lang="en-US" sz="1800" dirty="0"/>
            <a:t> po </a:t>
          </a:r>
          <a:r>
            <a:rPr lang="en-US" sz="1800" dirty="0" err="1"/>
            <a:t>ugovoru</a:t>
          </a:r>
          <a:r>
            <a:rPr lang="en-US" sz="1800" dirty="0"/>
            <a:t> </a:t>
          </a:r>
          <a:r>
            <a:rPr lang="en-US" sz="1800" dirty="0" err="1"/>
            <a:t>često</a:t>
          </a:r>
          <a:r>
            <a:rPr lang="en-US" sz="1800" dirty="0"/>
            <a:t> </a:t>
          </a:r>
          <a:r>
            <a:rPr lang="en-US" sz="1800" dirty="0" err="1"/>
            <a:t>zavise</a:t>
          </a:r>
          <a:r>
            <a:rPr lang="en-US" sz="1800" dirty="0"/>
            <a:t> od </a:t>
          </a:r>
          <a:r>
            <a:rPr lang="en-US" sz="1800" dirty="0" err="1"/>
            <a:t>kupca</a:t>
          </a:r>
          <a:r>
            <a:rPr lang="en-US" sz="1800" dirty="0"/>
            <a:t> za </a:t>
          </a:r>
          <a:r>
            <a:rPr lang="en-US" sz="1800" dirty="0" err="1"/>
            <a:t>cene</a:t>
          </a:r>
          <a:r>
            <a:rPr lang="en-US" sz="1800" dirty="0"/>
            <a:t>, marketing </a:t>
          </a:r>
          <a:r>
            <a:rPr lang="en-US" sz="1800" dirty="0" err="1"/>
            <a:t>i</a:t>
          </a:r>
          <a:r>
            <a:rPr lang="en-US" sz="1800" dirty="0"/>
            <a:t> </a:t>
          </a:r>
          <a:r>
            <a:rPr lang="en-US" sz="1800" dirty="0" err="1"/>
            <a:t>distribuciju</a:t>
          </a:r>
          <a:r>
            <a:rPr lang="en-US" sz="1800" dirty="0"/>
            <a:t> </a:t>
          </a:r>
          <a:r>
            <a:rPr lang="en-US" sz="1800" dirty="0" err="1"/>
            <a:t>svojih</a:t>
          </a:r>
          <a:r>
            <a:rPr lang="en-US" sz="1800" dirty="0"/>
            <a:t> </a:t>
          </a:r>
          <a:r>
            <a:rPr lang="en-US" sz="1800" dirty="0" err="1"/>
            <a:t>useva</a:t>
          </a:r>
          <a:r>
            <a:rPr lang="en-US" sz="1800" dirty="0"/>
            <a:t>. Ova </a:t>
          </a:r>
          <a:r>
            <a:rPr lang="en-US" sz="1800" dirty="0" err="1"/>
            <a:t>zavisnost</a:t>
          </a:r>
          <a:r>
            <a:rPr lang="en-US" sz="1800" dirty="0"/>
            <a:t> </a:t>
          </a:r>
          <a:r>
            <a:rPr lang="en-US" sz="1800" dirty="0" err="1"/>
            <a:t>može</a:t>
          </a:r>
          <a:r>
            <a:rPr lang="en-US" sz="1800" dirty="0"/>
            <a:t> </a:t>
          </a:r>
          <a:r>
            <a:rPr lang="en-US" sz="1800" dirty="0" err="1"/>
            <a:t>ograničiti</a:t>
          </a:r>
          <a:r>
            <a:rPr lang="en-US" sz="1800" dirty="0"/>
            <a:t> </a:t>
          </a:r>
          <a:r>
            <a:rPr lang="en-US" sz="1800" dirty="0" err="1"/>
            <a:t>njihovu</a:t>
          </a:r>
          <a:r>
            <a:rPr lang="en-US" sz="1800" dirty="0"/>
            <a:t> </a:t>
          </a:r>
          <a:r>
            <a:rPr lang="en-US" sz="1800" dirty="0" err="1"/>
            <a:t>sposobnost</a:t>
          </a:r>
          <a:r>
            <a:rPr lang="en-US" sz="1800" dirty="0"/>
            <a:t> da </a:t>
          </a:r>
          <a:r>
            <a:rPr lang="en-US" sz="1800" dirty="0" err="1"/>
            <a:t>pregovaraju</a:t>
          </a:r>
          <a:r>
            <a:rPr lang="en-US" sz="1800" dirty="0"/>
            <a:t> o </a:t>
          </a:r>
          <a:r>
            <a:rPr lang="en-US" sz="1800" dirty="0" err="1"/>
            <a:t>cenama</a:t>
          </a:r>
          <a:r>
            <a:rPr lang="en-US" sz="1800" dirty="0"/>
            <a:t> </a:t>
          </a:r>
          <a:r>
            <a:rPr lang="en-US" sz="1800" dirty="0" err="1"/>
            <a:t>i</a:t>
          </a:r>
          <a:r>
            <a:rPr lang="en-US" sz="1800" dirty="0"/>
            <a:t> </a:t>
          </a:r>
          <a:r>
            <a:rPr lang="en-US" sz="1800" dirty="0" err="1"/>
            <a:t>donose</a:t>
          </a:r>
          <a:r>
            <a:rPr lang="en-US" sz="1800" dirty="0"/>
            <a:t> </a:t>
          </a:r>
          <a:r>
            <a:rPr lang="en-US" sz="1800" dirty="0" err="1"/>
            <a:t>nezavisne</a:t>
          </a:r>
          <a:r>
            <a:rPr lang="en-US" sz="1800" dirty="0"/>
            <a:t> </a:t>
          </a:r>
          <a:r>
            <a:rPr lang="en-US" sz="1800" dirty="0" err="1"/>
            <a:t>poslovne</a:t>
          </a:r>
          <a:r>
            <a:rPr lang="en-US" sz="1800" dirty="0"/>
            <a:t> </a:t>
          </a:r>
          <a:r>
            <a:rPr lang="en-US" sz="1800" dirty="0" err="1"/>
            <a:t>odluke</a:t>
          </a:r>
          <a:r>
            <a:rPr lang="en-US" sz="1800" dirty="0"/>
            <a:t>.</a:t>
          </a:r>
        </a:p>
      </dgm:t>
    </dgm:pt>
    <dgm:pt modelId="{48462537-AC75-4CCE-B158-AC9AC63CA4F4}" type="parTrans" cxnId="{DE7AD031-895D-4A24-A4F8-23E2F3312AF5}">
      <dgm:prSet/>
      <dgm:spPr/>
      <dgm:t>
        <a:bodyPr/>
        <a:lstStyle/>
        <a:p>
          <a:endParaRPr lang="en-US" sz="2400"/>
        </a:p>
      </dgm:t>
    </dgm:pt>
    <dgm:pt modelId="{8DF2766F-1823-426F-BC10-9B54D4A655F9}" type="sibTrans" cxnId="{DE7AD031-895D-4A24-A4F8-23E2F3312AF5}">
      <dgm:prSet/>
      <dgm:spPr/>
      <dgm:t>
        <a:bodyPr/>
        <a:lstStyle/>
        <a:p>
          <a:endParaRPr lang="en-US" sz="2400"/>
        </a:p>
      </dgm:t>
    </dgm:pt>
    <dgm:pt modelId="{65DCAA48-66C4-43A5-86A0-1D7989B7219D}">
      <dgm:prSet custT="1"/>
      <dgm:spPr/>
      <dgm:t>
        <a:bodyPr/>
        <a:lstStyle/>
        <a:p>
          <a:r>
            <a:rPr lang="en-US" sz="1800" b="1" dirty="0" err="1"/>
            <a:t>Ograničena</a:t>
          </a:r>
          <a:r>
            <a:rPr lang="en-US" sz="1800" b="1" dirty="0"/>
            <a:t> </a:t>
          </a:r>
          <a:r>
            <a:rPr lang="en-US" sz="1800" b="1" dirty="0" err="1"/>
            <a:t>raznovrsnost</a:t>
          </a:r>
          <a:r>
            <a:rPr lang="en-US" sz="1800" b="1" dirty="0"/>
            <a:t> </a:t>
          </a:r>
          <a:r>
            <a:rPr lang="en-US" sz="1800" b="1" dirty="0" err="1"/>
            <a:t>useva</a:t>
          </a:r>
          <a:r>
            <a:rPr lang="en-US" sz="1800" b="1" dirty="0"/>
            <a:t>:</a:t>
          </a:r>
          <a:r>
            <a:rPr lang="en-US" sz="1800" dirty="0"/>
            <a:t> </a:t>
          </a:r>
          <a:r>
            <a:rPr lang="en-US" sz="1800" dirty="0" err="1"/>
            <a:t>Ugovoreni</a:t>
          </a:r>
          <a:r>
            <a:rPr lang="en-US" sz="1800" dirty="0"/>
            <a:t> </a:t>
          </a:r>
          <a:r>
            <a:rPr lang="en-US" sz="1800" dirty="0" err="1"/>
            <a:t>poljoprivredni</a:t>
          </a:r>
          <a:r>
            <a:rPr lang="en-US" sz="1800" dirty="0"/>
            <a:t> </a:t>
          </a:r>
          <a:r>
            <a:rPr lang="en-US" sz="1800" dirty="0" err="1"/>
            <a:t>sporazumi</a:t>
          </a:r>
          <a:r>
            <a:rPr lang="en-US" sz="1800" dirty="0"/>
            <a:t> </a:t>
          </a:r>
          <a:r>
            <a:rPr lang="en-US" sz="1800" dirty="0" err="1"/>
            <a:t>mogu</a:t>
          </a:r>
          <a:r>
            <a:rPr lang="en-US" sz="1800" dirty="0"/>
            <a:t> </a:t>
          </a:r>
          <a:r>
            <a:rPr lang="en-US" sz="1800" dirty="0" err="1"/>
            <a:t>ograničiti</a:t>
          </a:r>
          <a:r>
            <a:rPr lang="en-US" sz="1800" dirty="0"/>
            <a:t> </a:t>
          </a:r>
          <a:r>
            <a:rPr lang="en-US" sz="1800" dirty="0" err="1"/>
            <a:t>vrste</a:t>
          </a:r>
          <a:r>
            <a:rPr lang="en-US" sz="1800" dirty="0"/>
            <a:t> </a:t>
          </a:r>
          <a:r>
            <a:rPr lang="en-US" sz="1800" dirty="0" err="1"/>
            <a:t>useva</a:t>
          </a:r>
          <a:r>
            <a:rPr lang="en-US" sz="1800" dirty="0"/>
            <a:t> </a:t>
          </a:r>
          <a:r>
            <a:rPr lang="en-US" sz="1800" dirty="0" err="1"/>
            <a:t>koj</a:t>
          </a:r>
          <a:r>
            <a:rPr lang="sr-Latn-RS" sz="1800" dirty="0"/>
            <a:t>i</a:t>
          </a:r>
          <a:r>
            <a:rPr lang="en-US" sz="1800" dirty="0"/>
            <a:t> se </a:t>
          </a:r>
          <a:r>
            <a:rPr lang="en-US" sz="1800" dirty="0" err="1"/>
            <a:t>uzgaja</a:t>
          </a:r>
          <a:r>
            <a:rPr lang="sr-Latn-RS" sz="1800" dirty="0"/>
            <a:t>ju</a:t>
          </a:r>
          <a:r>
            <a:rPr lang="en-US" sz="1800" dirty="0"/>
            <a:t>, </a:t>
          </a:r>
          <a:r>
            <a:rPr lang="en-US" sz="1800" dirty="0" err="1"/>
            <a:t>pošto</a:t>
          </a:r>
          <a:r>
            <a:rPr lang="en-US" sz="1800" dirty="0"/>
            <a:t> </a:t>
          </a:r>
          <a:r>
            <a:rPr lang="sr-Latn-RS" sz="1800" dirty="0"/>
            <a:t>su </a:t>
          </a:r>
          <a:r>
            <a:rPr lang="en-US" sz="1800" dirty="0" err="1"/>
            <a:t>kupci</a:t>
          </a:r>
          <a:r>
            <a:rPr lang="en-US" sz="1800" dirty="0"/>
            <a:t> </a:t>
          </a:r>
          <a:r>
            <a:rPr lang="en-US" sz="1800" dirty="0" err="1"/>
            <a:t>zainteresovani</a:t>
          </a:r>
          <a:r>
            <a:rPr lang="en-US" sz="1800" dirty="0"/>
            <a:t> </a:t>
          </a:r>
          <a:r>
            <a:rPr lang="en-US" sz="1800" dirty="0" err="1"/>
            <a:t>samo</a:t>
          </a:r>
          <a:r>
            <a:rPr lang="en-US" sz="1800" dirty="0"/>
            <a:t> za </a:t>
          </a:r>
          <a:r>
            <a:rPr lang="en-US" sz="1800" dirty="0" err="1"/>
            <a:t>određene</a:t>
          </a:r>
          <a:r>
            <a:rPr lang="en-US" sz="1800" dirty="0"/>
            <a:t> </a:t>
          </a:r>
          <a:r>
            <a:rPr lang="en-US" sz="1800" dirty="0" err="1"/>
            <a:t>useve</a:t>
          </a:r>
          <a:r>
            <a:rPr lang="en-US" sz="1800" dirty="0"/>
            <a:t>. Ovo </a:t>
          </a:r>
          <a:r>
            <a:rPr lang="en-US" sz="1800" dirty="0" err="1"/>
            <a:t>može</a:t>
          </a:r>
          <a:r>
            <a:rPr lang="en-US" sz="1800" dirty="0"/>
            <a:t> </a:t>
          </a:r>
          <a:r>
            <a:rPr lang="en-US" sz="1800" dirty="0" err="1"/>
            <a:t>ograničiti</a:t>
          </a:r>
          <a:r>
            <a:rPr lang="en-US" sz="1800" dirty="0"/>
            <a:t> </a:t>
          </a:r>
          <a:r>
            <a:rPr lang="en-US" sz="1800" dirty="0" err="1"/>
            <a:t>sposobnost</a:t>
          </a:r>
          <a:r>
            <a:rPr lang="en-US" sz="1800" dirty="0"/>
            <a:t> </a:t>
          </a:r>
          <a:r>
            <a:rPr lang="en-US" sz="1800" dirty="0" err="1"/>
            <a:t>farmera</a:t>
          </a:r>
          <a:r>
            <a:rPr lang="en-US" sz="1800" dirty="0"/>
            <a:t> da </a:t>
          </a:r>
          <a:r>
            <a:rPr lang="en-US" sz="1800" dirty="0" err="1"/>
            <a:t>diversifikuju</a:t>
          </a:r>
          <a:r>
            <a:rPr lang="en-US" sz="1800" dirty="0"/>
            <a:t> </a:t>
          </a:r>
          <a:r>
            <a:rPr lang="en-US" sz="1800" dirty="0" err="1"/>
            <a:t>svoju</a:t>
          </a:r>
          <a:r>
            <a:rPr lang="en-US" sz="1800" dirty="0"/>
            <a:t> </a:t>
          </a:r>
          <a:r>
            <a:rPr lang="en-US" sz="1800" dirty="0" err="1"/>
            <a:t>proizvodnju</a:t>
          </a:r>
          <a:r>
            <a:rPr lang="en-US" sz="1800" dirty="0"/>
            <a:t> </a:t>
          </a:r>
          <a:r>
            <a:rPr lang="en-US" sz="1800" dirty="0" err="1"/>
            <a:t>i</a:t>
          </a:r>
          <a:r>
            <a:rPr lang="en-US" sz="1800" dirty="0"/>
            <a:t> </a:t>
          </a:r>
          <a:r>
            <a:rPr lang="en-US" sz="1800" dirty="0" err="1"/>
            <a:t>prihode</a:t>
          </a:r>
          <a:r>
            <a:rPr lang="en-US" sz="1800" dirty="0"/>
            <a:t>.</a:t>
          </a:r>
        </a:p>
      </dgm:t>
    </dgm:pt>
    <dgm:pt modelId="{6436D778-8994-49F7-B4FB-0FAEE22673C1}" type="parTrans" cxnId="{7D8E7C2F-5DD6-4438-AAA7-36F4B2171CB5}">
      <dgm:prSet/>
      <dgm:spPr/>
      <dgm:t>
        <a:bodyPr/>
        <a:lstStyle/>
        <a:p>
          <a:endParaRPr lang="en-US" sz="2400"/>
        </a:p>
      </dgm:t>
    </dgm:pt>
    <dgm:pt modelId="{E25A8612-F3B8-4B90-A8AF-5D9E885EC8F2}" type="sibTrans" cxnId="{7D8E7C2F-5DD6-4438-AAA7-36F4B2171CB5}">
      <dgm:prSet/>
      <dgm:spPr/>
      <dgm:t>
        <a:bodyPr/>
        <a:lstStyle/>
        <a:p>
          <a:endParaRPr lang="en-US" sz="2400"/>
        </a:p>
      </dgm:t>
    </dgm:pt>
    <dgm:pt modelId="{8D07EF3E-A02C-4E73-83E5-C18F0010465B}">
      <dgm:prSet custT="1"/>
      <dgm:spPr/>
      <dgm:t>
        <a:bodyPr/>
        <a:lstStyle/>
        <a:p>
          <a:r>
            <a:rPr lang="en-US" sz="1800" b="1"/>
            <a:t>Standardi kvaliteta i troškovi: </a:t>
          </a:r>
          <a:r>
            <a:rPr lang="en-US" sz="1800"/>
            <a:t>Ugovorena poljoprivreda često zahteva od farmera da ispune specifične standarde kvaliteta, što može biti skupo za postizanje. Troškovi ispunjavanja ovih standarda možda neće biti nadoknađeni višim cenama koje plaćaju kupci. Mada organizato</a:t>
          </a:r>
          <a:r>
            <a:rPr lang="sr-Latn-RS" sz="1800"/>
            <a:t>r često preuzima odgovornost za ove troškove.</a:t>
          </a:r>
          <a:endParaRPr lang="en-US" sz="1800"/>
        </a:p>
      </dgm:t>
    </dgm:pt>
    <dgm:pt modelId="{B0E95140-2A17-46D6-ACF3-A52724F894C0}" type="parTrans" cxnId="{C4F7F471-F3A2-4DCB-93B7-7C8164A4D311}">
      <dgm:prSet/>
      <dgm:spPr/>
      <dgm:t>
        <a:bodyPr/>
        <a:lstStyle/>
        <a:p>
          <a:endParaRPr lang="en-US" sz="2400"/>
        </a:p>
      </dgm:t>
    </dgm:pt>
    <dgm:pt modelId="{56F8A9EE-8C0C-4682-91DE-69F0AA31A56F}" type="sibTrans" cxnId="{C4F7F471-F3A2-4DCB-93B7-7C8164A4D311}">
      <dgm:prSet/>
      <dgm:spPr/>
      <dgm:t>
        <a:bodyPr/>
        <a:lstStyle/>
        <a:p>
          <a:endParaRPr lang="en-US" sz="2400"/>
        </a:p>
      </dgm:t>
    </dgm:pt>
    <dgm:pt modelId="{C4D9B4CC-8A40-461F-9B40-702D49519833}">
      <dgm:prSet custT="1"/>
      <dgm:spPr/>
      <dgm:t>
        <a:bodyPr/>
        <a:lstStyle/>
        <a:p>
          <a:r>
            <a:rPr lang="en-US" sz="1800" b="1"/>
            <a:t>Pravni izazovi: </a:t>
          </a:r>
          <a:r>
            <a:rPr lang="en-US" sz="1800"/>
            <a:t>Ugovoreni poljoprivredni sporazumi mogu biti složeni i mogu nastati sporovi između farmera i kupaca oko pitanja kao što su cene, isporuka i kvalitet. Poljoprivrednici se takođe mogu suočiti sa pravnim izazovima ako nisu u mogućnosti da ispune uslove ugovora.</a:t>
          </a:r>
        </a:p>
      </dgm:t>
    </dgm:pt>
    <dgm:pt modelId="{E8AC6B7B-1D53-44B1-A9C4-9E4688DF319F}" type="parTrans" cxnId="{43D9C7E7-D969-4613-B21B-B6BB93371495}">
      <dgm:prSet/>
      <dgm:spPr/>
      <dgm:t>
        <a:bodyPr/>
        <a:lstStyle/>
        <a:p>
          <a:endParaRPr lang="en-US" sz="2400"/>
        </a:p>
      </dgm:t>
    </dgm:pt>
    <dgm:pt modelId="{4748E06A-20BE-44D8-A561-4A14CB87EAB9}" type="sibTrans" cxnId="{43D9C7E7-D969-4613-B21B-B6BB93371495}">
      <dgm:prSet/>
      <dgm:spPr/>
      <dgm:t>
        <a:bodyPr/>
        <a:lstStyle/>
        <a:p>
          <a:endParaRPr lang="en-US" sz="2400"/>
        </a:p>
      </dgm:t>
    </dgm:pt>
    <dgm:pt modelId="{0E88EB61-3563-4D66-B3BE-2EC18CA37821}">
      <dgm:prSet custT="1"/>
      <dgm:spPr/>
      <dgm:t>
        <a:bodyPr/>
        <a:lstStyle/>
        <a:p>
          <a:r>
            <a:rPr lang="en-US" sz="1800" b="1"/>
            <a:t>Nedostatak fleksibilnosti: </a:t>
          </a:r>
          <a:r>
            <a:rPr lang="en-US" sz="1800"/>
            <a:t>Ugovoreni poljoprivredni sporazumi mogu ograničiti fleksibilnost farmera u pogledu plodoreda, </a:t>
          </a:r>
          <a:r>
            <a:rPr lang="sr-Latn-RS" sz="1800"/>
            <a:t>strukture setve</a:t>
          </a:r>
          <a:r>
            <a:rPr lang="en-US" sz="1800"/>
            <a:t> i drugih poljoprivrednih praksi. To može dovesti do smanjenja prinosa i povećanja troškova.</a:t>
          </a:r>
        </a:p>
      </dgm:t>
    </dgm:pt>
    <dgm:pt modelId="{FE1F85CE-D594-45D4-806F-EC3EA84A6514}" type="parTrans" cxnId="{080FE43E-E0F9-42DC-B270-F8CD5FD66D5C}">
      <dgm:prSet/>
      <dgm:spPr/>
      <dgm:t>
        <a:bodyPr/>
        <a:lstStyle/>
        <a:p>
          <a:endParaRPr lang="en-US" sz="2400"/>
        </a:p>
      </dgm:t>
    </dgm:pt>
    <dgm:pt modelId="{2BDE9102-A12A-485C-8915-9A96B3887185}" type="sibTrans" cxnId="{080FE43E-E0F9-42DC-B270-F8CD5FD66D5C}">
      <dgm:prSet/>
      <dgm:spPr/>
      <dgm:t>
        <a:bodyPr/>
        <a:lstStyle/>
        <a:p>
          <a:endParaRPr lang="en-US" sz="2400"/>
        </a:p>
      </dgm:t>
    </dgm:pt>
    <dgm:pt modelId="{8359E8D1-984E-4444-98B0-BDAF343FDF71}" type="pres">
      <dgm:prSet presAssocID="{53869C92-0239-428B-9645-122C0F258757}" presName="vert0" presStyleCnt="0">
        <dgm:presLayoutVars>
          <dgm:dir/>
          <dgm:animOne val="branch"/>
          <dgm:animLvl val="lvl"/>
        </dgm:presLayoutVars>
      </dgm:prSet>
      <dgm:spPr/>
      <dgm:t>
        <a:bodyPr/>
        <a:lstStyle/>
        <a:p>
          <a:endParaRPr lang="sr-Latn-RS"/>
        </a:p>
      </dgm:t>
    </dgm:pt>
    <dgm:pt modelId="{0CA8143C-BAA6-4156-AB0F-D217ECB105A1}" type="pres">
      <dgm:prSet presAssocID="{AE858856-423B-42FD-A1FD-61121ED8FAB2}" presName="thickLine" presStyleLbl="alignNode1" presStyleIdx="0" presStyleCnt="5"/>
      <dgm:spPr/>
    </dgm:pt>
    <dgm:pt modelId="{013DFDCB-C1A6-4213-9751-176914E79504}" type="pres">
      <dgm:prSet presAssocID="{AE858856-423B-42FD-A1FD-61121ED8FAB2}" presName="horz1" presStyleCnt="0"/>
      <dgm:spPr/>
    </dgm:pt>
    <dgm:pt modelId="{7DB8AEFD-9B80-41CB-AB78-696F71DCA10C}" type="pres">
      <dgm:prSet presAssocID="{AE858856-423B-42FD-A1FD-61121ED8FAB2}" presName="tx1" presStyleLbl="revTx" presStyleIdx="0" presStyleCnt="5"/>
      <dgm:spPr/>
      <dgm:t>
        <a:bodyPr/>
        <a:lstStyle/>
        <a:p>
          <a:endParaRPr lang="sr-Latn-RS"/>
        </a:p>
      </dgm:t>
    </dgm:pt>
    <dgm:pt modelId="{BD1CA13D-34C5-4E08-8835-23FF4583F7A0}" type="pres">
      <dgm:prSet presAssocID="{AE858856-423B-42FD-A1FD-61121ED8FAB2}" presName="vert1" presStyleCnt="0"/>
      <dgm:spPr/>
    </dgm:pt>
    <dgm:pt modelId="{BA159839-77E2-4D40-ABB7-661E87C6353B}" type="pres">
      <dgm:prSet presAssocID="{65DCAA48-66C4-43A5-86A0-1D7989B7219D}" presName="thickLine" presStyleLbl="alignNode1" presStyleIdx="1" presStyleCnt="5"/>
      <dgm:spPr/>
    </dgm:pt>
    <dgm:pt modelId="{DAFF4759-1FA3-4952-82CB-07C4FECDA0EB}" type="pres">
      <dgm:prSet presAssocID="{65DCAA48-66C4-43A5-86A0-1D7989B7219D}" presName="horz1" presStyleCnt="0"/>
      <dgm:spPr/>
    </dgm:pt>
    <dgm:pt modelId="{8CDFFB61-24FC-4172-9DBE-EC72B7E7E0C1}" type="pres">
      <dgm:prSet presAssocID="{65DCAA48-66C4-43A5-86A0-1D7989B7219D}" presName="tx1" presStyleLbl="revTx" presStyleIdx="1" presStyleCnt="5"/>
      <dgm:spPr/>
      <dgm:t>
        <a:bodyPr/>
        <a:lstStyle/>
        <a:p>
          <a:endParaRPr lang="sr-Latn-RS"/>
        </a:p>
      </dgm:t>
    </dgm:pt>
    <dgm:pt modelId="{DE18B351-71E8-4EB5-B6DB-3C2E183719B7}" type="pres">
      <dgm:prSet presAssocID="{65DCAA48-66C4-43A5-86A0-1D7989B7219D}" presName="vert1" presStyleCnt="0"/>
      <dgm:spPr/>
    </dgm:pt>
    <dgm:pt modelId="{9D32E0A2-C379-4EFD-A010-0A6A4CC35392}" type="pres">
      <dgm:prSet presAssocID="{8D07EF3E-A02C-4E73-83E5-C18F0010465B}" presName="thickLine" presStyleLbl="alignNode1" presStyleIdx="2" presStyleCnt="5"/>
      <dgm:spPr/>
    </dgm:pt>
    <dgm:pt modelId="{3EE0EF23-F384-4A9B-ABBD-5CE95C491613}" type="pres">
      <dgm:prSet presAssocID="{8D07EF3E-A02C-4E73-83E5-C18F0010465B}" presName="horz1" presStyleCnt="0"/>
      <dgm:spPr/>
    </dgm:pt>
    <dgm:pt modelId="{DE31D330-D26A-4C3F-860E-8CBF8352CFD3}" type="pres">
      <dgm:prSet presAssocID="{8D07EF3E-A02C-4E73-83E5-C18F0010465B}" presName="tx1" presStyleLbl="revTx" presStyleIdx="2" presStyleCnt="5"/>
      <dgm:spPr/>
      <dgm:t>
        <a:bodyPr/>
        <a:lstStyle/>
        <a:p>
          <a:endParaRPr lang="sr-Latn-RS"/>
        </a:p>
      </dgm:t>
    </dgm:pt>
    <dgm:pt modelId="{92B6FFC9-B42C-4F36-BEDD-546AF265A850}" type="pres">
      <dgm:prSet presAssocID="{8D07EF3E-A02C-4E73-83E5-C18F0010465B}" presName="vert1" presStyleCnt="0"/>
      <dgm:spPr/>
    </dgm:pt>
    <dgm:pt modelId="{078D271D-B1C0-4E4A-93AC-B13EA90AEEC5}" type="pres">
      <dgm:prSet presAssocID="{C4D9B4CC-8A40-461F-9B40-702D49519833}" presName="thickLine" presStyleLbl="alignNode1" presStyleIdx="3" presStyleCnt="5"/>
      <dgm:spPr/>
    </dgm:pt>
    <dgm:pt modelId="{BAB846A7-3B75-43A8-BEE3-5FA92DE251E1}" type="pres">
      <dgm:prSet presAssocID="{C4D9B4CC-8A40-461F-9B40-702D49519833}" presName="horz1" presStyleCnt="0"/>
      <dgm:spPr/>
    </dgm:pt>
    <dgm:pt modelId="{22A828A7-E5E0-4ABE-B400-0445241F70B8}" type="pres">
      <dgm:prSet presAssocID="{C4D9B4CC-8A40-461F-9B40-702D49519833}" presName="tx1" presStyleLbl="revTx" presStyleIdx="3" presStyleCnt="5"/>
      <dgm:spPr/>
      <dgm:t>
        <a:bodyPr/>
        <a:lstStyle/>
        <a:p>
          <a:endParaRPr lang="sr-Latn-RS"/>
        </a:p>
      </dgm:t>
    </dgm:pt>
    <dgm:pt modelId="{ECE1F957-AB5A-4E4D-B950-75CAFAE77964}" type="pres">
      <dgm:prSet presAssocID="{C4D9B4CC-8A40-461F-9B40-702D49519833}" presName="vert1" presStyleCnt="0"/>
      <dgm:spPr/>
    </dgm:pt>
    <dgm:pt modelId="{67B03D1E-C535-4AC5-A3C5-F9F3CD57FDF4}" type="pres">
      <dgm:prSet presAssocID="{0E88EB61-3563-4D66-B3BE-2EC18CA37821}" presName="thickLine" presStyleLbl="alignNode1" presStyleIdx="4" presStyleCnt="5"/>
      <dgm:spPr/>
    </dgm:pt>
    <dgm:pt modelId="{D75333EF-29F9-41F8-982C-808479F2E096}" type="pres">
      <dgm:prSet presAssocID="{0E88EB61-3563-4D66-B3BE-2EC18CA37821}" presName="horz1" presStyleCnt="0"/>
      <dgm:spPr/>
    </dgm:pt>
    <dgm:pt modelId="{7190939F-00CC-4FD4-BE5E-2AA8B8B4C3E5}" type="pres">
      <dgm:prSet presAssocID="{0E88EB61-3563-4D66-B3BE-2EC18CA37821}" presName="tx1" presStyleLbl="revTx" presStyleIdx="4" presStyleCnt="5"/>
      <dgm:spPr/>
      <dgm:t>
        <a:bodyPr/>
        <a:lstStyle/>
        <a:p>
          <a:endParaRPr lang="sr-Latn-RS"/>
        </a:p>
      </dgm:t>
    </dgm:pt>
    <dgm:pt modelId="{3AC5AFD8-9E27-48AB-8F60-07721C96F78C}" type="pres">
      <dgm:prSet presAssocID="{0E88EB61-3563-4D66-B3BE-2EC18CA37821}" presName="vert1" presStyleCnt="0"/>
      <dgm:spPr/>
    </dgm:pt>
  </dgm:ptLst>
  <dgm:cxnLst>
    <dgm:cxn modelId="{1FC13729-2D83-428A-8631-F6CDB21680C0}" type="presOf" srcId="{0E88EB61-3563-4D66-B3BE-2EC18CA37821}" destId="{7190939F-00CC-4FD4-BE5E-2AA8B8B4C3E5}" srcOrd="0" destOrd="0" presId="urn:microsoft.com/office/officeart/2008/layout/LinedList"/>
    <dgm:cxn modelId="{473C9865-BCCD-481D-A257-AFC43CB0A086}" type="presOf" srcId="{8D07EF3E-A02C-4E73-83E5-C18F0010465B}" destId="{DE31D330-D26A-4C3F-860E-8CBF8352CFD3}" srcOrd="0" destOrd="0" presId="urn:microsoft.com/office/officeart/2008/layout/LinedList"/>
    <dgm:cxn modelId="{16E3C40B-EAF6-468A-871A-273FE15C9BAB}" type="presOf" srcId="{53869C92-0239-428B-9645-122C0F258757}" destId="{8359E8D1-984E-4444-98B0-BDAF343FDF71}" srcOrd="0" destOrd="0" presId="urn:microsoft.com/office/officeart/2008/layout/LinedList"/>
    <dgm:cxn modelId="{C4F7F471-F3A2-4DCB-93B7-7C8164A4D311}" srcId="{53869C92-0239-428B-9645-122C0F258757}" destId="{8D07EF3E-A02C-4E73-83E5-C18F0010465B}" srcOrd="2" destOrd="0" parTransId="{B0E95140-2A17-46D6-ACF3-A52724F894C0}" sibTransId="{56F8A9EE-8C0C-4682-91DE-69F0AA31A56F}"/>
    <dgm:cxn modelId="{080FE43E-E0F9-42DC-B270-F8CD5FD66D5C}" srcId="{53869C92-0239-428B-9645-122C0F258757}" destId="{0E88EB61-3563-4D66-B3BE-2EC18CA37821}" srcOrd="4" destOrd="0" parTransId="{FE1F85CE-D594-45D4-806F-EC3EA84A6514}" sibTransId="{2BDE9102-A12A-485C-8915-9A96B3887185}"/>
    <dgm:cxn modelId="{DE7AD031-895D-4A24-A4F8-23E2F3312AF5}" srcId="{53869C92-0239-428B-9645-122C0F258757}" destId="{AE858856-423B-42FD-A1FD-61121ED8FAB2}" srcOrd="0" destOrd="0" parTransId="{48462537-AC75-4CCE-B158-AC9AC63CA4F4}" sibTransId="{8DF2766F-1823-426F-BC10-9B54D4A655F9}"/>
    <dgm:cxn modelId="{7D8E7C2F-5DD6-4438-AAA7-36F4B2171CB5}" srcId="{53869C92-0239-428B-9645-122C0F258757}" destId="{65DCAA48-66C4-43A5-86A0-1D7989B7219D}" srcOrd="1" destOrd="0" parTransId="{6436D778-8994-49F7-B4FB-0FAEE22673C1}" sibTransId="{E25A8612-F3B8-4B90-A8AF-5D9E885EC8F2}"/>
    <dgm:cxn modelId="{C7BCEF36-F39F-4AFC-B400-9B9E5AF5DB58}" type="presOf" srcId="{AE858856-423B-42FD-A1FD-61121ED8FAB2}" destId="{7DB8AEFD-9B80-41CB-AB78-696F71DCA10C}" srcOrd="0" destOrd="0" presId="urn:microsoft.com/office/officeart/2008/layout/LinedList"/>
    <dgm:cxn modelId="{43D9C7E7-D969-4613-B21B-B6BB93371495}" srcId="{53869C92-0239-428B-9645-122C0F258757}" destId="{C4D9B4CC-8A40-461F-9B40-702D49519833}" srcOrd="3" destOrd="0" parTransId="{E8AC6B7B-1D53-44B1-A9C4-9E4688DF319F}" sibTransId="{4748E06A-20BE-44D8-A561-4A14CB87EAB9}"/>
    <dgm:cxn modelId="{CB51B1EA-D527-46D2-9930-2A92A8822E96}" type="presOf" srcId="{C4D9B4CC-8A40-461F-9B40-702D49519833}" destId="{22A828A7-E5E0-4ABE-B400-0445241F70B8}" srcOrd="0" destOrd="0" presId="urn:microsoft.com/office/officeart/2008/layout/LinedList"/>
    <dgm:cxn modelId="{E7559702-40E0-4FC0-9303-25C71D3B7123}" type="presOf" srcId="{65DCAA48-66C4-43A5-86A0-1D7989B7219D}" destId="{8CDFFB61-24FC-4172-9DBE-EC72B7E7E0C1}" srcOrd="0" destOrd="0" presId="urn:microsoft.com/office/officeart/2008/layout/LinedList"/>
    <dgm:cxn modelId="{83200BDE-F934-48E9-B6FA-1C988F0991B2}" type="presParOf" srcId="{8359E8D1-984E-4444-98B0-BDAF343FDF71}" destId="{0CA8143C-BAA6-4156-AB0F-D217ECB105A1}" srcOrd="0" destOrd="0" presId="urn:microsoft.com/office/officeart/2008/layout/LinedList"/>
    <dgm:cxn modelId="{57B40DAF-33B6-4B09-926D-721117119CE9}" type="presParOf" srcId="{8359E8D1-984E-4444-98B0-BDAF343FDF71}" destId="{013DFDCB-C1A6-4213-9751-176914E79504}" srcOrd="1" destOrd="0" presId="urn:microsoft.com/office/officeart/2008/layout/LinedList"/>
    <dgm:cxn modelId="{B584F27C-F5B0-4BEC-B7F5-1D50337969C8}" type="presParOf" srcId="{013DFDCB-C1A6-4213-9751-176914E79504}" destId="{7DB8AEFD-9B80-41CB-AB78-696F71DCA10C}" srcOrd="0" destOrd="0" presId="urn:microsoft.com/office/officeart/2008/layout/LinedList"/>
    <dgm:cxn modelId="{F27F219E-BB8A-4AA9-9B38-7D8D09CA6AF5}" type="presParOf" srcId="{013DFDCB-C1A6-4213-9751-176914E79504}" destId="{BD1CA13D-34C5-4E08-8835-23FF4583F7A0}" srcOrd="1" destOrd="0" presId="urn:microsoft.com/office/officeart/2008/layout/LinedList"/>
    <dgm:cxn modelId="{8FACA300-AB15-461D-9FB4-E3AF51A9ECAD}" type="presParOf" srcId="{8359E8D1-984E-4444-98B0-BDAF343FDF71}" destId="{BA159839-77E2-4D40-ABB7-661E87C6353B}" srcOrd="2" destOrd="0" presId="urn:microsoft.com/office/officeart/2008/layout/LinedList"/>
    <dgm:cxn modelId="{9C7C6465-A5C0-4804-B5F8-006FA2810B85}" type="presParOf" srcId="{8359E8D1-984E-4444-98B0-BDAF343FDF71}" destId="{DAFF4759-1FA3-4952-82CB-07C4FECDA0EB}" srcOrd="3" destOrd="0" presId="urn:microsoft.com/office/officeart/2008/layout/LinedList"/>
    <dgm:cxn modelId="{D690F834-F123-4E1C-A85E-D8D52CBE4C41}" type="presParOf" srcId="{DAFF4759-1FA3-4952-82CB-07C4FECDA0EB}" destId="{8CDFFB61-24FC-4172-9DBE-EC72B7E7E0C1}" srcOrd="0" destOrd="0" presId="urn:microsoft.com/office/officeart/2008/layout/LinedList"/>
    <dgm:cxn modelId="{5A907A05-806D-4B32-BF17-6C647A199C6D}" type="presParOf" srcId="{DAFF4759-1FA3-4952-82CB-07C4FECDA0EB}" destId="{DE18B351-71E8-4EB5-B6DB-3C2E183719B7}" srcOrd="1" destOrd="0" presId="urn:microsoft.com/office/officeart/2008/layout/LinedList"/>
    <dgm:cxn modelId="{BD762DDB-1EB0-4D43-899F-2D7BDE2122DC}" type="presParOf" srcId="{8359E8D1-984E-4444-98B0-BDAF343FDF71}" destId="{9D32E0A2-C379-4EFD-A010-0A6A4CC35392}" srcOrd="4" destOrd="0" presId="urn:microsoft.com/office/officeart/2008/layout/LinedList"/>
    <dgm:cxn modelId="{295C6E1D-7219-47CF-B3C4-18A254EF7D48}" type="presParOf" srcId="{8359E8D1-984E-4444-98B0-BDAF343FDF71}" destId="{3EE0EF23-F384-4A9B-ABBD-5CE95C491613}" srcOrd="5" destOrd="0" presId="urn:microsoft.com/office/officeart/2008/layout/LinedList"/>
    <dgm:cxn modelId="{3DC4AAF9-D469-499A-A244-448107BE611D}" type="presParOf" srcId="{3EE0EF23-F384-4A9B-ABBD-5CE95C491613}" destId="{DE31D330-D26A-4C3F-860E-8CBF8352CFD3}" srcOrd="0" destOrd="0" presId="urn:microsoft.com/office/officeart/2008/layout/LinedList"/>
    <dgm:cxn modelId="{02503DC2-CCF7-405E-A228-4E3E9AFCE4D7}" type="presParOf" srcId="{3EE0EF23-F384-4A9B-ABBD-5CE95C491613}" destId="{92B6FFC9-B42C-4F36-BEDD-546AF265A850}" srcOrd="1" destOrd="0" presId="urn:microsoft.com/office/officeart/2008/layout/LinedList"/>
    <dgm:cxn modelId="{01511BCF-32BF-4A24-91E2-F7116A5AF6BB}" type="presParOf" srcId="{8359E8D1-984E-4444-98B0-BDAF343FDF71}" destId="{078D271D-B1C0-4E4A-93AC-B13EA90AEEC5}" srcOrd="6" destOrd="0" presId="urn:microsoft.com/office/officeart/2008/layout/LinedList"/>
    <dgm:cxn modelId="{BE6D4E8C-3985-4E2E-B90C-DE7521E71693}" type="presParOf" srcId="{8359E8D1-984E-4444-98B0-BDAF343FDF71}" destId="{BAB846A7-3B75-43A8-BEE3-5FA92DE251E1}" srcOrd="7" destOrd="0" presId="urn:microsoft.com/office/officeart/2008/layout/LinedList"/>
    <dgm:cxn modelId="{81C82BEF-1090-46C2-A36B-AAE45EA1A2BF}" type="presParOf" srcId="{BAB846A7-3B75-43A8-BEE3-5FA92DE251E1}" destId="{22A828A7-E5E0-4ABE-B400-0445241F70B8}" srcOrd="0" destOrd="0" presId="urn:microsoft.com/office/officeart/2008/layout/LinedList"/>
    <dgm:cxn modelId="{5EB10AA9-1EF6-4252-A157-19E3850AC92C}" type="presParOf" srcId="{BAB846A7-3B75-43A8-BEE3-5FA92DE251E1}" destId="{ECE1F957-AB5A-4E4D-B950-75CAFAE77964}" srcOrd="1" destOrd="0" presId="urn:microsoft.com/office/officeart/2008/layout/LinedList"/>
    <dgm:cxn modelId="{6A0AE879-ECD4-4701-9103-2216F2CED109}" type="presParOf" srcId="{8359E8D1-984E-4444-98B0-BDAF343FDF71}" destId="{67B03D1E-C535-4AC5-A3C5-F9F3CD57FDF4}" srcOrd="8" destOrd="0" presId="urn:microsoft.com/office/officeart/2008/layout/LinedList"/>
    <dgm:cxn modelId="{5129AE0A-EDCF-4948-814C-20A7D466EDA3}" type="presParOf" srcId="{8359E8D1-984E-4444-98B0-BDAF343FDF71}" destId="{D75333EF-29F9-41F8-982C-808479F2E096}" srcOrd="9" destOrd="0" presId="urn:microsoft.com/office/officeart/2008/layout/LinedList"/>
    <dgm:cxn modelId="{C0FCDAC9-42A4-47BE-A723-EA6FAB1E098D}" type="presParOf" srcId="{D75333EF-29F9-41F8-982C-808479F2E096}" destId="{7190939F-00CC-4FD4-BE5E-2AA8B8B4C3E5}" srcOrd="0" destOrd="0" presId="urn:microsoft.com/office/officeart/2008/layout/LinedList"/>
    <dgm:cxn modelId="{EBACDB7C-C17A-4095-9EBF-2B5F91B73C2D}" type="presParOf" srcId="{D75333EF-29F9-41F8-982C-808479F2E096}" destId="{3AC5AFD8-9E27-48AB-8F60-07721C96F7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8BE5DF-41EB-4E89-936F-765E965B298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EE31C3B-5A38-4F2F-8C41-9A3DDA47F13E}">
      <dgm:prSet custT="1"/>
      <dgm:spPr/>
      <dgm:t>
        <a:bodyPr/>
        <a:lstStyle/>
        <a:p>
          <a:r>
            <a:rPr lang="sr-Latn-RS" sz="1800" b="1" dirty="0"/>
            <a:t>Konflikti</a:t>
          </a:r>
          <a:r>
            <a:rPr lang="sr-Latn-RS" sz="1800" dirty="0"/>
            <a:t>: Kao i kod svakog zadružnog poduhvata, može </a:t>
          </a:r>
          <a:r>
            <a:rPr lang="sr-Latn-RS" sz="1800" dirty="0" err="1"/>
            <a:t>doći</a:t>
          </a:r>
          <a:r>
            <a:rPr lang="sr-Latn-RS" sz="1800" dirty="0"/>
            <a:t> do sukoba između članova. Neslaganja oko toga kako voditi brigu o nepokretnostima, mašinama, poslovanju, kako treba deliti profit i druga pitanja mogu dovesti do tenzija, pa čak i pravnih sporova.</a:t>
          </a:r>
          <a:endParaRPr lang="en-US" sz="1800" dirty="0"/>
        </a:p>
      </dgm:t>
    </dgm:pt>
    <dgm:pt modelId="{E180BCD6-8D87-4C85-B52C-1EEA31206BE8}" type="parTrans" cxnId="{BE7B6017-AB9D-4826-ABF4-9C2008FA8A2A}">
      <dgm:prSet/>
      <dgm:spPr/>
      <dgm:t>
        <a:bodyPr/>
        <a:lstStyle/>
        <a:p>
          <a:endParaRPr lang="en-US" sz="2400"/>
        </a:p>
      </dgm:t>
    </dgm:pt>
    <dgm:pt modelId="{B36A28D0-0451-4D46-966A-7404E4A7E256}" type="sibTrans" cxnId="{BE7B6017-AB9D-4826-ABF4-9C2008FA8A2A}">
      <dgm:prSet/>
      <dgm:spPr/>
      <dgm:t>
        <a:bodyPr/>
        <a:lstStyle/>
        <a:p>
          <a:endParaRPr lang="en-US" sz="2400"/>
        </a:p>
      </dgm:t>
    </dgm:pt>
    <dgm:pt modelId="{507F2AE6-B8C3-4348-AEE2-B854DE208E3C}">
      <dgm:prSet custT="1"/>
      <dgm:spPr/>
      <dgm:t>
        <a:bodyPr/>
        <a:lstStyle/>
        <a:p>
          <a:r>
            <a:rPr lang="sr-Latn-RS" sz="1800" b="1"/>
            <a:t>„Šlepanje“</a:t>
          </a:r>
          <a:r>
            <a:rPr lang="sr-Latn-RS" sz="1800"/>
            <a:t>: U kooperativnoj poljoprivredi, od svih članova se očekuje da doprinesu radu i održavanju farme. Međutim, postoji rizik od situacija gde neki članovi izbegavaju svoje obaveze i prepuštaju drugima da rade posao.</a:t>
          </a:r>
          <a:endParaRPr lang="en-US" sz="1800"/>
        </a:p>
      </dgm:t>
    </dgm:pt>
    <dgm:pt modelId="{98139DCB-9A1F-45E7-9A58-7EF6261C58E3}" type="parTrans" cxnId="{B1EAF037-EAE5-42FD-ACF6-63231DB9BB35}">
      <dgm:prSet/>
      <dgm:spPr/>
      <dgm:t>
        <a:bodyPr/>
        <a:lstStyle/>
        <a:p>
          <a:endParaRPr lang="en-US" sz="2400"/>
        </a:p>
      </dgm:t>
    </dgm:pt>
    <dgm:pt modelId="{DE32A747-1797-46E1-88E6-F96C3363A690}" type="sibTrans" cxnId="{B1EAF037-EAE5-42FD-ACF6-63231DB9BB35}">
      <dgm:prSet/>
      <dgm:spPr/>
      <dgm:t>
        <a:bodyPr/>
        <a:lstStyle/>
        <a:p>
          <a:endParaRPr lang="en-US" sz="2400"/>
        </a:p>
      </dgm:t>
    </dgm:pt>
    <dgm:pt modelId="{CD397592-22B2-4003-A2BE-06CF0D33F68B}">
      <dgm:prSet custT="1"/>
      <dgm:spPr/>
      <dgm:t>
        <a:bodyPr/>
        <a:lstStyle/>
        <a:p>
          <a:r>
            <a:rPr lang="sr-Latn-RS" sz="1800" b="1"/>
            <a:t>Ograničena autonomija: </a:t>
          </a:r>
          <a:r>
            <a:rPr lang="sr-Latn-RS" sz="1800"/>
            <a:t>Zadružna poljoprivreda uključuje udruživanje resursa i donošenje odluka, što može ograničiti autonomiju pojedinačnih članova. Neki članovi se mogu osećati frustrirano ili ugušeno potrebom za postizanjem konsenzusa ili poštovanjem pravila i procedura.</a:t>
          </a:r>
          <a:endParaRPr lang="en-US" sz="1800"/>
        </a:p>
      </dgm:t>
    </dgm:pt>
    <dgm:pt modelId="{893E4377-676E-4E94-99FD-96B568E10881}" type="parTrans" cxnId="{542A4C0E-5271-4B68-8975-E920E127963B}">
      <dgm:prSet/>
      <dgm:spPr/>
      <dgm:t>
        <a:bodyPr/>
        <a:lstStyle/>
        <a:p>
          <a:endParaRPr lang="en-US" sz="2400"/>
        </a:p>
      </dgm:t>
    </dgm:pt>
    <dgm:pt modelId="{FDAAC7AC-B118-4952-8797-440632BD9D20}" type="sibTrans" cxnId="{542A4C0E-5271-4B68-8975-E920E127963B}">
      <dgm:prSet/>
      <dgm:spPr/>
      <dgm:t>
        <a:bodyPr/>
        <a:lstStyle/>
        <a:p>
          <a:endParaRPr lang="en-US" sz="2400"/>
        </a:p>
      </dgm:t>
    </dgm:pt>
    <dgm:pt modelId="{7E8BB45C-DF2C-4AB9-97FF-E146CBB40598}">
      <dgm:prSet custT="1"/>
      <dgm:spPr/>
      <dgm:t>
        <a:bodyPr/>
        <a:lstStyle/>
        <a:p>
          <a:r>
            <a:rPr lang="sr-Latn-RS" sz="1800" b="1"/>
            <a:t>Poteškoće u skaliranju: </a:t>
          </a:r>
          <a:r>
            <a:rPr lang="sr-Latn-RS" sz="1800"/>
            <a:t>Zadružna poljoprivreda može biti izazovna za povećanje veće od određene veličine, jer koordinacija i komunikacija postaju sve teže. Velike zadruge se mogu boriti da održe osećaj zajednice i zajedničke svrhe.</a:t>
          </a:r>
          <a:endParaRPr lang="en-US" sz="1800"/>
        </a:p>
      </dgm:t>
    </dgm:pt>
    <dgm:pt modelId="{D69EF657-65AA-40F0-91DC-F239F94DF7C7}" type="parTrans" cxnId="{1F4B3835-BFA0-4119-A3CF-371416F428B6}">
      <dgm:prSet/>
      <dgm:spPr/>
      <dgm:t>
        <a:bodyPr/>
        <a:lstStyle/>
        <a:p>
          <a:endParaRPr lang="en-US" sz="2400"/>
        </a:p>
      </dgm:t>
    </dgm:pt>
    <dgm:pt modelId="{96D6B2D1-01C5-48E0-8168-67C6352F6608}" type="sibTrans" cxnId="{1F4B3835-BFA0-4119-A3CF-371416F428B6}">
      <dgm:prSet/>
      <dgm:spPr/>
      <dgm:t>
        <a:bodyPr/>
        <a:lstStyle/>
        <a:p>
          <a:endParaRPr lang="en-US" sz="2400"/>
        </a:p>
      </dgm:t>
    </dgm:pt>
    <dgm:pt modelId="{D5AC3CE6-A8EF-4213-B739-1631E411AFBE}">
      <dgm:prSet custT="1"/>
      <dgm:spPr/>
      <dgm:t>
        <a:bodyPr/>
        <a:lstStyle/>
        <a:p>
          <a:r>
            <a:rPr lang="sr-Latn-RS" sz="1800" b="1"/>
            <a:t>Zavisnost od državne podrške: </a:t>
          </a:r>
          <a:r>
            <a:rPr lang="sr-Latn-RS" sz="1800"/>
            <a:t>Mnoge zadruge se oslanjaju na državno finansiranje ili druge oblike podrške da bi započele i ostale na površini. Promene u vladinoj politici ili nivoima finansiranja mogu da dovedu ove farme u opasnost.</a:t>
          </a:r>
          <a:endParaRPr lang="en-US" sz="1800"/>
        </a:p>
      </dgm:t>
    </dgm:pt>
    <dgm:pt modelId="{92F8912D-D281-4F1A-BD2A-C79C6DA680DA}" type="parTrans" cxnId="{CBDAAC92-867F-4024-9628-E30FF4200D49}">
      <dgm:prSet/>
      <dgm:spPr/>
      <dgm:t>
        <a:bodyPr/>
        <a:lstStyle/>
        <a:p>
          <a:endParaRPr lang="en-US" sz="2400"/>
        </a:p>
      </dgm:t>
    </dgm:pt>
    <dgm:pt modelId="{180D9078-C53B-4AEB-A433-CB45D3BB5C31}" type="sibTrans" cxnId="{CBDAAC92-867F-4024-9628-E30FF4200D49}">
      <dgm:prSet/>
      <dgm:spPr/>
      <dgm:t>
        <a:bodyPr/>
        <a:lstStyle/>
        <a:p>
          <a:endParaRPr lang="en-US" sz="2400"/>
        </a:p>
      </dgm:t>
    </dgm:pt>
    <dgm:pt modelId="{E54C0AC5-EA32-46C2-B3AC-3161AF572030}" type="pres">
      <dgm:prSet presAssocID="{DC8BE5DF-41EB-4E89-936F-765E965B298A}" presName="vert0" presStyleCnt="0">
        <dgm:presLayoutVars>
          <dgm:dir/>
          <dgm:animOne val="branch"/>
          <dgm:animLvl val="lvl"/>
        </dgm:presLayoutVars>
      </dgm:prSet>
      <dgm:spPr/>
      <dgm:t>
        <a:bodyPr/>
        <a:lstStyle/>
        <a:p>
          <a:endParaRPr lang="sr-Latn-RS"/>
        </a:p>
      </dgm:t>
    </dgm:pt>
    <dgm:pt modelId="{DBF1A049-D661-411A-BE11-2F5151F5058A}" type="pres">
      <dgm:prSet presAssocID="{4EE31C3B-5A38-4F2F-8C41-9A3DDA47F13E}" presName="thickLine" presStyleLbl="alignNode1" presStyleIdx="0" presStyleCnt="5"/>
      <dgm:spPr/>
    </dgm:pt>
    <dgm:pt modelId="{BEFD40DB-74B9-455E-86D4-EAA396C97061}" type="pres">
      <dgm:prSet presAssocID="{4EE31C3B-5A38-4F2F-8C41-9A3DDA47F13E}" presName="horz1" presStyleCnt="0"/>
      <dgm:spPr/>
    </dgm:pt>
    <dgm:pt modelId="{CD556B1F-8E65-40A2-B804-D745F0A6E2CA}" type="pres">
      <dgm:prSet presAssocID="{4EE31C3B-5A38-4F2F-8C41-9A3DDA47F13E}" presName="tx1" presStyleLbl="revTx" presStyleIdx="0" presStyleCnt="5"/>
      <dgm:spPr/>
      <dgm:t>
        <a:bodyPr/>
        <a:lstStyle/>
        <a:p>
          <a:endParaRPr lang="sr-Latn-RS"/>
        </a:p>
      </dgm:t>
    </dgm:pt>
    <dgm:pt modelId="{08D16AF9-0C23-45F0-A6A3-2FCD9338DECA}" type="pres">
      <dgm:prSet presAssocID="{4EE31C3B-5A38-4F2F-8C41-9A3DDA47F13E}" presName="vert1" presStyleCnt="0"/>
      <dgm:spPr/>
    </dgm:pt>
    <dgm:pt modelId="{8056F2E4-569B-492F-B4CF-01A4FA7460C5}" type="pres">
      <dgm:prSet presAssocID="{507F2AE6-B8C3-4348-AEE2-B854DE208E3C}" presName="thickLine" presStyleLbl="alignNode1" presStyleIdx="1" presStyleCnt="5"/>
      <dgm:spPr/>
    </dgm:pt>
    <dgm:pt modelId="{66155E19-B5C1-4D51-80EB-3A8CE18AF28C}" type="pres">
      <dgm:prSet presAssocID="{507F2AE6-B8C3-4348-AEE2-B854DE208E3C}" presName="horz1" presStyleCnt="0"/>
      <dgm:spPr/>
    </dgm:pt>
    <dgm:pt modelId="{E18629F0-3906-4988-B729-46F1C6F42D27}" type="pres">
      <dgm:prSet presAssocID="{507F2AE6-B8C3-4348-AEE2-B854DE208E3C}" presName="tx1" presStyleLbl="revTx" presStyleIdx="1" presStyleCnt="5"/>
      <dgm:spPr/>
      <dgm:t>
        <a:bodyPr/>
        <a:lstStyle/>
        <a:p>
          <a:endParaRPr lang="sr-Latn-RS"/>
        </a:p>
      </dgm:t>
    </dgm:pt>
    <dgm:pt modelId="{4D8507C8-2FDD-4A2B-8603-A41B66A5B2FB}" type="pres">
      <dgm:prSet presAssocID="{507F2AE6-B8C3-4348-AEE2-B854DE208E3C}" presName="vert1" presStyleCnt="0"/>
      <dgm:spPr/>
    </dgm:pt>
    <dgm:pt modelId="{17087DC2-3001-4DFC-8A5C-16C1C50E7451}" type="pres">
      <dgm:prSet presAssocID="{CD397592-22B2-4003-A2BE-06CF0D33F68B}" presName="thickLine" presStyleLbl="alignNode1" presStyleIdx="2" presStyleCnt="5"/>
      <dgm:spPr/>
    </dgm:pt>
    <dgm:pt modelId="{BC1C5E81-0A74-46EB-B688-804F64803078}" type="pres">
      <dgm:prSet presAssocID="{CD397592-22B2-4003-A2BE-06CF0D33F68B}" presName="horz1" presStyleCnt="0"/>
      <dgm:spPr/>
    </dgm:pt>
    <dgm:pt modelId="{A7D8C59E-B3B3-40CD-916B-577E3917BB2B}" type="pres">
      <dgm:prSet presAssocID="{CD397592-22B2-4003-A2BE-06CF0D33F68B}" presName="tx1" presStyleLbl="revTx" presStyleIdx="2" presStyleCnt="5"/>
      <dgm:spPr/>
      <dgm:t>
        <a:bodyPr/>
        <a:lstStyle/>
        <a:p>
          <a:endParaRPr lang="sr-Latn-RS"/>
        </a:p>
      </dgm:t>
    </dgm:pt>
    <dgm:pt modelId="{57049BB7-F39E-4AD7-889D-2693F420E426}" type="pres">
      <dgm:prSet presAssocID="{CD397592-22B2-4003-A2BE-06CF0D33F68B}" presName="vert1" presStyleCnt="0"/>
      <dgm:spPr/>
    </dgm:pt>
    <dgm:pt modelId="{10726979-EC1D-42CE-BC89-0E01F80689F4}" type="pres">
      <dgm:prSet presAssocID="{7E8BB45C-DF2C-4AB9-97FF-E146CBB40598}" presName="thickLine" presStyleLbl="alignNode1" presStyleIdx="3" presStyleCnt="5"/>
      <dgm:spPr/>
    </dgm:pt>
    <dgm:pt modelId="{5131B350-888A-4658-8F06-B17894CD4DB4}" type="pres">
      <dgm:prSet presAssocID="{7E8BB45C-DF2C-4AB9-97FF-E146CBB40598}" presName="horz1" presStyleCnt="0"/>
      <dgm:spPr/>
    </dgm:pt>
    <dgm:pt modelId="{D373EA52-EE8F-4750-B3C0-FBBF9AEC524C}" type="pres">
      <dgm:prSet presAssocID="{7E8BB45C-DF2C-4AB9-97FF-E146CBB40598}" presName="tx1" presStyleLbl="revTx" presStyleIdx="3" presStyleCnt="5"/>
      <dgm:spPr/>
      <dgm:t>
        <a:bodyPr/>
        <a:lstStyle/>
        <a:p>
          <a:endParaRPr lang="sr-Latn-RS"/>
        </a:p>
      </dgm:t>
    </dgm:pt>
    <dgm:pt modelId="{C200DADE-32B2-4EF4-BD92-1E5DA08A8B6F}" type="pres">
      <dgm:prSet presAssocID="{7E8BB45C-DF2C-4AB9-97FF-E146CBB40598}" presName="vert1" presStyleCnt="0"/>
      <dgm:spPr/>
    </dgm:pt>
    <dgm:pt modelId="{FEB2A607-3913-4197-B97E-09F0621B9504}" type="pres">
      <dgm:prSet presAssocID="{D5AC3CE6-A8EF-4213-B739-1631E411AFBE}" presName="thickLine" presStyleLbl="alignNode1" presStyleIdx="4" presStyleCnt="5"/>
      <dgm:spPr/>
    </dgm:pt>
    <dgm:pt modelId="{9E18E484-4404-44EE-A508-9C6CAB3157A9}" type="pres">
      <dgm:prSet presAssocID="{D5AC3CE6-A8EF-4213-B739-1631E411AFBE}" presName="horz1" presStyleCnt="0"/>
      <dgm:spPr/>
    </dgm:pt>
    <dgm:pt modelId="{2E8FEF0E-0AA6-4C05-809C-603A13D6A76C}" type="pres">
      <dgm:prSet presAssocID="{D5AC3CE6-A8EF-4213-B739-1631E411AFBE}" presName="tx1" presStyleLbl="revTx" presStyleIdx="4" presStyleCnt="5"/>
      <dgm:spPr/>
      <dgm:t>
        <a:bodyPr/>
        <a:lstStyle/>
        <a:p>
          <a:endParaRPr lang="sr-Latn-RS"/>
        </a:p>
      </dgm:t>
    </dgm:pt>
    <dgm:pt modelId="{2D1FED0D-539C-4C3A-9546-16773C74C59E}" type="pres">
      <dgm:prSet presAssocID="{D5AC3CE6-A8EF-4213-B739-1631E411AFBE}" presName="vert1" presStyleCnt="0"/>
      <dgm:spPr/>
    </dgm:pt>
  </dgm:ptLst>
  <dgm:cxnLst>
    <dgm:cxn modelId="{542A4C0E-5271-4B68-8975-E920E127963B}" srcId="{DC8BE5DF-41EB-4E89-936F-765E965B298A}" destId="{CD397592-22B2-4003-A2BE-06CF0D33F68B}" srcOrd="2" destOrd="0" parTransId="{893E4377-676E-4E94-99FD-96B568E10881}" sibTransId="{FDAAC7AC-B118-4952-8797-440632BD9D20}"/>
    <dgm:cxn modelId="{C4D99E20-91C7-4CAD-8601-9B4A4BABD909}" type="presOf" srcId="{7E8BB45C-DF2C-4AB9-97FF-E146CBB40598}" destId="{D373EA52-EE8F-4750-B3C0-FBBF9AEC524C}" srcOrd="0" destOrd="0" presId="urn:microsoft.com/office/officeart/2008/layout/LinedList"/>
    <dgm:cxn modelId="{BE7B6017-AB9D-4826-ABF4-9C2008FA8A2A}" srcId="{DC8BE5DF-41EB-4E89-936F-765E965B298A}" destId="{4EE31C3B-5A38-4F2F-8C41-9A3DDA47F13E}" srcOrd="0" destOrd="0" parTransId="{E180BCD6-8D87-4C85-B52C-1EEA31206BE8}" sibTransId="{B36A28D0-0451-4D46-966A-7404E4A7E256}"/>
    <dgm:cxn modelId="{C582A10A-5462-4EED-AB36-316D976CE8A7}" type="presOf" srcId="{507F2AE6-B8C3-4348-AEE2-B854DE208E3C}" destId="{E18629F0-3906-4988-B729-46F1C6F42D27}" srcOrd="0" destOrd="0" presId="urn:microsoft.com/office/officeart/2008/layout/LinedList"/>
    <dgm:cxn modelId="{32B41CB7-C82B-40B0-9B52-C6002D2F0053}" type="presOf" srcId="{D5AC3CE6-A8EF-4213-B739-1631E411AFBE}" destId="{2E8FEF0E-0AA6-4C05-809C-603A13D6A76C}" srcOrd="0" destOrd="0" presId="urn:microsoft.com/office/officeart/2008/layout/LinedList"/>
    <dgm:cxn modelId="{BB10F1B5-8544-45F8-A770-57808A106BA8}" type="presOf" srcId="{DC8BE5DF-41EB-4E89-936F-765E965B298A}" destId="{E54C0AC5-EA32-46C2-B3AC-3161AF572030}" srcOrd="0" destOrd="0" presId="urn:microsoft.com/office/officeart/2008/layout/LinedList"/>
    <dgm:cxn modelId="{B19BB9D3-7F40-466C-84FC-7BCC490D6AFA}" type="presOf" srcId="{4EE31C3B-5A38-4F2F-8C41-9A3DDA47F13E}" destId="{CD556B1F-8E65-40A2-B804-D745F0A6E2CA}" srcOrd="0" destOrd="0" presId="urn:microsoft.com/office/officeart/2008/layout/LinedList"/>
    <dgm:cxn modelId="{1F4B3835-BFA0-4119-A3CF-371416F428B6}" srcId="{DC8BE5DF-41EB-4E89-936F-765E965B298A}" destId="{7E8BB45C-DF2C-4AB9-97FF-E146CBB40598}" srcOrd="3" destOrd="0" parTransId="{D69EF657-65AA-40F0-91DC-F239F94DF7C7}" sibTransId="{96D6B2D1-01C5-48E0-8168-67C6352F6608}"/>
    <dgm:cxn modelId="{E37AC4A7-2680-42C9-943D-622261A5D10B}" type="presOf" srcId="{CD397592-22B2-4003-A2BE-06CF0D33F68B}" destId="{A7D8C59E-B3B3-40CD-916B-577E3917BB2B}" srcOrd="0" destOrd="0" presId="urn:microsoft.com/office/officeart/2008/layout/LinedList"/>
    <dgm:cxn modelId="{CBDAAC92-867F-4024-9628-E30FF4200D49}" srcId="{DC8BE5DF-41EB-4E89-936F-765E965B298A}" destId="{D5AC3CE6-A8EF-4213-B739-1631E411AFBE}" srcOrd="4" destOrd="0" parTransId="{92F8912D-D281-4F1A-BD2A-C79C6DA680DA}" sibTransId="{180D9078-C53B-4AEB-A433-CB45D3BB5C31}"/>
    <dgm:cxn modelId="{B1EAF037-EAE5-42FD-ACF6-63231DB9BB35}" srcId="{DC8BE5DF-41EB-4E89-936F-765E965B298A}" destId="{507F2AE6-B8C3-4348-AEE2-B854DE208E3C}" srcOrd="1" destOrd="0" parTransId="{98139DCB-9A1F-45E7-9A58-7EF6261C58E3}" sibTransId="{DE32A747-1797-46E1-88E6-F96C3363A690}"/>
    <dgm:cxn modelId="{CF997B36-5A4E-4310-87FD-D1BC90438E09}" type="presParOf" srcId="{E54C0AC5-EA32-46C2-B3AC-3161AF572030}" destId="{DBF1A049-D661-411A-BE11-2F5151F5058A}" srcOrd="0" destOrd="0" presId="urn:microsoft.com/office/officeart/2008/layout/LinedList"/>
    <dgm:cxn modelId="{5EDE8493-27CC-4A15-B76E-4E94AD35E1C4}" type="presParOf" srcId="{E54C0AC5-EA32-46C2-B3AC-3161AF572030}" destId="{BEFD40DB-74B9-455E-86D4-EAA396C97061}" srcOrd="1" destOrd="0" presId="urn:microsoft.com/office/officeart/2008/layout/LinedList"/>
    <dgm:cxn modelId="{A1685B3C-A1B2-4114-9434-CA8268766C3A}" type="presParOf" srcId="{BEFD40DB-74B9-455E-86D4-EAA396C97061}" destId="{CD556B1F-8E65-40A2-B804-D745F0A6E2CA}" srcOrd="0" destOrd="0" presId="urn:microsoft.com/office/officeart/2008/layout/LinedList"/>
    <dgm:cxn modelId="{A8DC452C-4AE7-4207-BF85-8F60697B36B1}" type="presParOf" srcId="{BEFD40DB-74B9-455E-86D4-EAA396C97061}" destId="{08D16AF9-0C23-45F0-A6A3-2FCD9338DECA}" srcOrd="1" destOrd="0" presId="urn:microsoft.com/office/officeart/2008/layout/LinedList"/>
    <dgm:cxn modelId="{F8678233-B0B7-47CB-BD84-08EC74D44B15}" type="presParOf" srcId="{E54C0AC5-EA32-46C2-B3AC-3161AF572030}" destId="{8056F2E4-569B-492F-B4CF-01A4FA7460C5}" srcOrd="2" destOrd="0" presId="urn:microsoft.com/office/officeart/2008/layout/LinedList"/>
    <dgm:cxn modelId="{7AE42D97-461A-42BF-BB30-8864E8C79CD7}" type="presParOf" srcId="{E54C0AC5-EA32-46C2-B3AC-3161AF572030}" destId="{66155E19-B5C1-4D51-80EB-3A8CE18AF28C}" srcOrd="3" destOrd="0" presId="urn:microsoft.com/office/officeart/2008/layout/LinedList"/>
    <dgm:cxn modelId="{D5F134C5-607D-46A0-9BCB-B4CDEF612D1E}" type="presParOf" srcId="{66155E19-B5C1-4D51-80EB-3A8CE18AF28C}" destId="{E18629F0-3906-4988-B729-46F1C6F42D27}" srcOrd="0" destOrd="0" presId="urn:microsoft.com/office/officeart/2008/layout/LinedList"/>
    <dgm:cxn modelId="{B79EE4A2-648C-478B-976D-94A31C55096D}" type="presParOf" srcId="{66155E19-B5C1-4D51-80EB-3A8CE18AF28C}" destId="{4D8507C8-2FDD-4A2B-8603-A41B66A5B2FB}" srcOrd="1" destOrd="0" presId="urn:microsoft.com/office/officeart/2008/layout/LinedList"/>
    <dgm:cxn modelId="{FA839FC1-A377-4EF5-97AD-D14E5378B4C6}" type="presParOf" srcId="{E54C0AC5-EA32-46C2-B3AC-3161AF572030}" destId="{17087DC2-3001-4DFC-8A5C-16C1C50E7451}" srcOrd="4" destOrd="0" presId="urn:microsoft.com/office/officeart/2008/layout/LinedList"/>
    <dgm:cxn modelId="{14CB2677-6EE3-4232-A1CC-8627A6E52B66}" type="presParOf" srcId="{E54C0AC5-EA32-46C2-B3AC-3161AF572030}" destId="{BC1C5E81-0A74-46EB-B688-804F64803078}" srcOrd="5" destOrd="0" presId="urn:microsoft.com/office/officeart/2008/layout/LinedList"/>
    <dgm:cxn modelId="{EE374285-F68F-48F6-809A-955003F7B698}" type="presParOf" srcId="{BC1C5E81-0A74-46EB-B688-804F64803078}" destId="{A7D8C59E-B3B3-40CD-916B-577E3917BB2B}" srcOrd="0" destOrd="0" presId="urn:microsoft.com/office/officeart/2008/layout/LinedList"/>
    <dgm:cxn modelId="{F9D0F39D-3F21-4787-9A10-4887816FCC1B}" type="presParOf" srcId="{BC1C5E81-0A74-46EB-B688-804F64803078}" destId="{57049BB7-F39E-4AD7-889D-2693F420E426}" srcOrd="1" destOrd="0" presId="urn:microsoft.com/office/officeart/2008/layout/LinedList"/>
    <dgm:cxn modelId="{D231F60C-406E-4E75-9144-F2AC0D67DB31}" type="presParOf" srcId="{E54C0AC5-EA32-46C2-B3AC-3161AF572030}" destId="{10726979-EC1D-42CE-BC89-0E01F80689F4}" srcOrd="6" destOrd="0" presId="urn:microsoft.com/office/officeart/2008/layout/LinedList"/>
    <dgm:cxn modelId="{8723A727-D1B6-4965-939D-130FDB7A558E}" type="presParOf" srcId="{E54C0AC5-EA32-46C2-B3AC-3161AF572030}" destId="{5131B350-888A-4658-8F06-B17894CD4DB4}" srcOrd="7" destOrd="0" presId="urn:microsoft.com/office/officeart/2008/layout/LinedList"/>
    <dgm:cxn modelId="{342E724E-40CC-4AD4-B1CC-039445A70DA8}" type="presParOf" srcId="{5131B350-888A-4658-8F06-B17894CD4DB4}" destId="{D373EA52-EE8F-4750-B3C0-FBBF9AEC524C}" srcOrd="0" destOrd="0" presId="urn:microsoft.com/office/officeart/2008/layout/LinedList"/>
    <dgm:cxn modelId="{934A545E-1CDE-4036-8006-DAF46E939F16}" type="presParOf" srcId="{5131B350-888A-4658-8F06-B17894CD4DB4}" destId="{C200DADE-32B2-4EF4-BD92-1E5DA08A8B6F}" srcOrd="1" destOrd="0" presId="urn:microsoft.com/office/officeart/2008/layout/LinedList"/>
    <dgm:cxn modelId="{3BA7A1AE-3C2B-4C06-BC56-086AFAF5F688}" type="presParOf" srcId="{E54C0AC5-EA32-46C2-B3AC-3161AF572030}" destId="{FEB2A607-3913-4197-B97E-09F0621B9504}" srcOrd="8" destOrd="0" presId="urn:microsoft.com/office/officeart/2008/layout/LinedList"/>
    <dgm:cxn modelId="{8576DE41-B6A4-4C33-804D-DF3A00F7E321}" type="presParOf" srcId="{E54C0AC5-EA32-46C2-B3AC-3161AF572030}" destId="{9E18E484-4404-44EE-A508-9C6CAB3157A9}" srcOrd="9" destOrd="0" presId="urn:microsoft.com/office/officeart/2008/layout/LinedList"/>
    <dgm:cxn modelId="{4724C03E-D773-4FEC-B5E6-D2B12D378DD6}" type="presParOf" srcId="{9E18E484-4404-44EE-A508-9C6CAB3157A9}" destId="{2E8FEF0E-0AA6-4C05-809C-603A13D6A76C}" srcOrd="0" destOrd="0" presId="urn:microsoft.com/office/officeart/2008/layout/LinedList"/>
    <dgm:cxn modelId="{6FFFD4B1-22DD-463F-AC25-8C3CA67A94DB}" type="presParOf" srcId="{9E18E484-4404-44EE-A508-9C6CAB3157A9}" destId="{2D1FED0D-539C-4C3A-9546-16773C74C5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19-Jul-23</a:t>
            </a:fld>
            <a:endParaRPr lang="en-US" dirty="0"/>
          </a:p>
        </p:txBody>
      </p:sp>
      <p:sp>
        <p:nvSpPr>
          <p:cNvPr id="4" name="Footer Placeholder 3">
            <a:extLst>
              <a:ext uri="{FF2B5EF4-FFF2-40B4-BE49-F238E27FC236}">
                <a16:creationId xmlns=""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19-Jul-23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14</a:t>
            </a:fld>
            <a:endParaRPr lang="en-US" dirty="0"/>
          </a:p>
        </p:txBody>
      </p:sp>
    </p:spTree>
    <p:extLst>
      <p:ext uri="{BB962C8B-B14F-4D97-AF65-F5344CB8AC3E}">
        <p14:creationId xmlns:p14="http://schemas.microsoft.com/office/powerpoint/2010/main" val="15999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15</a:t>
            </a:fld>
            <a:endParaRPr lang="en-US" dirty="0"/>
          </a:p>
        </p:txBody>
      </p:sp>
    </p:spTree>
    <p:extLst>
      <p:ext uri="{BB962C8B-B14F-4D97-AF65-F5344CB8AC3E}">
        <p14:creationId xmlns:p14="http://schemas.microsoft.com/office/powerpoint/2010/main" val="396794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https://www.youtube.com/embed/zJ4h4s5hP94?start=2&amp;feature=oembed"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www.zssrbije.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agromedia.rs/blog/agrokutak/kako-se-osnivaju-i-posluju-zemljoradnicke-zadruge/" TargetMode="External"/><Relationship Id="rId5" Type="http://schemas.openxmlformats.org/officeDocument/2006/relationships/hyperlink" Target="https://www.mbs.gov.rs/latinica/index.php" TargetMode="External"/><Relationship Id="rId4" Type="http://schemas.openxmlformats.org/officeDocument/2006/relationships/hyperlink" Target="http://www.zasav.org.rs/s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tk3_Y1g6W5Q?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B8BB83-CA62-C813-5584-9F9C32557A2B}"/>
              </a:ext>
            </a:extLst>
          </p:cNvPr>
          <p:cNvSpPr>
            <a:spLocks noGrp="1"/>
          </p:cNvSpPr>
          <p:nvPr>
            <p:ph type="ctrTitle"/>
          </p:nvPr>
        </p:nvSpPr>
        <p:spPr/>
        <p:txBody>
          <a:bodyPr/>
          <a:lstStyle/>
          <a:p>
            <a:r>
              <a:rPr lang="sr-Latn-RS" dirty="0"/>
              <a:t>Prednosti poslovnih modela zadružne i ugovorene proizvodnje</a:t>
            </a:r>
            <a:endParaRPr lang="en-US" dirty="0"/>
          </a:p>
        </p:txBody>
      </p:sp>
      <p:sp>
        <p:nvSpPr>
          <p:cNvPr id="3" name="Subtitle 2">
            <a:extLst>
              <a:ext uri="{FF2B5EF4-FFF2-40B4-BE49-F238E27FC236}">
                <a16:creationId xmlns="" xmlns:a16="http://schemas.microsoft.com/office/drawing/2014/main" id="{CA0D2251-7AFE-1B36-778C-D116EDBB7FDE}"/>
              </a:ext>
            </a:extLst>
          </p:cNvPr>
          <p:cNvSpPr>
            <a:spLocks noGrp="1"/>
          </p:cNvSpPr>
          <p:nvPr>
            <p:ph type="subTitle" idx="1"/>
          </p:nvPr>
        </p:nvSpPr>
        <p:spPr/>
        <p:txBody>
          <a:bodyPr/>
          <a:lstStyle/>
          <a:p>
            <a:r>
              <a:rPr lang="sr-Latn-RS" dirty="0"/>
              <a:t>Saša Rašković, </a:t>
            </a:r>
            <a:r>
              <a:rPr lang="sr-Latn-RS" dirty="0" err="1"/>
              <a:t>dipl.ing</a:t>
            </a:r>
            <a:r>
              <a:rPr lang="sr-Latn-RS" dirty="0"/>
              <a:t>.</a:t>
            </a:r>
            <a:endParaRPr lang="en-US" dirty="0"/>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51A9EAB6-4913-104E-8185-FEFD7A2F761F}"/>
              </a:ext>
            </a:extLst>
          </p:cNvPr>
          <p:cNvSpPr>
            <a:spLocks noGrp="1"/>
          </p:cNvSpPr>
          <p:nvPr>
            <p:ph sz="half" idx="1"/>
          </p:nvPr>
        </p:nvSpPr>
        <p:spPr>
          <a:xfrm>
            <a:off x="838200" y="1825625"/>
            <a:ext cx="5181600" cy="4351338"/>
          </a:xfrm>
        </p:spPr>
        <p:txBody>
          <a:bodyPr>
            <a:normAutofit/>
          </a:bodyPr>
          <a:lstStyle/>
          <a:p>
            <a:r>
              <a:rPr lang="en-US" sz="2000" b="1" err="1"/>
              <a:t>Zadružna</a:t>
            </a:r>
            <a:r>
              <a:rPr lang="en-US" sz="2000" b="1"/>
              <a:t> </a:t>
            </a:r>
            <a:r>
              <a:rPr lang="en-US" sz="2000" b="1" err="1"/>
              <a:t>poljoprivreda</a:t>
            </a:r>
            <a:r>
              <a:rPr lang="en-US" sz="2000" b="1"/>
              <a:t> </a:t>
            </a:r>
            <a:r>
              <a:rPr lang="en-US" sz="2000"/>
              <a:t>je </a:t>
            </a:r>
            <a:r>
              <a:rPr lang="en-US" sz="2000" err="1"/>
              <a:t>poslovni</a:t>
            </a:r>
            <a:r>
              <a:rPr lang="en-US" sz="2000"/>
              <a:t> model u </a:t>
            </a:r>
            <a:r>
              <a:rPr lang="en-US" sz="2000" err="1"/>
              <a:t>kome</a:t>
            </a:r>
            <a:r>
              <a:rPr lang="en-US" sz="2000"/>
              <a:t> se </a:t>
            </a:r>
            <a:r>
              <a:rPr lang="en-US" sz="2000" err="1"/>
              <a:t>grupa</a:t>
            </a:r>
            <a:r>
              <a:rPr lang="en-US" sz="2000"/>
              <a:t> </a:t>
            </a:r>
            <a:r>
              <a:rPr lang="en-US" sz="2000" err="1"/>
              <a:t>farmera</a:t>
            </a:r>
            <a:r>
              <a:rPr lang="en-US" sz="2000"/>
              <a:t> </a:t>
            </a:r>
            <a:r>
              <a:rPr lang="en-US" sz="2000" err="1"/>
              <a:t>okuplja</a:t>
            </a:r>
            <a:r>
              <a:rPr lang="en-US" sz="2000"/>
              <a:t> da </a:t>
            </a:r>
            <a:r>
              <a:rPr lang="en-US" sz="2000" err="1"/>
              <a:t>zajedno</a:t>
            </a:r>
            <a:r>
              <a:rPr lang="en-US" sz="2000"/>
              <a:t> </a:t>
            </a:r>
            <a:r>
              <a:rPr lang="en-US" sz="2000" err="1"/>
              <a:t>poseduju</a:t>
            </a:r>
            <a:r>
              <a:rPr lang="en-US" sz="2000"/>
              <a:t> </a:t>
            </a:r>
            <a:r>
              <a:rPr lang="en-US" sz="2000" err="1"/>
              <a:t>i</a:t>
            </a:r>
            <a:r>
              <a:rPr lang="en-US" sz="2000"/>
              <a:t> </a:t>
            </a:r>
            <a:r>
              <a:rPr lang="en-US" sz="2000" err="1"/>
              <a:t>vode</a:t>
            </a:r>
            <a:r>
              <a:rPr lang="en-US" sz="2000"/>
              <a:t> </a:t>
            </a:r>
            <a:r>
              <a:rPr lang="en-US" sz="2000" err="1"/>
              <a:t>farmu</a:t>
            </a:r>
            <a:r>
              <a:rPr lang="en-US" sz="2000"/>
              <a:t> </a:t>
            </a:r>
            <a:r>
              <a:rPr lang="en-US" sz="2000" err="1"/>
              <a:t>ili</a:t>
            </a:r>
            <a:r>
              <a:rPr lang="en-US" sz="2000"/>
              <a:t> </a:t>
            </a:r>
            <a:r>
              <a:rPr lang="en-US" sz="2000" err="1"/>
              <a:t>poljoprivredni</a:t>
            </a:r>
            <a:r>
              <a:rPr lang="en-US" sz="2000"/>
              <a:t> </a:t>
            </a:r>
            <a:r>
              <a:rPr lang="en-US" sz="2000" err="1"/>
              <a:t>posao</a:t>
            </a:r>
            <a:r>
              <a:rPr lang="en-US" sz="2000"/>
              <a:t>. </a:t>
            </a:r>
            <a:r>
              <a:rPr lang="en-US" sz="2000" err="1"/>
              <a:t>Članovi</a:t>
            </a:r>
            <a:r>
              <a:rPr lang="en-US" sz="2000"/>
              <a:t> </a:t>
            </a:r>
            <a:r>
              <a:rPr lang="en-US" sz="2000" err="1"/>
              <a:t>zadruge</a:t>
            </a:r>
            <a:r>
              <a:rPr lang="en-US" sz="2000"/>
              <a:t> </a:t>
            </a:r>
            <a:r>
              <a:rPr lang="en-US" sz="2000" err="1"/>
              <a:t>udružuju</a:t>
            </a:r>
            <a:r>
              <a:rPr lang="en-US" sz="2000"/>
              <a:t> </a:t>
            </a:r>
            <a:r>
              <a:rPr lang="en-US" sz="2000" err="1"/>
              <a:t>svoje</a:t>
            </a:r>
            <a:r>
              <a:rPr lang="en-US" sz="2000"/>
              <a:t> </a:t>
            </a:r>
            <a:r>
              <a:rPr lang="en-US" sz="2000" err="1"/>
              <a:t>resurse</a:t>
            </a:r>
            <a:r>
              <a:rPr lang="en-US" sz="2000"/>
              <a:t>, </a:t>
            </a:r>
            <a:r>
              <a:rPr lang="en-US" sz="2000" err="1"/>
              <a:t>znanje</a:t>
            </a:r>
            <a:r>
              <a:rPr lang="en-US" sz="2000"/>
              <a:t> </a:t>
            </a:r>
            <a:r>
              <a:rPr lang="en-US" sz="2000" err="1"/>
              <a:t>i</a:t>
            </a:r>
            <a:r>
              <a:rPr lang="en-US" sz="2000"/>
              <a:t> </a:t>
            </a:r>
            <a:r>
              <a:rPr lang="en-US" sz="2000" err="1"/>
              <a:t>stručnost</a:t>
            </a:r>
            <a:r>
              <a:rPr lang="en-US" sz="2000"/>
              <a:t> </a:t>
            </a:r>
            <a:r>
              <a:rPr lang="en-US" sz="2000" err="1"/>
              <a:t>kako</a:t>
            </a:r>
            <a:r>
              <a:rPr lang="en-US" sz="2000"/>
              <a:t> bi </a:t>
            </a:r>
            <a:r>
              <a:rPr lang="en-US" sz="2000" err="1"/>
              <a:t>upravljali</a:t>
            </a:r>
            <a:r>
              <a:rPr lang="en-US" sz="2000"/>
              <a:t> </a:t>
            </a:r>
            <a:r>
              <a:rPr lang="en-US" sz="2000" err="1"/>
              <a:t>farmom</a:t>
            </a:r>
            <a:r>
              <a:rPr lang="en-US" sz="2000"/>
              <a:t>, </a:t>
            </a:r>
            <a:r>
              <a:rPr lang="en-US" sz="2000" err="1"/>
              <a:t>učestvovali</a:t>
            </a:r>
            <a:r>
              <a:rPr lang="en-US" sz="2000"/>
              <a:t> u </a:t>
            </a:r>
            <a:r>
              <a:rPr lang="en-US" sz="2000" err="1"/>
              <a:t>profitu</a:t>
            </a:r>
            <a:r>
              <a:rPr lang="en-US" sz="2000"/>
              <a:t> </a:t>
            </a:r>
            <a:r>
              <a:rPr lang="en-US" sz="2000" err="1"/>
              <a:t>i</a:t>
            </a:r>
            <a:r>
              <a:rPr lang="en-US" sz="2000"/>
              <a:t> </a:t>
            </a:r>
            <a:r>
              <a:rPr lang="en-US" sz="2000" err="1"/>
              <a:t>imali</a:t>
            </a:r>
            <a:r>
              <a:rPr lang="en-US" sz="2000"/>
              <a:t> </a:t>
            </a:r>
            <a:r>
              <a:rPr lang="en-US" sz="2000" err="1"/>
              <a:t>koristi</a:t>
            </a:r>
            <a:r>
              <a:rPr lang="en-US" sz="2000"/>
              <a:t> od </a:t>
            </a:r>
            <a:r>
              <a:rPr lang="en-US" sz="2000" err="1"/>
              <a:t>ekonomije</a:t>
            </a:r>
            <a:r>
              <a:rPr lang="en-US" sz="2000"/>
              <a:t> </a:t>
            </a:r>
            <a:r>
              <a:rPr lang="en-US" sz="2000" err="1"/>
              <a:t>obima</a:t>
            </a:r>
            <a:r>
              <a:rPr lang="en-US" sz="2000"/>
              <a:t>. Zadruga </a:t>
            </a:r>
            <a:r>
              <a:rPr lang="en-US" sz="2000" err="1"/>
              <a:t>takođe</a:t>
            </a:r>
            <a:r>
              <a:rPr lang="en-US" sz="2000"/>
              <a:t> </a:t>
            </a:r>
            <a:r>
              <a:rPr lang="en-US" sz="2000" err="1"/>
              <a:t>može</a:t>
            </a:r>
            <a:r>
              <a:rPr lang="en-US" sz="2000"/>
              <a:t> </a:t>
            </a:r>
            <a:r>
              <a:rPr lang="en-US" sz="2000" err="1"/>
              <a:t>obezbediti</a:t>
            </a:r>
            <a:r>
              <a:rPr lang="en-US" sz="2000"/>
              <a:t> </a:t>
            </a:r>
            <a:r>
              <a:rPr lang="en-US" sz="2000" err="1"/>
              <a:t>pristup</a:t>
            </a:r>
            <a:r>
              <a:rPr lang="en-US" sz="2000"/>
              <a:t> </a:t>
            </a:r>
            <a:r>
              <a:rPr lang="en-US" sz="2000" err="1"/>
              <a:t>zajedničkoj</a:t>
            </a:r>
            <a:r>
              <a:rPr lang="en-US" sz="2000"/>
              <a:t> </a:t>
            </a:r>
            <a:r>
              <a:rPr lang="en-US" sz="2000" err="1"/>
              <a:t>opremi</a:t>
            </a:r>
            <a:r>
              <a:rPr lang="en-US" sz="2000"/>
              <a:t>, </a:t>
            </a:r>
            <a:r>
              <a:rPr lang="en-US" sz="2000" err="1"/>
              <a:t>skladišnim</a:t>
            </a:r>
            <a:r>
              <a:rPr lang="en-US" sz="2000"/>
              <a:t> </a:t>
            </a:r>
            <a:r>
              <a:rPr lang="en-US" sz="2000" err="1"/>
              <a:t>prostorima</a:t>
            </a:r>
            <a:r>
              <a:rPr lang="en-US" sz="2000"/>
              <a:t> </a:t>
            </a:r>
            <a:r>
              <a:rPr lang="en-US" sz="2000" err="1"/>
              <a:t>i</a:t>
            </a:r>
            <a:r>
              <a:rPr lang="en-US" sz="2000"/>
              <a:t> </a:t>
            </a:r>
            <a:r>
              <a:rPr lang="en-US" sz="2000" err="1"/>
              <a:t>marketinškim</a:t>
            </a:r>
            <a:r>
              <a:rPr lang="en-US" sz="2000"/>
              <a:t> </a:t>
            </a:r>
            <a:r>
              <a:rPr lang="en-US" sz="2000" err="1"/>
              <a:t>kanalima</a:t>
            </a:r>
            <a:r>
              <a:rPr lang="en-US" sz="2000"/>
              <a:t>, </a:t>
            </a:r>
            <a:r>
              <a:rPr lang="en-US" sz="2000" err="1"/>
              <a:t>i</a:t>
            </a:r>
            <a:r>
              <a:rPr lang="en-US" sz="2000"/>
              <a:t> </a:t>
            </a:r>
            <a:r>
              <a:rPr lang="en-US" sz="2000" err="1"/>
              <a:t>može</a:t>
            </a:r>
            <a:r>
              <a:rPr lang="en-US" sz="2000"/>
              <a:t> </a:t>
            </a:r>
            <a:r>
              <a:rPr lang="en-US" sz="2000" err="1"/>
              <a:t>pregovarati</a:t>
            </a:r>
            <a:r>
              <a:rPr lang="en-US" sz="2000"/>
              <a:t> o </a:t>
            </a:r>
            <a:r>
              <a:rPr lang="en-US" sz="2000" err="1"/>
              <a:t>boljim</a:t>
            </a:r>
            <a:r>
              <a:rPr lang="en-US" sz="2000"/>
              <a:t> </a:t>
            </a:r>
            <a:r>
              <a:rPr lang="en-US" sz="2000" err="1"/>
              <a:t>cenama</a:t>
            </a:r>
            <a:r>
              <a:rPr lang="en-US" sz="2000"/>
              <a:t> za </a:t>
            </a:r>
            <a:r>
              <a:rPr lang="en-US" sz="2000" err="1"/>
              <a:t>ulazne</a:t>
            </a:r>
            <a:r>
              <a:rPr lang="en-US" sz="2000"/>
              <a:t> </a:t>
            </a:r>
            <a:r>
              <a:rPr lang="en-US" sz="2000" err="1"/>
              <a:t>i</a:t>
            </a:r>
            <a:r>
              <a:rPr lang="en-US" sz="2000"/>
              <a:t> </a:t>
            </a:r>
            <a:r>
              <a:rPr lang="en-US" sz="2000" err="1"/>
              <a:t>izlazne</a:t>
            </a:r>
            <a:r>
              <a:rPr lang="en-US" sz="2000"/>
              <a:t> </a:t>
            </a:r>
            <a:r>
              <a:rPr lang="en-US" sz="2000" err="1"/>
              <a:t>podatke</a:t>
            </a:r>
            <a:r>
              <a:rPr lang="en-US" sz="2000"/>
              <a:t>. Zadruga je u </a:t>
            </a:r>
            <a:r>
              <a:rPr lang="en-US" sz="2000" err="1"/>
              <a:t>vlasništvu</a:t>
            </a:r>
            <a:r>
              <a:rPr lang="en-US" sz="2000"/>
              <a:t> </a:t>
            </a:r>
            <a:r>
              <a:rPr lang="en-US" sz="2000" err="1"/>
              <a:t>i</a:t>
            </a:r>
            <a:r>
              <a:rPr lang="en-US" sz="2000"/>
              <a:t> </a:t>
            </a:r>
            <a:r>
              <a:rPr lang="en-US" sz="2000" err="1"/>
              <a:t>demokratski</a:t>
            </a:r>
            <a:r>
              <a:rPr lang="en-US" sz="2000"/>
              <a:t> </a:t>
            </a:r>
            <a:r>
              <a:rPr lang="en-US" sz="2000" err="1"/>
              <a:t>vođena</a:t>
            </a:r>
            <a:r>
              <a:rPr lang="en-US" sz="2000"/>
              <a:t> od </a:t>
            </a:r>
            <a:r>
              <a:rPr lang="en-US" sz="2000" err="1"/>
              <a:t>strane</a:t>
            </a:r>
            <a:r>
              <a:rPr lang="en-US" sz="2000"/>
              <a:t> </a:t>
            </a:r>
            <a:r>
              <a:rPr lang="en-US" sz="2000" err="1"/>
              <a:t>njenih</a:t>
            </a:r>
            <a:r>
              <a:rPr lang="en-US" sz="2000"/>
              <a:t> </a:t>
            </a:r>
            <a:r>
              <a:rPr lang="en-US" sz="2000" err="1"/>
              <a:t>članova</a:t>
            </a:r>
            <a:r>
              <a:rPr lang="en-US" sz="2000"/>
              <a:t>, koji </a:t>
            </a:r>
            <a:r>
              <a:rPr lang="en-US" sz="2000" err="1"/>
              <a:t>imaju</a:t>
            </a:r>
            <a:r>
              <a:rPr lang="en-US" sz="2000"/>
              <a:t> </a:t>
            </a:r>
            <a:r>
              <a:rPr lang="en-US" sz="2000" err="1"/>
              <a:t>jednaku</a:t>
            </a:r>
            <a:r>
              <a:rPr lang="en-US" sz="2000"/>
              <a:t> </a:t>
            </a:r>
            <a:r>
              <a:rPr lang="en-US" sz="2000" err="1"/>
              <a:t>reč</a:t>
            </a:r>
            <a:r>
              <a:rPr lang="en-US" sz="2000"/>
              <a:t> u </a:t>
            </a:r>
            <a:r>
              <a:rPr lang="en-US" sz="2000" err="1"/>
              <a:t>donošenju</a:t>
            </a:r>
            <a:r>
              <a:rPr lang="en-US" sz="2000"/>
              <a:t> </a:t>
            </a:r>
            <a:r>
              <a:rPr lang="en-US" sz="2000" err="1"/>
              <a:t>odluka</a:t>
            </a:r>
            <a:r>
              <a:rPr lang="en-US" sz="2000"/>
              <a:t> </a:t>
            </a:r>
            <a:r>
              <a:rPr lang="en-US" sz="2000" err="1"/>
              <a:t>i</a:t>
            </a:r>
            <a:r>
              <a:rPr lang="en-US" sz="2000"/>
              <a:t> </a:t>
            </a:r>
            <a:r>
              <a:rPr lang="en-US" sz="2000" err="1"/>
              <a:t>učestvuju</a:t>
            </a:r>
            <a:r>
              <a:rPr lang="en-US" sz="2000"/>
              <a:t> u </a:t>
            </a:r>
            <a:r>
              <a:rPr lang="en-US" sz="2000" err="1"/>
              <a:t>rizicima</a:t>
            </a:r>
            <a:r>
              <a:rPr lang="en-US" sz="2000"/>
              <a:t> </a:t>
            </a:r>
            <a:r>
              <a:rPr lang="en-US" sz="2000" err="1"/>
              <a:t>i</a:t>
            </a:r>
            <a:r>
              <a:rPr lang="en-US" sz="2000"/>
              <a:t> </a:t>
            </a:r>
            <a:r>
              <a:rPr lang="en-US" sz="2000" err="1"/>
              <a:t>nagradama</a:t>
            </a:r>
            <a:r>
              <a:rPr lang="en-US" sz="2000"/>
              <a:t> </a:t>
            </a:r>
            <a:r>
              <a:rPr lang="en-US" sz="2000" err="1"/>
              <a:t>preduzeća</a:t>
            </a:r>
            <a:r>
              <a:rPr lang="en-US" sz="2000"/>
              <a:t>.</a:t>
            </a:r>
          </a:p>
        </p:txBody>
      </p:sp>
      <p:pic>
        <p:nvPicPr>
          <p:cNvPr id="7" name="Picture 6">
            <a:extLst>
              <a:ext uri="{FF2B5EF4-FFF2-40B4-BE49-F238E27FC236}">
                <a16:creationId xmlns="" xmlns:a16="http://schemas.microsoft.com/office/drawing/2014/main" id="{74B472F5-15F9-DF9C-9A91-B6AF188DDD07}"/>
              </a:ext>
            </a:extLst>
          </p:cNvPr>
          <p:cNvPicPr>
            <a:picLocks noChangeAspect="1"/>
          </p:cNvPicPr>
          <p:nvPr/>
        </p:nvPicPr>
        <p:blipFill>
          <a:blip r:embed="rId2"/>
          <a:stretch>
            <a:fillRect/>
          </a:stretch>
        </p:blipFill>
        <p:spPr>
          <a:xfrm>
            <a:off x="6339840" y="1825625"/>
            <a:ext cx="5181600" cy="3445764"/>
          </a:xfrm>
          <a:prstGeom prst="rect">
            <a:avLst/>
          </a:prstGeom>
          <a:noFill/>
        </p:spPr>
      </p:pic>
      <p:sp>
        <p:nvSpPr>
          <p:cNvPr id="2" name="Date Placeholder 1">
            <a:extLst>
              <a:ext uri="{FF2B5EF4-FFF2-40B4-BE49-F238E27FC236}">
                <a16:creationId xmlns="" xmlns:a16="http://schemas.microsoft.com/office/drawing/2014/main" id="{A1D9B522-F14A-1E30-BB10-47973A9D7AC5}"/>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a:t>20XX</a:t>
            </a:r>
          </a:p>
        </p:txBody>
      </p:sp>
      <p:sp>
        <p:nvSpPr>
          <p:cNvPr id="3" name="Footer Placeholder 2">
            <a:extLst>
              <a:ext uri="{FF2B5EF4-FFF2-40B4-BE49-F238E27FC236}">
                <a16:creationId xmlns="" xmlns:a16="http://schemas.microsoft.com/office/drawing/2014/main" id="{A0945A22-0050-B699-DEEB-308743317E23}"/>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4" name="Slide Number Placeholder 3">
            <a:extLst>
              <a:ext uri="{FF2B5EF4-FFF2-40B4-BE49-F238E27FC236}">
                <a16:creationId xmlns="" xmlns:a16="http://schemas.microsoft.com/office/drawing/2014/main" id="{26056A09-9EF8-7B23-4B7F-C3C7999D0609}"/>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10</a:t>
            </a:fld>
            <a:endParaRPr lang="en-US"/>
          </a:p>
        </p:txBody>
      </p:sp>
      <p:sp>
        <p:nvSpPr>
          <p:cNvPr id="6" name="Title 5">
            <a:extLst>
              <a:ext uri="{FF2B5EF4-FFF2-40B4-BE49-F238E27FC236}">
                <a16:creationId xmlns="" xmlns:a16="http://schemas.microsoft.com/office/drawing/2014/main" id="{50A89AA4-91A7-0863-A766-715A90487725}"/>
              </a:ext>
            </a:extLst>
          </p:cNvPr>
          <p:cNvSpPr>
            <a:spLocks noGrp="1"/>
          </p:cNvSpPr>
          <p:nvPr>
            <p:ph type="title"/>
          </p:nvPr>
        </p:nvSpPr>
        <p:spPr>
          <a:xfrm>
            <a:off x="576071" y="704088"/>
            <a:ext cx="9144000" cy="676656"/>
          </a:xfrm>
        </p:spPr>
        <p:txBody>
          <a:bodyPr anchor="b">
            <a:normAutofit/>
          </a:bodyPr>
          <a:lstStyle/>
          <a:p>
            <a:r>
              <a:rPr lang="sr-Latn-RS" sz="4100"/>
              <a:t>Zadružna poljoprivreda</a:t>
            </a:r>
            <a:endParaRPr lang="en-US" sz="4100"/>
          </a:p>
        </p:txBody>
      </p:sp>
    </p:spTree>
    <p:extLst>
      <p:ext uri="{BB962C8B-B14F-4D97-AF65-F5344CB8AC3E}">
        <p14:creationId xmlns:p14="http://schemas.microsoft.com/office/powerpoint/2010/main" val="48129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F5768EFB-B317-47EA-C969-D365EB136882}"/>
              </a:ext>
            </a:extLst>
          </p:cNvPr>
          <p:cNvSpPr>
            <a:spLocks noGrp="1"/>
          </p:cNvSpPr>
          <p:nvPr>
            <p:ph type="title"/>
          </p:nvPr>
        </p:nvSpPr>
        <p:spPr>
          <a:xfrm>
            <a:off x="576072" y="704088"/>
            <a:ext cx="10515600" cy="676656"/>
          </a:xfrm>
        </p:spPr>
        <p:txBody>
          <a:bodyPr anchor="ctr">
            <a:normAutofit/>
          </a:bodyPr>
          <a:lstStyle/>
          <a:p>
            <a:r>
              <a:rPr lang="sr-Latn-RS" sz="4100"/>
              <a:t>Prednosti zadružne proizvodnje</a:t>
            </a:r>
            <a:endParaRPr lang="en-US" sz="4100"/>
          </a:p>
        </p:txBody>
      </p:sp>
      <p:sp>
        <p:nvSpPr>
          <p:cNvPr id="8" name="Text Placeholder 7">
            <a:extLst>
              <a:ext uri="{FF2B5EF4-FFF2-40B4-BE49-F238E27FC236}">
                <a16:creationId xmlns="" xmlns:a16="http://schemas.microsoft.com/office/drawing/2014/main" id="{98492B57-FF96-CBC5-1885-CADAC327F543}"/>
              </a:ext>
            </a:extLst>
          </p:cNvPr>
          <p:cNvSpPr>
            <a:spLocks noGrp="1"/>
          </p:cNvSpPr>
          <p:nvPr>
            <p:ph idx="1"/>
          </p:nvPr>
        </p:nvSpPr>
        <p:spPr>
          <a:xfrm>
            <a:off x="576072" y="1901952"/>
            <a:ext cx="9363456" cy="3877056"/>
          </a:xfrm>
        </p:spPr>
        <p:txBody>
          <a:bodyPr>
            <a:normAutofit/>
          </a:bodyPr>
          <a:lstStyle/>
          <a:p>
            <a:r>
              <a:rPr lang="en-US" sz="1800" b="1" dirty="0" err="1"/>
              <a:t>Kolektivno</a:t>
            </a:r>
            <a:r>
              <a:rPr lang="en-US" sz="1800" b="1" dirty="0"/>
              <a:t> </a:t>
            </a:r>
            <a:r>
              <a:rPr lang="en-US" sz="1800" b="1" dirty="0" err="1"/>
              <a:t>donošenje</a:t>
            </a:r>
            <a:r>
              <a:rPr lang="en-US" sz="1800" b="1" dirty="0"/>
              <a:t> </a:t>
            </a:r>
            <a:r>
              <a:rPr lang="en-US" sz="1800" b="1" dirty="0" err="1"/>
              <a:t>odluka</a:t>
            </a:r>
            <a:r>
              <a:rPr lang="en-US" sz="1800" b="1" dirty="0"/>
              <a:t>: </a:t>
            </a:r>
            <a:r>
              <a:rPr lang="en-US" sz="1800" dirty="0" err="1"/>
              <a:t>Zadružna</a:t>
            </a:r>
            <a:r>
              <a:rPr lang="en-US" sz="1800" dirty="0"/>
              <a:t> </a:t>
            </a:r>
            <a:r>
              <a:rPr lang="en-US" sz="1800" dirty="0" err="1"/>
              <a:t>poljoprivreda</a:t>
            </a:r>
            <a:r>
              <a:rPr lang="en-US" sz="1800" dirty="0"/>
              <a:t> </a:t>
            </a:r>
            <a:r>
              <a:rPr lang="en-US" sz="1800" dirty="0" err="1"/>
              <a:t>omogućava</a:t>
            </a:r>
            <a:r>
              <a:rPr lang="en-US" sz="1800" dirty="0"/>
              <a:t> </a:t>
            </a:r>
            <a:r>
              <a:rPr lang="en-US" sz="1800" dirty="0" err="1"/>
              <a:t>poljoprivrednicima</a:t>
            </a:r>
            <a:r>
              <a:rPr lang="en-US" sz="1800" dirty="0"/>
              <a:t> da </a:t>
            </a:r>
            <a:r>
              <a:rPr lang="en-US" sz="1800" dirty="0" err="1"/>
              <a:t>rade</a:t>
            </a:r>
            <a:r>
              <a:rPr lang="en-US" sz="1800" dirty="0"/>
              <a:t> </a:t>
            </a:r>
            <a:r>
              <a:rPr lang="en-US" sz="1800" dirty="0" err="1"/>
              <a:t>zajedno</a:t>
            </a:r>
            <a:r>
              <a:rPr lang="en-US" sz="1800" dirty="0"/>
              <a:t> </a:t>
            </a:r>
            <a:r>
              <a:rPr lang="en-US" sz="1800" dirty="0" err="1"/>
              <a:t>i</a:t>
            </a:r>
            <a:r>
              <a:rPr lang="en-US" sz="1800" dirty="0"/>
              <a:t> </a:t>
            </a:r>
            <a:r>
              <a:rPr lang="en-US" sz="1800" dirty="0" err="1"/>
              <a:t>donose</a:t>
            </a:r>
            <a:r>
              <a:rPr lang="en-US" sz="1800" dirty="0"/>
              <a:t> </a:t>
            </a:r>
            <a:r>
              <a:rPr lang="en-US" sz="1800" dirty="0" err="1"/>
              <a:t>kolektivne</a:t>
            </a:r>
            <a:r>
              <a:rPr lang="en-US" sz="1800" dirty="0"/>
              <a:t> </a:t>
            </a:r>
            <a:r>
              <a:rPr lang="en-US" sz="1800" dirty="0" err="1"/>
              <a:t>odluke</a:t>
            </a:r>
            <a:r>
              <a:rPr lang="en-US" sz="1800" dirty="0"/>
              <a:t>. Ovo </a:t>
            </a:r>
            <a:r>
              <a:rPr lang="en-US" sz="1800" dirty="0" err="1"/>
              <a:t>može</a:t>
            </a:r>
            <a:r>
              <a:rPr lang="en-US" sz="1800" dirty="0"/>
              <a:t> </a:t>
            </a:r>
            <a:r>
              <a:rPr lang="en-US" sz="1800" dirty="0" err="1"/>
              <a:t>dovesti</a:t>
            </a:r>
            <a:r>
              <a:rPr lang="en-US" sz="1800" dirty="0"/>
              <a:t> do </a:t>
            </a:r>
            <a:r>
              <a:rPr lang="en-US" sz="1800" dirty="0" err="1"/>
              <a:t>efikasnijeg</a:t>
            </a:r>
            <a:r>
              <a:rPr lang="en-US" sz="1800" dirty="0"/>
              <a:t> </a:t>
            </a:r>
            <a:r>
              <a:rPr lang="en-US" sz="1800" dirty="0" err="1"/>
              <a:t>korišćenja</a:t>
            </a:r>
            <a:r>
              <a:rPr lang="en-US" sz="1800" dirty="0"/>
              <a:t> </a:t>
            </a:r>
            <a:r>
              <a:rPr lang="en-US" sz="1800" dirty="0" err="1"/>
              <a:t>resursa</a:t>
            </a:r>
            <a:r>
              <a:rPr lang="en-US" sz="1800" dirty="0"/>
              <a:t>, </a:t>
            </a:r>
            <a:r>
              <a:rPr lang="en-US" sz="1800" dirty="0" err="1"/>
              <a:t>boljeg</a:t>
            </a:r>
            <a:r>
              <a:rPr lang="en-US" sz="1800" dirty="0"/>
              <a:t> </a:t>
            </a:r>
            <a:r>
              <a:rPr lang="en-US" sz="1800" dirty="0" err="1"/>
              <a:t>planiranja</a:t>
            </a:r>
            <a:r>
              <a:rPr lang="en-US" sz="1800" dirty="0"/>
              <a:t> </a:t>
            </a:r>
            <a:r>
              <a:rPr lang="en-US" sz="1800" dirty="0" err="1"/>
              <a:t>i</a:t>
            </a:r>
            <a:r>
              <a:rPr lang="en-US" sz="1800" dirty="0"/>
              <a:t> </a:t>
            </a:r>
            <a:r>
              <a:rPr lang="en-US" sz="1800" dirty="0" err="1"/>
              <a:t>povećanja</a:t>
            </a:r>
            <a:r>
              <a:rPr lang="en-US" sz="1800" dirty="0"/>
              <a:t> </a:t>
            </a:r>
            <a:r>
              <a:rPr lang="en-US" sz="1800" dirty="0" err="1"/>
              <a:t>produktivnosti</a:t>
            </a:r>
            <a:r>
              <a:rPr lang="en-US" sz="1800" dirty="0"/>
              <a:t>.</a:t>
            </a:r>
          </a:p>
          <a:p>
            <a:endParaRPr lang="en-US" sz="1800" dirty="0"/>
          </a:p>
          <a:p>
            <a:r>
              <a:rPr lang="en-US" sz="1800" b="1" dirty="0" err="1"/>
              <a:t>Uštede</a:t>
            </a:r>
            <a:r>
              <a:rPr lang="en-US" sz="1800" b="1" dirty="0"/>
              <a:t> </a:t>
            </a:r>
            <a:r>
              <a:rPr lang="en-US" sz="1800" b="1" dirty="0" err="1"/>
              <a:t>troškova</a:t>
            </a:r>
            <a:r>
              <a:rPr lang="en-US" sz="1800" b="1" dirty="0"/>
              <a:t>: </a:t>
            </a:r>
            <a:r>
              <a:rPr lang="en-US" sz="1800" dirty="0" err="1"/>
              <a:t>Udruživanjem</a:t>
            </a:r>
            <a:r>
              <a:rPr lang="en-US" sz="1800" dirty="0"/>
              <a:t> </a:t>
            </a:r>
            <a:r>
              <a:rPr lang="en-US" sz="1800" dirty="0" err="1"/>
              <a:t>resursa</a:t>
            </a:r>
            <a:r>
              <a:rPr lang="en-US" sz="1800" dirty="0"/>
              <a:t>, </a:t>
            </a:r>
            <a:r>
              <a:rPr lang="en-US" sz="1800" dirty="0" err="1"/>
              <a:t>zadrugari</a:t>
            </a:r>
            <a:r>
              <a:rPr lang="en-US" sz="1800" dirty="0"/>
              <a:t> </a:t>
            </a:r>
            <a:r>
              <a:rPr lang="en-US" sz="1800" dirty="0" err="1"/>
              <a:t>mogu</a:t>
            </a:r>
            <a:r>
              <a:rPr lang="en-US" sz="1800" dirty="0"/>
              <a:t> </a:t>
            </a:r>
            <a:r>
              <a:rPr lang="en-US" sz="1800" dirty="0" err="1"/>
              <a:t>pristupiti</a:t>
            </a:r>
            <a:r>
              <a:rPr lang="en-US" sz="1800" dirty="0"/>
              <a:t> </a:t>
            </a:r>
            <a:r>
              <a:rPr lang="en-US" sz="1800" dirty="0" err="1"/>
              <a:t>nižim</a:t>
            </a:r>
            <a:r>
              <a:rPr lang="en-US" sz="1800" dirty="0"/>
              <a:t> </a:t>
            </a:r>
            <a:r>
              <a:rPr lang="en-US" sz="1800" dirty="0" err="1"/>
              <a:t>cenama</a:t>
            </a:r>
            <a:r>
              <a:rPr lang="en-US" sz="1800" dirty="0"/>
              <a:t> </a:t>
            </a:r>
            <a:r>
              <a:rPr lang="en-US" sz="1800" dirty="0" err="1"/>
              <a:t>inputa</a:t>
            </a:r>
            <a:r>
              <a:rPr lang="en-US" sz="1800" dirty="0"/>
              <a:t>, </a:t>
            </a:r>
            <a:r>
              <a:rPr lang="en-US" sz="1800" dirty="0" err="1"/>
              <a:t>mašina</a:t>
            </a:r>
            <a:r>
              <a:rPr lang="en-US" sz="1800" dirty="0"/>
              <a:t> </a:t>
            </a:r>
            <a:r>
              <a:rPr lang="en-US" sz="1800" dirty="0" err="1"/>
              <a:t>i</a:t>
            </a:r>
            <a:r>
              <a:rPr lang="en-US" sz="1800" dirty="0"/>
              <a:t> </a:t>
            </a:r>
            <a:r>
              <a:rPr lang="en-US" sz="1800" dirty="0" err="1"/>
              <a:t>drugih</a:t>
            </a:r>
            <a:r>
              <a:rPr lang="en-US" sz="1800" dirty="0"/>
              <a:t> </a:t>
            </a:r>
            <a:r>
              <a:rPr lang="en-US" sz="1800" dirty="0" err="1"/>
              <a:t>resursa</a:t>
            </a:r>
            <a:r>
              <a:rPr lang="en-US" sz="1800" dirty="0"/>
              <a:t>, </a:t>
            </a:r>
            <a:r>
              <a:rPr lang="en-US" sz="1800" dirty="0" err="1"/>
              <a:t>što</a:t>
            </a:r>
            <a:r>
              <a:rPr lang="en-US" sz="1800" dirty="0"/>
              <a:t> </a:t>
            </a:r>
            <a:r>
              <a:rPr lang="en-US" sz="1800" dirty="0" err="1"/>
              <a:t>rezultira</a:t>
            </a:r>
            <a:r>
              <a:rPr lang="en-US" sz="1800" dirty="0"/>
              <a:t> </a:t>
            </a:r>
            <a:r>
              <a:rPr lang="en-US" sz="1800" dirty="0" err="1"/>
              <a:t>uštedom</a:t>
            </a:r>
            <a:r>
              <a:rPr lang="en-US" sz="1800" dirty="0"/>
              <a:t> </a:t>
            </a:r>
            <a:r>
              <a:rPr lang="en-US" sz="1800" dirty="0" err="1"/>
              <a:t>troškova</a:t>
            </a:r>
            <a:r>
              <a:rPr lang="en-US" sz="1800" dirty="0"/>
              <a:t>.</a:t>
            </a:r>
          </a:p>
          <a:p>
            <a:endParaRPr lang="en-US" sz="1800" dirty="0"/>
          </a:p>
          <a:p>
            <a:r>
              <a:rPr lang="en-US" sz="1800" b="1" dirty="0" err="1"/>
              <a:t>Zajednički</a:t>
            </a:r>
            <a:r>
              <a:rPr lang="en-US" sz="1800" b="1" dirty="0"/>
              <a:t> </a:t>
            </a:r>
            <a:r>
              <a:rPr lang="en-US" sz="1800" b="1" dirty="0" err="1"/>
              <a:t>rizik</a:t>
            </a:r>
            <a:r>
              <a:rPr lang="en-US" sz="1800" b="1" dirty="0"/>
              <a:t>: </a:t>
            </a:r>
            <a:r>
              <a:rPr lang="en-US" sz="1800" dirty="0" err="1"/>
              <a:t>Zadru</a:t>
            </a:r>
            <a:r>
              <a:rPr lang="sr-Latn-RS" sz="1800" dirty="0"/>
              <a:t>gari</a:t>
            </a:r>
            <a:r>
              <a:rPr lang="en-US" sz="1800" dirty="0"/>
              <a:t> dele </a:t>
            </a:r>
            <a:r>
              <a:rPr lang="en-US" sz="1800" dirty="0" err="1"/>
              <a:t>rizik</a:t>
            </a:r>
            <a:r>
              <a:rPr lang="en-US" sz="1800" dirty="0"/>
              <a:t> od </a:t>
            </a:r>
            <a:r>
              <a:rPr lang="en-US" sz="1800" dirty="0" err="1"/>
              <a:t>neuspeha</a:t>
            </a:r>
            <a:r>
              <a:rPr lang="en-US" sz="1800" dirty="0"/>
              <a:t> </a:t>
            </a:r>
            <a:r>
              <a:rPr lang="en-US" sz="1800" dirty="0" err="1"/>
              <a:t>useva</a:t>
            </a:r>
            <a:r>
              <a:rPr lang="en-US" sz="1800" dirty="0"/>
              <a:t>, </a:t>
            </a:r>
            <a:r>
              <a:rPr lang="en-US" sz="1800" dirty="0" err="1"/>
              <a:t>što</a:t>
            </a:r>
            <a:r>
              <a:rPr lang="en-US" sz="1800" dirty="0"/>
              <a:t> </a:t>
            </a:r>
            <a:r>
              <a:rPr lang="en-US" sz="1800" dirty="0" err="1"/>
              <a:t>može</a:t>
            </a:r>
            <a:r>
              <a:rPr lang="en-US" sz="1800" dirty="0"/>
              <a:t> </a:t>
            </a:r>
            <a:r>
              <a:rPr lang="en-US" sz="1800" dirty="0" err="1"/>
              <a:t>pomoći</a:t>
            </a:r>
            <a:r>
              <a:rPr lang="en-US" sz="1800" dirty="0"/>
              <a:t> da se </a:t>
            </a:r>
            <a:r>
              <a:rPr lang="en-US" sz="1800" dirty="0" err="1"/>
              <a:t>smanji</a:t>
            </a:r>
            <a:r>
              <a:rPr lang="en-US" sz="1800" dirty="0"/>
              <a:t> </a:t>
            </a:r>
            <a:r>
              <a:rPr lang="en-US" sz="1800" dirty="0" err="1"/>
              <a:t>finansijski</a:t>
            </a:r>
            <a:r>
              <a:rPr lang="en-US" sz="1800" dirty="0"/>
              <a:t> </a:t>
            </a:r>
            <a:r>
              <a:rPr lang="en-US" sz="1800" dirty="0" err="1"/>
              <a:t>teret</a:t>
            </a:r>
            <a:r>
              <a:rPr lang="en-US" sz="1800" dirty="0"/>
              <a:t> </a:t>
            </a:r>
            <a:r>
              <a:rPr lang="en-US" sz="1800" dirty="0" err="1"/>
              <a:t>individualnih</a:t>
            </a:r>
            <a:r>
              <a:rPr lang="en-US" sz="1800" dirty="0"/>
              <a:t> </a:t>
            </a:r>
            <a:r>
              <a:rPr lang="en-US" sz="1800" dirty="0" err="1"/>
              <a:t>farmera</a:t>
            </a:r>
            <a:r>
              <a:rPr lang="en-US" sz="1800" dirty="0"/>
              <a:t>.</a:t>
            </a:r>
          </a:p>
          <a:p>
            <a:endParaRPr lang="en-US" sz="1800" dirty="0"/>
          </a:p>
          <a:p>
            <a:r>
              <a:rPr lang="en-US" sz="1800" b="1" dirty="0" err="1"/>
              <a:t>Pristup</a:t>
            </a:r>
            <a:r>
              <a:rPr lang="en-US" sz="1800" b="1" dirty="0"/>
              <a:t> </a:t>
            </a:r>
            <a:r>
              <a:rPr lang="en-US" sz="1800" b="1" dirty="0" err="1"/>
              <a:t>tržištima</a:t>
            </a:r>
            <a:r>
              <a:rPr lang="en-US" sz="1800" b="1" dirty="0"/>
              <a:t>: </a:t>
            </a:r>
            <a:r>
              <a:rPr lang="en-US" sz="1800" dirty="0" err="1"/>
              <a:t>Zadruge</a:t>
            </a:r>
            <a:r>
              <a:rPr lang="en-US" sz="1800" dirty="0"/>
              <a:t> </a:t>
            </a:r>
            <a:r>
              <a:rPr lang="en-US" sz="1800" dirty="0" err="1"/>
              <a:t>često</a:t>
            </a:r>
            <a:r>
              <a:rPr lang="en-US" sz="1800" dirty="0"/>
              <a:t> </a:t>
            </a:r>
            <a:r>
              <a:rPr lang="en-US" sz="1800" dirty="0" err="1"/>
              <a:t>imaju</a:t>
            </a:r>
            <a:r>
              <a:rPr lang="en-US" sz="1800" dirty="0"/>
              <a:t> </a:t>
            </a:r>
            <a:r>
              <a:rPr lang="en-US" sz="1800" dirty="0" err="1"/>
              <a:t>uspostavljene</a:t>
            </a:r>
            <a:r>
              <a:rPr lang="en-US" sz="1800" dirty="0"/>
              <a:t> </a:t>
            </a:r>
            <a:r>
              <a:rPr lang="en-US" sz="1800" dirty="0" err="1"/>
              <a:t>odnose</a:t>
            </a:r>
            <a:r>
              <a:rPr lang="en-US" sz="1800" dirty="0"/>
              <a:t> </a:t>
            </a:r>
            <a:r>
              <a:rPr lang="en-US" sz="1800" dirty="0" err="1"/>
              <a:t>sa</a:t>
            </a:r>
            <a:r>
              <a:rPr lang="en-US" sz="1800" dirty="0"/>
              <a:t> </a:t>
            </a:r>
            <a:r>
              <a:rPr lang="en-US" sz="1800" dirty="0" err="1"/>
              <a:t>kupcima</a:t>
            </a:r>
            <a:r>
              <a:rPr lang="en-US" sz="1800" dirty="0"/>
              <a:t>, </a:t>
            </a:r>
            <a:r>
              <a:rPr lang="en-US" sz="1800" dirty="0" err="1"/>
              <a:t>omogućavajući</a:t>
            </a:r>
            <a:r>
              <a:rPr lang="en-US" sz="1800" dirty="0"/>
              <a:t> </a:t>
            </a:r>
            <a:r>
              <a:rPr lang="en-US" sz="1800" dirty="0" err="1"/>
              <a:t>poljoprivrednicima</a:t>
            </a:r>
            <a:r>
              <a:rPr lang="en-US" sz="1800" dirty="0"/>
              <a:t> </a:t>
            </a:r>
            <a:r>
              <a:rPr lang="en-US" sz="1800" dirty="0" err="1"/>
              <a:t>pristup</a:t>
            </a:r>
            <a:r>
              <a:rPr lang="en-US" sz="1800" dirty="0"/>
              <a:t> </a:t>
            </a:r>
            <a:r>
              <a:rPr lang="en-US" sz="1800" dirty="0" err="1"/>
              <a:t>većim</a:t>
            </a:r>
            <a:r>
              <a:rPr lang="en-US" sz="1800" dirty="0"/>
              <a:t> </a:t>
            </a:r>
            <a:r>
              <a:rPr lang="en-US" sz="1800" dirty="0" err="1"/>
              <a:t>tržištima</a:t>
            </a:r>
            <a:r>
              <a:rPr lang="en-US" sz="1800" dirty="0"/>
              <a:t> </a:t>
            </a:r>
            <a:r>
              <a:rPr lang="en-US" sz="1800" dirty="0" err="1"/>
              <a:t>i</a:t>
            </a:r>
            <a:r>
              <a:rPr lang="en-US" sz="1800" dirty="0"/>
              <a:t> </a:t>
            </a:r>
            <a:r>
              <a:rPr lang="en-US" sz="1800" dirty="0" err="1"/>
              <a:t>boljim</a:t>
            </a:r>
            <a:r>
              <a:rPr lang="en-US" sz="1800" dirty="0"/>
              <a:t> </a:t>
            </a:r>
            <a:r>
              <a:rPr lang="en-US" sz="1800" dirty="0" err="1"/>
              <a:t>cenama</a:t>
            </a:r>
            <a:r>
              <a:rPr lang="en-US" sz="1800" dirty="0"/>
              <a:t>.</a:t>
            </a:r>
          </a:p>
          <a:p>
            <a:endParaRPr lang="en-US" sz="1800" dirty="0"/>
          </a:p>
        </p:txBody>
      </p:sp>
      <p:sp>
        <p:nvSpPr>
          <p:cNvPr id="2" name="Date Placeholder 1">
            <a:extLst>
              <a:ext uri="{FF2B5EF4-FFF2-40B4-BE49-F238E27FC236}">
                <a16:creationId xmlns="" xmlns:a16="http://schemas.microsoft.com/office/drawing/2014/main" id="{E9350B43-2FC6-DBFA-2920-C8265C1C6A48}"/>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20XX</a:t>
            </a:r>
            <a:endParaRPr lang="en-US"/>
          </a:p>
        </p:txBody>
      </p:sp>
      <p:sp>
        <p:nvSpPr>
          <p:cNvPr id="3" name="Footer Placeholder 2">
            <a:extLst>
              <a:ext uri="{FF2B5EF4-FFF2-40B4-BE49-F238E27FC236}">
                <a16:creationId xmlns="" xmlns:a16="http://schemas.microsoft.com/office/drawing/2014/main" id="{B1EFDBE1-8C88-4D39-6BA3-537373DFA09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presentation title</a:t>
            </a:r>
            <a:endParaRPr lang="en-US"/>
          </a:p>
        </p:txBody>
      </p:sp>
      <p:sp>
        <p:nvSpPr>
          <p:cNvPr id="4" name="Slide Number Placeholder 3">
            <a:extLst>
              <a:ext uri="{FF2B5EF4-FFF2-40B4-BE49-F238E27FC236}">
                <a16:creationId xmlns="" xmlns:a16="http://schemas.microsoft.com/office/drawing/2014/main" id="{6D91CF39-6540-5B9E-8E6C-4310213A7FEF}"/>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11</a:t>
            </a:fld>
            <a:endParaRPr lang="en-US"/>
          </a:p>
        </p:txBody>
      </p:sp>
    </p:spTree>
    <p:extLst>
      <p:ext uri="{BB962C8B-B14F-4D97-AF65-F5344CB8AC3E}">
        <p14:creationId xmlns:p14="http://schemas.microsoft.com/office/powerpoint/2010/main" val="235292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350B43-2FC6-DBFA-2920-C8265C1C6A48}"/>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20XX</a:t>
            </a:r>
            <a:endParaRPr lang="en-US"/>
          </a:p>
        </p:txBody>
      </p:sp>
      <p:sp>
        <p:nvSpPr>
          <p:cNvPr id="3" name="Footer Placeholder 2">
            <a:extLst>
              <a:ext uri="{FF2B5EF4-FFF2-40B4-BE49-F238E27FC236}">
                <a16:creationId xmlns="" xmlns:a16="http://schemas.microsoft.com/office/drawing/2014/main" id="{B1EFDBE1-8C88-4D39-6BA3-537373DFA09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presentation title</a:t>
            </a:r>
            <a:endParaRPr lang="en-US"/>
          </a:p>
        </p:txBody>
      </p:sp>
      <p:sp>
        <p:nvSpPr>
          <p:cNvPr id="4" name="Slide Number Placeholder 3">
            <a:extLst>
              <a:ext uri="{FF2B5EF4-FFF2-40B4-BE49-F238E27FC236}">
                <a16:creationId xmlns="" xmlns:a16="http://schemas.microsoft.com/office/drawing/2014/main" id="{6D91CF39-6540-5B9E-8E6C-4310213A7FEF}"/>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12</a:t>
            </a:fld>
            <a:endParaRPr lang="en-US"/>
          </a:p>
        </p:txBody>
      </p:sp>
      <p:sp>
        <p:nvSpPr>
          <p:cNvPr id="14" name="Title 13">
            <a:extLst>
              <a:ext uri="{FF2B5EF4-FFF2-40B4-BE49-F238E27FC236}">
                <a16:creationId xmlns="" xmlns:a16="http://schemas.microsoft.com/office/drawing/2014/main" id="{F5768EFB-B317-47EA-C969-D365EB136882}"/>
              </a:ext>
            </a:extLst>
          </p:cNvPr>
          <p:cNvSpPr>
            <a:spLocks noGrp="1"/>
          </p:cNvSpPr>
          <p:nvPr>
            <p:ph type="title"/>
          </p:nvPr>
        </p:nvSpPr>
        <p:spPr>
          <a:xfrm>
            <a:off x="576072" y="704088"/>
            <a:ext cx="10515600" cy="676656"/>
          </a:xfrm>
        </p:spPr>
        <p:txBody>
          <a:bodyPr anchor="ctr">
            <a:normAutofit/>
          </a:bodyPr>
          <a:lstStyle/>
          <a:p>
            <a:r>
              <a:rPr lang="sr-Latn-RS" sz="3000"/>
              <a:t>Potencijalni nedostaci i pretnje kod poslovanja zadruga…</a:t>
            </a:r>
            <a:endParaRPr lang="en-US" sz="3000"/>
          </a:p>
        </p:txBody>
      </p:sp>
      <p:graphicFrame>
        <p:nvGraphicFramePr>
          <p:cNvPr id="16" name="Text Placeholder 7">
            <a:extLst>
              <a:ext uri="{FF2B5EF4-FFF2-40B4-BE49-F238E27FC236}">
                <a16:creationId xmlns="" xmlns:a16="http://schemas.microsoft.com/office/drawing/2014/main" id="{F66C3953-2B28-EA65-2DFF-B38819B684EF}"/>
              </a:ext>
            </a:extLst>
          </p:cNvPr>
          <p:cNvGraphicFramePr/>
          <p:nvPr>
            <p:extLst>
              <p:ext uri="{D42A27DB-BD31-4B8C-83A1-F6EECF244321}">
                <p14:modId xmlns:p14="http://schemas.microsoft.com/office/powerpoint/2010/main" val="2436041977"/>
              </p:ext>
            </p:extLst>
          </p:nvPr>
        </p:nvGraphicFramePr>
        <p:xfrm>
          <a:off x="576072" y="1476375"/>
          <a:ext cx="10515600" cy="461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93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F5768EFB-B317-47EA-C969-D365EB136882}"/>
              </a:ext>
            </a:extLst>
          </p:cNvPr>
          <p:cNvSpPr>
            <a:spLocks noGrp="1"/>
          </p:cNvSpPr>
          <p:nvPr>
            <p:ph type="title"/>
          </p:nvPr>
        </p:nvSpPr>
        <p:spPr>
          <a:xfrm>
            <a:off x="576072" y="704088"/>
            <a:ext cx="10515600" cy="676656"/>
          </a:xfrm>
        </p:spPr>
        <p:txBody>
          <a:bodyPr anchor="ctr">
            <a:normAutofit/>
          </a:bodyPr>
          <a:lstStyle/>
          <a:p>
            <a:r>
              <a:rPr lang="sr-Latn-RS" sz="2600"/>
              <a:t>Kako prevazići potencijalne nedostatke zadružnog upravljanja?</a:t>
            </a:r>
            <a:endParaRPr lang="en-US" sz="2600"/>
          </a:p>
        </p:txBody>
      </p:sp>
      <p:sp>
        <p:nvSpPr>
          <p:cNvPr id="8" name="Text Placeholder 7">
            <a:extLst>
              <a:ext uri="{FF2B5EF4-FFF2-40B4-BE49-F238E27FC236}">
                <a16:creationId xmlns="" xmlns:a16="http://schemas.microsoft.com/office/drawing/2014/main" id="{98492B57-FF96-CBC5-1885-CADAC327F543}"/>
              </a:ext>
            </a:extLst>
          </p:cNvPr>
          <p:cNvSpPr>
            <a:spLocks noGrp="1"/>
          </p:cNvSpPr>
          <p:nvPr>
            <p:ph idx="1"/>
          </p:nvPr>
        </p:nvSpPr>
        <p:spPr>
          <a:xfrm>
            <a:off x="576072" y="1534160"/>
            <a:ext cx="10650728" cy="4619752"/>
          </a:xfrm>
        </p:spPr>
        <p:txBody>
          <a:bodyPr>
            <a:normAutofit/>
          </a:bodyPr>
          <a:lstStyle/>
          <a:p>
            <a:r>
              <a:rPr lang="sr-Latn-RS" sz="1800" b="1" dirty="0"/>
              <a:t>Jasni ugovori i komunikacija: </a:t>
            </a:r>
            <a:r>
              <a:rPr lang="sr-Latn-RS" sz="1800" dirty="0"/>
              <a:t>Zadruga treba da ima jasne sporazume i kanale komunikacije kako bi se sprečili nesporazumi i sukobi među članovima. Ovo uključuje definisanje uloga i odgovornosti, procesa donošenja odluka i procedura za rešavanje sporova.</a:t>
            </a:r>
          </a:p>
          <a:p>
            <a:r>
              <a:rPr lang="sr-Latn-RS" sz="1800" b="1" dirty="0"/>
              <a:t>Redovna obuka i edukacija: </a:t>
            </a:r>
            <a:r>
              <a:rPr lang="sr-Latn-RS" sz="1800" dirty="0"/>
              <a:t>Zadruga treba da obezbedi redovnu obuku i edukaciju za svoje članove o temama kao što su </a:t>
            </a:r>
            <a:r>
              <a:rPr lang="sr-Latn-RS" sz="1800" i="1" dirty="0"/>
              <a:t>poslovno upravljanje, finansijsko planiranje i marketing</a:t>
            </a:r>
            <a:r>
              <a:rPr lang="sr-Latn-RS" sz="1800" dirty="0"/>
              <a:t>. Ovo može </a:t>
            </a:r>
            <a:r>
              <a:rPr lang="sr-Latn-RS" sz="1800" dirty="0" err="1"/>
              <a:t>pomoći</a:t>
            </a:r>
            <a:r>
              <a:rPr lang="sr-Latn-RS" sz="1800" dirty="0"/>
              <a:t> članovima da razviju veštine i znanja neophodna za vođenje uspešne zadruge.</a:t>
            </a:r>
          </a:p>
          <a:p>
            <a:r>
              <a:rPr lang="sr-Latn-RS" sz="1800" b="1" dirty="0"/>
              <a:t>Snažno i nezavisno vođstvo: </a:t>
            </a:r>
            <a:r>
              <a:rPr lang="sr-Latn-RS" sz="1800" dirty="0"/>
              <a:t>Zadruga treba da ima snažno rukovodstvo kako bi pružila smernice članovima. Ovo uključuje upravni odbor ili drugi upravni organ koji biraju članovi i koji ima </a:t>
            </a:r>
            <a:r>
              <a:rPr lang="sr-Latn-RS" sz="1800" dirty="0" err="1"/>
              <a:t>ovlašćenje</a:t>
            </a:r>
            <a:r>
              <a:rPr lang="sr-Latn-RS" sz="1800" dirty="0"/>
              <a:t> da donosi odluke u ime zadruge.</a:t>
            </a:r>
          </a:p>
          <a:p>
            <a:r>
              <a:rPr lang="sr-Latn-RS" sz="1800" b="1" dirty="0"/>
              <a:t>Diversifikovano članstvo: </a:t>
            </a:r>
            <a:r>
              <a:rPr lang="sr-Latn-RS" sz="1800" dirty="0"/>
              <a:t>Zadruga treba da ima za cilj da ima raznoliko članstvo koje predstavlja različite perspektive i interese. Ovo može </a:t>
            </a:r>
            <a:r>
              <a:rPr lang="sr-Latn-RS" sz="1800" dirty="0" err="1"/>
              <a:t>pomoći</a:t>
            </a:r>
            <a:r>
              <a:rPr lang="sr-Latn-RS" sz="1800" dirty="0"/>
              <a:t> u sprečavanju jedne grupe članova da dominira u donošenju odluka i može promovisati saradnju i saradnju među članovima.</a:t>
            </a:r>
          </a:p>
          <a:p>
            <a:r>
              <a:rPr lang="sr-Latn-RS" sz="1800" b="1" dirty="0"/>
              <a:t>Pristup kapitalu i resursima: </a:t>
            </a:r>
            <a:r>
              <a:rPr lang="sr-Latn-RS" sz="1800" dirty="0"/>
              <a:t>Zadruga treba da ima pristup dovoljnom kapitalu i resursima za finansiranje svojih operacija i investicija. Ovo se može </a:t>
            </a:r>
            <a:r>
              <a:rPr lang="sr-Latn-RS" sz="1800" dirty="0" err="1"/>
              <a:t>postići</a:t>
            </a:r>
            <a:r>
              <a:rPr lang="sr-Latn-RS" sz="1800" dirty="0"/>
              <a:t> kroz grantove, kredite ili druge oblike finansiranja, kao i partnerstva sa drugim organizacijama i </a:t>
            </a:r>
            <a:r>
              <a:rPr lang="sr-Latn-RS" sz="1800" dirty="0" err="1"/>
              <a:t>preduzećima</a:t>
            </a:r>
            <a:r>
              <a:rPr lang="sr-Latn-RS" sz="1800" dirty="0"/>
              <a:t>.</a:t>
            </a:r>
          </a:p>
        </p:txBody>
      </p:sp>
      <p:sp>
        <p:nvSpPr>
          <p:cNvPr id="2" name="Date Placeholder 1">
            <a:extLst>
              <a:ext uri="{FF2B5EF4-FFF2-40B4-BE49-F238E27FC236}">
                <a16:creationId xmlns="" xmlns:a16="http://schemas.microsoft.com/office/drawing/2014/main" id="{E9350B43-2FC6-DBFA-2920-C8265C1C6A48}"/>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a:t>20XX</a:t>
            </a:r>
          </a:p>
        </p:txBody>
      </p:sp>
      <p:sp>
        <p:nvSpPr>
          <p:cNvPr id="3" name="Footer Placeholder 2">
            <a:extLst>
              <a:ext uri="{FF2B5EF4-FFF2-40B4-BE49-F238E27FC236}">
                <a16:creationId xmlns="" xmlns:a16="http://schemas.microsoft.com/office/drawing/2014/main" id="{B1EFDBE1-8C88-4D39-6BA3-537373DFA09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4" name="Slide Number Placeholder 3">
            <a:extLst>
              <a:ext uri="{FF2B5EF4-FFF2-40B4-BE49-F238E27FC236}">
                <a16:creationId xmlns="" xmlns:a16="http://schemas.microsoft.com/office/drawing/2014/main" id="{6D91CF39-6540-5B9E-8E6C-4310213A7FEF}"/>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13</a:t>
            </a:fld>
            <a:endParaRPr lang="en-US"/>
          </a:p>
        </p:txBody>
      </p:sp>
    </p:spTree>
    <p:extLst>
      <p:ext uri="{BB962C8B-B14F-4D97-AF65-F5344CB8AC3E}">
        <p14:creationId xmlns:p14="http://schemas.microsoft.com/office/powerpoint/2010/main" val="292616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9645BD6E-D504-0AAE-E7AB-615D99588185}"/>
              </a:ext>
            </a:extLst>
          </p:cNvPr>
          <p:cNvSpPr>
            <a:spLocks noGrp="1"/>
          </p:cNvSpPr>
          <p:nvPr>
            <p:ph type="title"/>
          </p:nvPr>
        </p:nvSpPr>
        <p:spPr>
          <a:xfrm>
            <a:off x="576071" y="439928"/>
            <a:ext cx="6502620" cy="676656"/>
          </a:xfrm>
        </p:spPr>
        <p:txBody>
          <a:bodyPr vert="horz" lIns="91440" tIns="45720" rIns="91440" bIns="45720" rtlCol="0" anchor="b">
            <a:normAutofit/>
          </a:bodyPr>
          <a:lstStyle/>
          <a:p>
            <a:r>
              <a:rPr lang="en-US" sz="4100" kern="1200" dirty="0">
                <a:latin typeface="+mj-lt"/>
                <a:ea typeface="+mj-ea"/>
                <a:cs typeface="+mj-cs"/>
              </a:rPr>
              <a:t>P</a:t>
            </a:r>
            <a:r>
              <a:rPr lang="sr-Latn-RS" sz="4100" kern="1200" dirty="0" err="1">
                <a:latin typeface="+mj-lt"/>
                <a:ea typeface="+mj-ea"/>
                <a:cs typeface="+mj-cs"/>
              </a:rPr>
              <a:t>rimer</a:t>
            </a:r>
            <a:r>
              <a:rPr lang="sr-Latn-RS" sz="4100" kern="1200" dirty="0">
                <a:latin typeface="+mj-lt"/>
                <a:ea typeface="+mj-ea"/>
                <a:cs typeface="+mj-cs"/>
              </a:rPr>
              <a:t> </a:t>
            </a:r>
            <a:r>
              <a:rPr lang="en-US" sz="4100" kern="1200" dirty="0" err="1">
                <a:latin typeface="+mj-lt"/>
                <a:ea typeface="+mj-ea"/>
                <a:cs typeface="+mj-cs"/>
              </a:rPr>
              <a:t>jedne</a:t>
            </a:r>
            <a:r>
              <a:rPr lang="en-US" sz="4100" kern="1200" dirty="0">
                <a:latin typeface="+mj-lt"/>
                <a:ea typeface="+mj-ea"/>
                <a:cs typeface="+mj-cs"/>
              </a:rPr>
              <a:t> </a:t>
            </a:r>
            <a:r>
              <a:rPr lang="en-US" sz="4100" kern="1200" dirty="0" err="1">
                <a:latin typeface="+mj-lt"/>
                <a:ea typeface="+mj-ea"/>
                <a:cs typeface="+mj-cs"/>
              </a:rPr>
              <a:t>zadruge</a:t>
            </a:r>
            <a:endParaRPr lang="en-US" sz="4100" kern="1200" dirty="0">
              <a:latin typeface="+mj-lt"/>
              <a:ea typeface="+mj-ea"/>
              <a:cs typeface="+mj-cs"/>
            </a:endParaRPr>
          </a:p>
        </p:txBody>
      </p:sp>
      <p:sp>
        <p:nvSpPr>
          <p:cNvPr id="3" name="Date Placeholder 2">
            <a:extLst>
              <a:ext uri="{FF2B5EF4-FFF2-40B4-BE49-F238E27FC236}">
                <a16:creationId xmlns="" xmlns:a16="http://schemas.microsoft.com/office/drawing/2014/main" id="{F4461112-1314-1F15-2239-5EFCF120CB67}"/>
              </a:ext>
            </a:extLst>
          </p:cNvPr>
          <p:cNvSpPr>
            <a:spLocks noGrp="1"/>
          </p:cNvSpPr>
          <p:nvPr>
            <p:ph type="dt" sz="half" idx="10"/>
          </p:nvPr>
        </p:nvSpPr>
        <p:spPr>
          <a:xfrm>
            <a:off x="365760" y="6464808"/>
            <a:ext cx="987552" cy="310896"/>
          </a:xfrm>
        </p:spPr>
        <p:txBody>
          <a:bodyPr vert="horz" lIns="91440" tIns="45720" rIns="91440" bIns="45720" rtlCol="0" anchor="ctr">
            <a:normAutofit/>
          </a:bodyPr>
          <a:lstStyle/>
          <a:p>
            <a:pPr>
              <a:spcAft>
                <a:spcPts val="600"/>
              </a:spcAft>
            </a:pPr>
            <a:r>
              <a:rPr lang="en-US" kern="1200">
                <a:latin typeface="+mn-lt"/>
                <a:ea typeface="+mn-ea"/>
                <a:cs typeface="+mn-cs"/>
              </a:rPr>
              <a:t>20XX</a:t>
            </a:r>
          </a:p>
        </p:txBody>
      </p:sp>
      <p:sp>
        <p:nvSpPr>
          <p:cNvPr id="4" name="Footer Placeholder 3">
            <a:extLst>
              <a:ext uri="{FF2B5EF4-FFF2-40B4-BE49-F238E27FC236}">
                <a16:creationId xmlns="" xmlns:a16="http://schemas.microsoft.com/office/drawing/2014/main" id="{33D4406C-089C-C2FF-4CED-A1744760FE3A}"/>
              </a:ext>
            </a:extLst>
          </p:cNvPr>
          <p:cNvSpPr>
            <a:spLocks noGrp="1"/>
          </p:cNvSpPr>
          <p:nvPr>
            <p:ph type="ftr" sz="quarter" idx="11"/>
          </p:nvPr>
        </p:nvSpPr>
        <p:spPr>
          <a:xfrm>
            <a:off x="4379976" y="6464808"/>
            <a:ext cx="3438144" cy="310896"/>
          </a:xfrm>
        </p:spPr>
        <p:txBody>
          <a:bodyPr vert="horz" lIns="91440" tIns="45720" rIns="91440" bIns="45720" rtlCol="0" anchor="ctr">
            <a:normAutofit/>
          </a:bodyPr>
          <a:lstStyle/>
          <a:p>
            <a:pPr>
              <a:spcAft>
                <a:spcPts val="600"/>
              </a:spcAft>
            </a:pPr>
            <a:r>
              <a:rPr lang="en-US" kern="1200">
                <a:latin typeface="+mn-lt"/>
                <a:ea typeface="+mn-ea"/>
                <a:cs typeface="+mn-cs"/>
              </a:rPr>
              <a:t>presentation title</a:t>
            </a:r>
          </a:p>
        </p:txBody>
      </p:sp>
      <p:sp>
        <p:nvSpPr>
          <p:cNvPr id="6" name="Slide Number Placeholder 5">
            <a:extLst>
              <a:ext uri="{FF2B5EF4-FFF2-40B4-BE49-F238E27FC236}">
                <a16:creationId xmlns="" xmlns:a16="http://schemas.microsoft.com/office/drawing/2014/main" id="{2705CC93-7672-B278-4A84-0AB0F7221F04}"/>
              </a:ext>
            </a:extLst>
          </p:cNvPr>
          <p:cNvSpPr>
            <a:spLocks noGrp="1"/>
          </p:cNvSpPr>
          <p:nvPr>
            <p:ph type="sldNum" sz="quarter" idx="12"/>
          </p:nvPr>
        </p:nvSpPr>
        <p:spPr>
          <a:xfrm>
            <a:off x="11027664" y="6464808"/>
            <a:ext cx="987552" cy="310896"/>
          </a:xfrm>
        </p:spPr>
        <p:txBody>
          <a:bodyPr vert="horz" lIns="91440" tIns="45720" rIns="91440" bIns="45720" rtlCol="0" anchor="ctr">
            <a:normAutofit/>
          </a:bodyPr>
          <a:lstStyle/>
          <a:p>
            <a:pPr>
              <a:spcAft>
                <a:spcPts val="600"/>
              </a:spcAft>
            </a:pPr>
            <a:fld id="{58FB4751-880F-D840-AAA9-3A15815CC996}" type="slidenum">
              <a:rPr lang="en-US" smtClean="0"/>
              <a:pPr>
                <a:spcAft>
                  <a:spcPts val="600"/>
                </a:spcAft>
              </a:pPr>
              <a:t>14</a:t>
            </a:fld>
            <a:endParaRPr lang="en-US"/>
          </a:p>
        </p:txBody>
      </p:sp>
      <p:pic>
        <p:nvPicPr>
          <p:cNvPr id="5" name="Online Media 4" title="Upoznajte zadrugu &quot;Zelena zvezda&quot;: Kvalitetno i ukusno, a DOMAĆE POVRĆE za koje se nadaleko čulo!">
            <a:hlinkClick r:id="" action="ppaction://media"/>
            <a:extLst>
              <a:ext uri="{FF2B5EF4-FFF2-40B4-BE49-F238E27FC236}">
                <a16:creationId xmlns="" xmlns:a16="http://schemas.microsoft.com/office/drawing/2014/main" id="{AADA64C8-6467-31B3-C0CF-1525D3173B31}"/>
              </a:ext>
            </a:extLst>
          </p:cNvPr>
          <p:cNvPicPr>
            <a:picLocks noRot="1" noChangeAspect="1"/>
          </p:cNvPicPr>
          <p:nvPr>
            <a:videoFile r:link="rId1"/>
          </p:nvPr>
        </p:nvPicPr>
        <p:blipFill>
          <a:blip r:embed="rId4"/>
          <a:stretch>
            <a:fillRect/>
          </a:stretch>
        </p:blipFill>
        <p:spPr>
          <a:xfrm>
            <a:off x="576071" y="1358900"/>
            <a:ext cx="8438195" cy="4767580"/>
          </a:xfrm>
          <a:prstGeom prst="rect">
            <a:avLst/>
          </a:prstGeom>
        </p:spPr>
      </p:pic>
    </p:spTree>
    <p:extLst>
      <p:ext uri="{BB962C8B-B14F-4D97-AF65-F5344CB8AC3E}">
        <p14:creationId xmlns:p14="http://schemas.microsoft.com/office/powerpoint/2010/main" val="17651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9645BD6E-D504-0AAE-E7AB-615D99588185}"/>
              </a:ext>
            </a:extLst>
          </p:cNvPr>
          <p:cNvSpPr>
            <a:spLocks noGrp="1"/>
          </p:cNvSpPr>
          <p:nvPr>
            <p:ph type="title"/>
          </p:nvPr>
        </p:nvSpPr>
        <p:spPr>
          <a:xfrm>
            <a:off x="576072" y="704088"/>
            <a:ext cx="10515600" cy="676656"/>
          </a:xfrm>
        </p:spPr>
        <p:txBody>
          <a:bodyPr vert="horz" lIns="91440" tIns="45720" rIns="91440" bIns="45720" rtlCol="0" anchor="ctr">
            <a:normAutofit/>
          </a:bodyPr>
          <a:lstStyle/>
          <a:p>
            <a:r>
              <a:rPr lang="en-US" sz="4100" kern="1200">
                <a:latin typeface="+mj-lt"/>
                <a:ea typeface="+mj-ea"/>
                <a:cs typeface="+mj-cs"/>
              </a:rPr>
              <a:t>Zadruge – korisni linkovi</a:t>
            </a:r>
            <a:endParaRPr lang="en-US" sz="4100" kern="1200" dirty="0">
              <a:latin typeface="+mj-lt"/>
              <a:ea typeface="+mj-ea"/>
              <a:cs typeface="+mj-cs"/>
            </a:endParaRPr>
          </a:p>
        </p:txBody>
      </p:sp>
      <p:sp>
        <p:nvSpPr>
          <p:cNvPr id="7" name="Text Placeholder 7">
            <a:extLst>
              <a:ext uri="{FF2B5EF4-FFF2-40B4-BE49-F238E27FC236}">
                <a16:creationId xmlns="" xmlns:a16="http://schemas.microsoft.com/office/drawing/2014/main" id="{52408395-7949-588C-745E-8880B787B67E}"/>
              </a:ext>
            </a:extLst>
          </p:cNvPr>
          <p:cNvSpPr txBox="1">
            <a:spLocks/>
          </p:cNvSpPr>
          <p:nvPr/>
        </p:nvSpPr>
        <p:spPr>
          <a:xfrm>
            <a:off x="576072" y="1901952"/>
            <a:ext cx="9363456" cy="3877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spcAft>
                <a:spcPts val="600"/>
              </a:spcAft>
            </a:pPr>
            <a:r>
              <a:rPr lang="en-US" sz="2000" dirty="0" err="1">
                <a:hlinkClick r:id="rId3"/>
              </a:rPr>
              <a:t>Zadružni</a:t>
            </a:r>
            <a:r>
              <a:rPr lang="en-US" sz="2000" dirty="0">
                <a:hlinkClick r:id="rId3"/>
              </a:rPr>
              <a:t> </a:t>
            </a:r>
            <a:r>
              <a:rPr lang="en-US" sz="2000" dirty="0" err="1">
                <a:hlinkClick r:id="rId3"/>
              </a:rPr>
              <a:t>savez</a:t>
            </a:r>
            <a:r>
              <a:rPr lang="en-US" sz="2000" dirty="0">
                <a:hlinkClick r:id="rId3"/>
              </a:rPr>
              <a:t> </a:t>
            </a:r>
            <a:r>
              <a:rPr lang="en-US" sz="2000" dirty="0" err="1">
                <a:hlinkClick r:id="rId3"/>
              </a:rPr>
              <a:t>Srbije</a:t>
            </a:r>
            <a:r>
              <a:rPr lang="en-US" sz="2000" dirty="0">
                <a:hlinkClick r:id="rId3"/>
              </a:rPr>
              <a:t> - </a:t>
            </a:r>
            <a:r>
              <a:rPr lang="en-US" sz="2000" dirty="0" err="1">
                <a:hlinkClick r:id="rId3"/>
              </a:rPr>
              <a:t>Asocijacija</a:t>
            </a:r>
            <a:r>
              <a:rPr lang="en-US" sz="2000" dirty="0">
                <a:hlinkClick r:id="rId3"/>
              </a:rPr>
              <a:t> </a:t>
            </a:r>
            <a:r>
              <a:rPr lang="en-US" sz="2000" dirty="0" err="1">
                <a:hlinkClick r:id="rId3"/>
              </a:rPr>
              <a:t>zemljoradničkih</a:t>
            </a:r>
            <a:r>
              <a:rPr lang="en-US" sz="2000" dirty="0">
                <a:hlinkClick r:id="rId3"/>
              </a:rPr>
              <a:t> zadruga (zssrbije.org)</a:t>
            </a:r>
            <a:endParaRPr lang="en-US" sz="2000" dirty="0"/>
          </a:p>
          <a:p>
            <a:pPr marL="0">
              <a:spcBef>
                <a:spcPts val="0"/>
              </a:spcBef>
              <a:spcAft>
                <a:spcPts val="600"/>
              </a:spcAft>
            </a:pPr>
            <a:endParaRPr lang="en-US" sz="2000" dirty="0"/>
          </a:p>
          <a:p>
            <a:pPr marL="0">
              <a:spcBef>
                <a:spcPts val="0"/>
              </a:spcBef>
              <a:spcAft>
                <a:spcPts val="600"/>
              </a:spcAft>
            </a:pPr>
            <a:r>
              <a:rPr lang="en-US" sz="2000" dirty="0" err="1">
                <a:hlinkClick r:id="rId4">
                  <a:extLst>
                    <a:ext uri="{A12FA001-AC4F-418D-AE19-62706E023703}">
                      <ahyp:hlinkClr xmlns="" xmlns:ahyp="http://schemas.microsoft.com/office/drawing/2018/hyperlinkcolor" val="tx"/>
                    </a:ext>
                  </a:extLst>
                </a:hlinkClick>
              </a:rPr>
              <a:t>Zadružni</a:t>
            </a:r>
            <a:r>
              <a:rPr lang="en-US" sz="2000" dirty="0">
                <a:hlinkClick r:id="rId4">
                  <a:extLst>
                    <a:ext uri="{A12FA001-AC4F-418D-AE19-62706E023703}">
                      <ahyp:hlinkClr xmlns="" xmlns:ahyp="http://schemas.microsoft.com/office/drawing/2018/hyperlinkcolor" val="tx"/>
                    </a:ext>
                  </a:extLst>
                </a:hlinkClick>
              </a:rPr>
              <a:t> </a:t>
            </a:r>
            <a:r>
              <a:rPr lang="en-US" sz="2000" dirty="0" err="1">
                <a:hlinkClick r:id="rId4">
                  <a:extLst>
                    <a:ext uri="{A12FA001-AC4F-418D-AE19-62706E023703}">
                      <ahyp:hlinkClr xmlns="" xmlns:ahyp="http://schemas.microsoft.com/office/drawing/2018/hyperlinkcolor" val="tx"/>
                    </a:ext>
                  </a:extLst>
                </a:hlinkClick>
              </a:rPr>
              <a:t>savez</a:t>
            </a:r>
            <a:r>
              <a:rPr lang="en-US" sz="2000" dirty="0">
                <a:hlinkClick r:id="rId4">
                  <a:extLst>
                    <a:ext uri="{A12FA001-AC4F-418D-AE19-62706E023703}">
                      <ahyp:hlinkClr xmlns="" xmlns:ahyp="http://schemas.microsoft.com/office/drawing/2018/hyperlinkcolor" val="tx"/>
                    </a:ext>
                  </a:extLst>
                </a:hlinkClick>
              </a:rPr>
              <a:t> </a:t>
            </a:r>
            <a:r>
              <a:rPr lang="en-US" sz="2000" dirty="0" err="1">
                <a:hlinkClick r:id="rId4">
                  <a:extLst>
                    <a:ext uri="{A12FA001-AC4F-418D-AE19-62706E023703}">
                      <ahyp:hlinkClr xmlns="" xmlns:ahyp="http://schemas.microsoft.com/office/drawing/2018/hyperlinkcolor" val="tx"/>
                    </a:ext>
                  </a:extLst>
                </a:hlinkClick>
              </a:rPr>
              <a:t>Vojvodine</a:t>
            </a:r>
            <a:r>
              <a:rPr lang="en-US" sz="2000" dirty="0">
                <a:hlinkClick r:id="rId4">
                  <a:extLst>
                    <a:ext uri="{A12FA001-AC4F-418D-AE19-62706E023703}">
                      <ahyp:hlinkClr xmlns="" xmlns:ahyp="http://schemas.microsoft.com/office/drawing/2018/hyperlinkcolor" val="tx"/>
                    </a:ext>
                  </a:extLst>
                </a:hlinkClick>
              </a:rPr>
              <a:t> (zasav.org.rs)</a:t>
            </a:r>
            <a:endParaRPr lang="en-US" sz="2000" dirty="0"/>
          </a:p>
          <a:p>
            <a:pPr marL="0">
              <a:spcBef>
                <a:spcPts val="0"/>
              </a:spcBef>
              <a:spcAft>
                <a:spcPts val="600"/>
              </a:spcAft>
            </a:pPr>
            <a:endParaRPr lang="en-US" sz="2000" dirty="0"/>
          </a:p>
          <a:p>
            <a:pPr marL="0">
              <a:spcBef>
                <a:spcPts val="0"/>
              </a:spcBef>
              <a:spcAft>
                <a:spcPts val="600"/>
              </a:spcAft>
            </a:pPr>
            <a:r>
              <a:rPr lang="en-US" sz="2000" dirty="0" err="1">
                <a:hlinkClick r:id="rId5">
                  <a:extLst>
                    <a:ext uri="{A12FA001-AC4F-418D-AE19-62706E023703}">
                      <ahyp:hlinkClr xmlns="" xmlns:ahyp="http://schemas.microsoft.com/office/drawing/2018/hyperlinkcolor" val="tx"/>
                    </a:ext>
                  </a:extLst>
                </a:hlinkClick>
              </a:rPr>
              <a:t>Ministarstvo</a:t>
            </a:r>
            <a:r>
              <a:rPr lang="en-US" sz="2000" dirty="0">
                <a:hlinkClick r:id="rId5">
                  <a:extLst>
                    <a:ext uri="{A12FA001-AC4F-418D-AE19-62706E023703}">
                      <ahyp:hlinkClr xmlns="" xmlns:ahyp="http://schemas.microsoft.com/office/drawing/2018/hyperlinkcolor" val="tx"/>
                    </a:ext>
                  </a:extLst>
                </a:hlinkClick>
              </a:rPr>
              <a:t> za </a:t>
            </a:r>
            <a:r>
              <a:rPr lang="en-US" sz="2000" dirty="0" err="1">
                <a:hlinkClick r:id="rId5">
                  <a:extLst>
                    <a:ext uri="{A12FA001-AC4F-418D-AE19-62706E023703}">
                      <ahyp:hlinkClr xmlns="" xmlns:ahyp="http://schemas.microsoft.com/office/drawing/2018/hyperlinkcolor" val="tx"/>
                    </a:ext>
                  </a:extLst>
                </a:hlinkClick>
              </a:rPr>
              <a:t>brigu</a:t>
            </a:r>
            <a:r>
              <a:rPr lang="en-US" sz="2000" dirty="0">
                <a:hlinkClick r:id="rId5">
                  <a:extLst>
                    <a:ext uri="{A12FA001-AC4F-418D-AE19-62706E023703}">
                      <ahyp:hlinkClr xmlns="" xmlns:ahyp="http://schemas.microsoft.com/office/drawing/2018/hyperlinkcolor" val="tx"/>
                    </a:ext>
                  </a:extLst>
                </a:hlinkClick>
              </a:rPr>
              <a:t> o </a:t>
            </a:r>
            <a:r>
              <a:rPr lang="en-US" sz="2000" dirty="0" err="1">
                <a:hlinkClick r:id="rId5">
                  <a:extLst>
                    <a:ext uri="{A12FA001-AC4F-418D-AE19-62706E023703}">
                      <ahyp:hlinkClr xmlns="" xmlns:ahyp="http://schemas.microsoft.com/office/drawing/2018/hyperlinkcolor" val="tx"/>
                    </a:ext>
                  </a:extLst>
                </a:hlinkClick>
              </a:rPr>
              <a:t>selu</a:t>
            </a:r>
            <a:r>
              <a:rPr lang="en-US" sz="2000" dirty="0">
                <a:hlinkClick r:id="rId5">
                  <a:extLst>
                    <a:ext uri="{A12FA001-AC4F-418D-AE19-62706E023703}">
                      <ahyp:hlinkClr xmlns="" xmlns:ahyp="http://schemas.microsoft.com/office/drawing/2018/hyperlinkcolor" val="tx"/>
                    </a:ext>
                  </a:extLst>
                </a:hlinkClick>
              </a:rPr>
              <a:t> (mbs.gov.rs)</a:t>
            </a:r>
            <a:endParaRPr lang="en-US" sz="2000" dirty="0"/>
          </a:p>
          <a:p>
            <a:pPr marL="0">
              <a:spcBef>
                <a:spcPts val="0"/>
              </a:spcBef>
              <a:spcAft>
                <a:spcPts val="600"/>
              </a:spcAft>
            </a:pPr>
            <a:endParaRPr lang="en-US" sz="2000" dirty="0">
              <a:hlinkClick r:id="rId6">
                <a:extLst>
                  <a:ext uri="{A12FA001-AC4F-418D-AE19-62706E023703}">
                    <ahyp:hlinkClr xmlns="" xmlns:ahyp="http://schemas.microsoft.com/office/drawing/2018/hyperlinkcolor" val="tx"/>
                  </a:ext>
                </a:extLst>
              </a:hlinkClick>
            </a:endParaRPr>
          </a:p>
          <a:p>
            <a:pPr marL="0">
              <a:spcBef>
                <a:spcPts val="0"/>
              </a:spcBef>
              <a:spcAft>
                <a:spcPts val="600"/>
              </a:spcAft>
            </a:pPr>
            <a:r>
              <a:rPr lang="en-US" sz="2000" dirty="0" err="1">
                <a:hlinkClick r:id="rId6">
                  <a:extLst>
                    <a:ext uri="{A12FA001-AC4F-418D-AE19-62706E023703}">
                      <ahyp:hlinkClr xmlns="" xmlns:ahyp="http://schemas.microsoft.com/office/drawing/2018/hyperlinkcolor" val="tx"/>
                    </a:ext>
                  </a:extLst>
                </a:hlinkClick>
              </a:rPr>
              <a:t>Kako</a:t>
            </a:r>
            <a:r>
              <a:rPr lang="en-US" sz="2000" dirty="0">
                <a:hlinkClick r:id="rId6">
                  <a:extLst>
                    <a:ext uri="{A12FA001-AC4F-418D-AE19-62706E023703}">
                      <ahyp:hlinkClr xmlns="" xmlns:ahyp="http://schemas.microsoft.com/office/drawing/2018/hyperlinkcolor" val="tx"/>
                    </a:ext>
                  </a:extLst>
                </a:hlinkClick>
              </a:rPr>
              <a:t> se </a:t>
            </a:r>
            <a:r>
              <a:rPr lang="en-US" sz="2000" dirty="0" err="1">
                <a:hlinkClick r:id="rId6">
                  <a:extLst>
                    <a:ext uri="{A12FA001-AC4F-418D-AE19-62706E023703}">
                      <ahyp:hlinkClr xmlns="" xmlns:ahyp="http://schemas.microsoft.com/office/drawing/2018/hyperlinkcolor" val="tx"/>
                    </a:ext>
                  </a:extLst>
                </a:hlinkClick>
              </a:rPr>
              <a:t>osnivaju</a:t>
            </a:r>
            <a:r>
              <a:rPr lang="en-US" sz="2000" dirty="0">
                <a:hlinkClick r:id="rId6">
                  <a:extLst>
                    <a:ext uri="{A12FA001-AC4F-418D-AE19-62706E023703}">
                      <ahyp:hlinkClr xmlns="" xmlns:ahyp="http://schemas.microsoft.com/office/drawing/2018/hyperlinkcolor" val="tx"/>
                    </a:ext>
                  </a:extLst>
                </a:hlinkClick>
              </a:rPr>
              <a:t> </a:t>
            </a:r>
            <a:r>
              <a:rPr lang="en-US" sz="2000" dirty="0" err="1">
                <a:hlinkClick r:id="rId6">
                  <a:extLst>
                    <a:ext uri="{A12FA001-AC4F-418D-AE19-62706E023703}">
                      <ahyp:hlinkClr xmlns="" xmlns:ahyp="http://schemas.microsoft.com/office/drawing/2018/hyperlinkcolor" val="tx"/>
                    </a:ext>
                  </a:extLst>
                </a:hlinkClick>
              </a:rPr>
              <a:t>i</a:t>
            </a:r>
            <a:r>
              <a:rPr lang="en-US" sz="2000" dirty="0">
                <a:hlinkClick r:id="rId6">
                  <a:extLst>
                    <a:ext uri="{A12FA001-AC4F-418D-AE19-62706E023703}">
                      <ahyp:hlinkClr xmlns="" xmlns:ahyp="http://schemas.microsoft.com/office/drawing/2018/hyperlinkcolor" val="tx"/>
                    </a:ext>
                  </a:extLst>
                </a:hlinkClick>
              </a:rPr>
              <a:t> </a:t>
            </a:r>
            <a:r>
              <a:rPr lang="en-US" sz="2000" dirty="0" err="1">
                <a:hlinkClick r:id="rId6">
                  <a:extLst>
                    <a:ext uri="{A12FA001-AC4F-418D-AE19-62706E023703}">
                      <ahyp:hlinkClr xmlns="" xmlns:ahyp="http://schemas.microsoft.com/office/drawing/2018/hyperlinkcolor" val="tx"/>
                    </a:ext>
                  </a:extLst>
                </a:hlinkClick>
              </a:rPr>
              <a:t>posluju</a:t>
            </a:r>
            <a:r>
              <a:rPr lang="en-US" sz="2000" dirty="0">
                <a:hlinkClick r:id="rId6">
                  <a:extLst>
                    <a:ext uri="{A12FA001-AC4F-418D-AE19-62706E023703}">
                      <ahyp:hlinkClr xmlns="" xmlns:ahyp="http://schemas.microsoft.com/office/drawing/2018/hyperlinkcolor" val="tx"/>
                    </a:ext>
                  </a:extLst>
                </a:hlinkClick>
              </a:rPr>
              <a:t> </a:t>
            </a:r>
            <a:r>
              <a:rPr lang="en-US" sz="2000" dirty="0" err="1">
                <a:hlinkClick r:id="rId6">
                  <a:extLst>
                    <a:ext uri="{A12FA001-AC4F-418D-AE19-62706E023703}">
                      <ahyp:hlinkClr xmlns="" xmlns:ahyp="http://schemas.microsoft.com/office/drawing/2018/hyperlinkcolor" val="tx"/>
                    </a:ext>
                  </a:extLst>
                </a:hlinkClick>
              </a:rPr>
              <a:t>zemljoradničke</a:t>
            </a:r>
            <a:r>
              <a:rPr lang="en-US" sz="2000" dirty="0">
                <a:hlinkClick r:id="rId6">
                  <a:extLst>
                    <a:ext uri="{A12FA001-AC4F-418D-AE19-62706E023703}">
                      <ahyp:hlinkClr xmlns="" xmlns:ahyp="http://schemas.microsoft.com/office/drawing/2018/hyperlinkcolor" val="tx"/>
                    </a:ext>
                  </a:extLst>
                </a:hlinkClick>
              </a:rPr>
              <a:t> </a:t>
            </a:r>
            <a:r>
              <a:rPr lang="en-US" sz="2000" dirty="0" err="1">
                <a:hlinkClick r:id="rId6">
                  <a:extLst>
                    <a:ext uri="{A12FA001-AC4F-418D-AE19-62706E023703}">
                      <ahyp:hlinkClr xmlns="" xmlns:ahyp="http://schemas.microsoft.com/office/drawing/2018/hyperlinkcolor" val="tx"/>
                    </a:ext>
                  </a:extLst>
                </a:hlinkClick>
              </a:rPr>
              <a:t>zadruge</a:t>
            </a:r>
            <a:r>
              <a:rPr lang="en-US" sz="2000" dirty="0">
                <a:hlinkClick r:id="rId6">
                  <a:extLst>
                    <a:ext uri="{A12FA001-AC4F-418D-AE19-62706E023703}">
                      <ahyp:hlinkClr xmlns="" xmlns:ahyp="http://schemas.microsoft.com/office/drawing/2018/hyperlinkcolor" val="tx"/>
                    </a:ext>
                  </a:extLst>
                </a:hlinkClick>
              </a:rPr>
              <a:t> (agromedia.rs)</a:t>
            </a:r>
            <a:endParaRPr lang="en-US" sz="2000" dirty="0"/>
          </a:p>
        </p:txBody>
      </p:sp>
      <p:sp>
        <p:nvSpPr>
          <p:cNvPr id="3" name="Date Placeholder 2">
            <a:extLst>
              <a:ext uri="{FF2B5EF4-FFF2-40B4-BE49-F238E27FC236}">
                <a16:creationId xmlns="" xmlns:a16="http://schemas.microsoft.com/office/drawing/2014/main" id="{F4461112-1314-1F15-2239-5EFCF120CB67}"/>
              </a:ext>
            </a:extLst>
          </p:cNvPr>
          <p:cNvSpPr>
            <a:spLocks noGrp="1"/>
          </p:cNvSpPr>
          <p:nvPr>
            <p:ph type="dt" sz="half" idx="10"/>
          </p:nvPr>
        </p:nvSpPr>
        <p:spPr>
          <a:xfrm>
            <a:off x="365760" y="6464808"/>
            <a:ext cx="987552" cy="310896"/>
          </a:xfrm>
        </p:spPr>
        <p:txBody>
          <a:bodyPr vert="horz" lIns="91440" tIns="45720" rIns="91440" bIns="45720" rtlCol="0" anchor="ctr">
            <a:normAutofit/>
          </a:bodyPr>
          <a:lstStyle/>
          <a:p>
            <a:pPr>
              <a:spcAft>
                <a:spcPts val="600"/>
              </a:spcAft>
            </a:pPr>
            <a:r>
              <a:rPr lang="en-US" kern="1200">
                <a:latin typeface="+mn-lt"/>
                <a:ea typeface="+mn-ea"/>
                <a:cs typeface="+mn-cs"/>
              </a:rPr>
              <a:t>20XX</a:t>
            </a:r>
          </a:p>
        </p:txBody>
      </p:sp>
      <p:sp>
        <p:nvSpPr>
          <p:cNvPr id="4" name="Footer Placeholder 3">
            <a:extLst>
              <a:ext uri="{FF2B5EF4-FFF2-40B4-BE49-F238E27FC236}">
                <a16:creationId xmlns="" xmlns:a16="http://schemas.microsoft.com/office/drawing/2014/main" id="{33D4406C-089C-C2FF-4CED-A1744760FE3A}"/>
              </a:ext>
            </a:extLst>
          </p:cNvPr>
          <p:cNvSpPr>
            <a:spLocks noGrp="1"/>
          </p:cNvSpPr>
          <p:nvPr>
            <p:ph type="ftr" sz="quarter" idx="11"/>
          </p:nvPr>
        </p:nvSpPr>
        <p:spPr>
          <a:xfrm>
            <a:off x="4379976" y="6464808"/>
            <a:ext cx="3438144" cy="310896"/>
          </a:xfrm>
        </p:spPr>
        <p:txBody>
          <a:bodyPr vert="horz" lIns="91440" tIns="45720" rIns="91440" bIns="45720" rtlCol="0" anchor="ctr">
            <a:normAutofit/>
          </a:bodyPr>
          <a:lstStyle/>
          <a:p>
            <a:pPr>
              <a:spcAft>
                <a:spcPts val="600"/>
              </a:spcAft>
            </a:pPr>
            <a:r>
              <a:rPr lang="en-US" kern="1200">
                <a:latin typeface="+mn-lt"/>
                <a:ea typeface="+mn-ea"/>
                <a:cs typeface="+mn-cs"/>
              </a:rPr>
              <a:t>presentation title</a:t>
            </a:r>
          </a:p>
        </p:txBody>
      </p:sp>
      <p:sp>
        <p:nvSpPr>
          <p:cNvPr id="6" name="Slide Number Placeholder 5">
            <a:extLst>
              <a:ext uri="{FF2B5EF4-FFF2-40B4-BE49-F238E27FC236}">
                <a16:creationId xmlns="" xmlns:a16="http://schemas.microsoft.com/office/drawing/2014/main" id="{2705CC93-7672-B278-4A84-0AB0F7221F04}"/>
              </a:ext>
            </a:extLst>
          </p:cNvPr>
          <p:cNvSpPr>
            <a:spLocks noGrp="1"/>
          </p:cNvSpPr>
          <p:nvPr>
            <p:ph type="sldNum" sz="quarter" idx="12"/>
          </p:nvPr>
        </p:nvSpPr>
        <p:spPr>
          <a:xfrm>
            <a:off x="11027664" y="6464808"/>
            <a:ext cx="987552" cy="310896"/>
          </a:xfrm>
        </p:spPr>
        <p:txBody>
          <a:bodyPr vert="horz" lIns="91440" tIns="45720" rIns="91440" bIns="45720" rtlCol="0" anchor="ctr">
            <a:normAutofit/>
          </a:bodyPr>
          <a:lstStyle/>
          <a:p>
            <a:pPr>
              <a:spcAft>
                <a:spcPts val="600"/>
              </a:spcAft>
            </a:pPr>
            <a:fld id="{58FB4751-880F-D840-AAA9-3A15815CC996}" type="slidenum">
              <a:rPr lang="en-US" smtClean="0"/>
              <a:pPr>
                <a:spcAft>
                  <a:spcPts val="600"/>
                </a:spcAft>
              </a:pPr>
              <a:t>15</a:t>
            </a:fld>
            <a:endParaRPr lang="en-US"/>
          </a:p>
        </p:txBody>
      </p:sp>
    </p:spTree>
    <p:extLst>
      <p:ext uri="{BB962C8B-B14F-4D97-AF65-F5344CB8AC3E}">
        <p14:creationId xmlns:p14="http://schemas.microsoft.com/office/powerpoint/2010/main" val="2849131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F5768EFB-B317-47EA-C969-D365EB136882}"/>
              </a:ext>
            </a:extLst>
          </p:cNvPr>
          <p:cNvSpPr>
            <a:spLocks noGrp="1"/>
          </p:cNvSpPr>
          <p:nvPr>
            <p:ph type="title"/>
          </p:nvPr>
        </p:nvSpPr>
        <p:spPr>
          <a:xfrm>
            <a:off x="576072" y="704088"/>
            <a:ext cx="10515600" cy="676656"/>
          </a:xfrm>
        </p:spPr>
        <p:txBody>
          <a:bodyPr anchor="ctr">
            <a:normAutofit/>
          </a:bodyPr>
          <a:lstStyle/>
          <a:p>
            <a:r>
              <a:rPr lang="en-US" sz="4100" err="1"/>
              <a:t>Zaklju</a:t>
            </a:r>
            <a:r>
              <a:rPr lang="sr-Latn-RS" sz="4100"/>
              <a:t>čak…</a:t>
            </a:r>
            <a:endParaRPr lang="en-US" sz="4100"/>
          </a:p>
        </p:txBody>
      </p:sp>
      <p:sp>
        <p:nvSpPr>
          <p:cNvPr id="8" name="Text Placeholder 7">
            <a:extLst>
              <a:ext uri="{FF2B5EF4-FFF2-40B4-BE49-F238E27FC236}">
                <a16:creationId xmlns="" xmlns:a16="http://schemas.microsoft.com/office/drawing/2014/main" id="{98492B57-FF96-CBC5-1885-CADAC327F543}"/>
              </a:ext>
            </a:extLst>
          </p:cNvPr>
          <p:cNvSpPr>
            <a:spLocks noGrp="1"/>
          </p:cNvSpPr>
          <p:nvPr>
            <p:ph idx="1"/>
          </p:nvPr>
        </p:nvSpPr>
        <p:spPr>
          <a:xfrm>
            <a:off x="576072" y="1901952"/>
            <a:ext cx="9363456" cy="3877056"/>
          </a:xfrm>
        </p:spPr>
        <p:txBody>
          <a:bodyPr>
            <a:normAutofit/>
          </a:bodyPr>
          <a:lstStyle/>
          <a:p>
            <a:r>
              <a:rPr lang="sr-Latn-RS" dirty="0"/>
              <a:t>I </a:t>
            </a:r>
            <a:r>
              <a:rPr lang="en-US" dirty="0" err="1"/>
              <a:t>zadružna</a:t>
            </a:r>
            <a:r>
              <a:rPr lang="en-US" dirty="0"/>
              <a:t> </a:t>
            </a:r>
            <a:r>
              <a:rPr lang="en-US" dirty="0" err="1"/>
              <a:t>i</a:t>
            </a:r>
            <a:r>
              <a:rPr lang="en-US" dirty="0"/>
              <a:t> </a:t>
            </a:r>
            <a:r>
              <a:rPr lang="en-US" dirty="0" err="1"/>
              <a:t>ugovorna</a:t>
            </a:r>
            <a:r>
              <a:rPr lang="en-US" dirty="0"/>
              <a:t> </a:t>
            </a:r>
            <a:r>
              <a:rPr lang="en-US" dirty="0" err="1"/>
              <a:t>poljoprivreda</a:t>
            </a:r>
            <a:r>
              <a:rPr lang="en-US" dirty="0"/>
              <a:t> </a:t>
            </a:r>
            <a:r>
              <a:rPr lang="en-US" dirty="0" err="1"/>
              <a:t>imaju</a:t>
            </a:r>
            <a:r>
              <a:rPr lang="en-US" dirty="0"/>
              <a:t> </a:t>
            </a:r>
            <a:r>
              <a:rPr lang="en-US" dirty="0" err="1"/>
              <a:t>svoje</a:t>
            </a:r>
            <a:r>
              <a:rPr lang="en-US" dirty="0"/>
              <a:t> </a:t>
            </a:r>
            <a:r>
              <a:rPr lang="en-US" dirty="0" err="1"/>
              <a:t>prednosti</a:t>
            </a:r>
            <a:r>
              <a:rPr lang="en-US" dirty="0"/>
              <a:t> u </a:t>
            </a:r>
            <a:r>
              <a:rPr lang="en-US" dirty="0" err="1"/>
              <a:t>zavisnosti</a:t>
            </a:r>
            <a:r>
              <a:rPr lang="en-US" dirty="0"/>
              <a:t> od </a:t>
            </a:r>
            <a:r>
              <a:rPr lang="en-US" dirty="0" err="1"/>
              <a:t>situacije</a:t>
            </a:r>
            <a:r>
              <a:rPr lang="en-US" dirty="0"/>
              <a:t> </a:t>
            </a:r>
            <a:r>
              <a:rPr lang="en-US" dirty="0" err="1"/>
              <a:t>i</a:t>
            </a:r>
            <a:r>
              <a:rPr lang="en-US" dirty="0"/>
              <a:t> </a:t>
            </a:r>
            <a:r>
              <a:rPr lang="en-US" dirty="0" err="1"/>
              <a:t>potreba</a:t>
            </a:r>
            <a:r>
              <a:rPr lang="en-US" dirty="0"/>
              <a:t> </a:t>
            </a:r>
            <a:r>
              <a:rPr lang="en-US" dirty="0" err="1"/>
              <a:t>farmera</a:t>
            </a:r>
            <a:r>
              <a:rPr lang="en-US" dirty="0"/>
              <a:t>. </a:t>
            </a:r>
            <a:r>
              <a:rPr lang="en-US" dirty="0" err="1"/>
              <a:t>Zadružna</a:t>
            </a:r>
            <a:r>
              <a:rPr lang="en-US" dirty="0"/>
              <a:t> </a:t>
            </a:r>
            <a:r>
              <a:rPr lang="en-US" dirty="0" err="1"/>
              <a:t>poljoprivreda</a:t>
            </a:r>
            <a:r>
              <a:rPr lang="en-US" dirty="0"/>
              <a:t> je </a:t>
            </a:r>
            <a:r>
              <a:rPr lang="en-US" dirty="0" err="1"/>
              <a:t>pogodnija</a:t>
            </a:r>
            <a:r>
              <a:rPr lang="en-US" dirty="0"/>
              <a:t> za one koji </a:t>
            </a:r>
            <a:r>
              <a:rPr lang="en-US" dirty="0" err="1"/>
              <a:t>žele</a:t>
            </a:r>
            <a:r>
              <a:rPr lang="en-US" dirty="0"/>
              <a:t> da </a:t>
            </a:r>
            <a:r>
              <a:rPr lang="en-US" dirty="0" err="1"/>
              <a:t>rade</a:t>
            </a:r>
            <a:r>
              <a:rPr lang="en-US" dirty="0"/>
              <a:t> </a:t>
            </a:r>
            <a:r>
              <a:rPr lang="en-US" dirty="0" err="1"/>
              <a:t>kolektivno</a:t>
            </a:r>
            <a:r>
              <a:rPr lang="en-US" dirty="0"/>
              <a:t>, dele </a:t>
            </a:r>
            <a:r>
              <a:rPr lang="en-US" dirty="0" err="1"/>
              <a:t>resurse</a:t>
            </a:r>
            <a:r>
              <a:rPr lang="en-US" dirty="0"/>
              <a:t> </a:t>
            </a:r>
            <a:r>
              <a:rPr lang="en-US" dirty="0" err="1"/>
              <a:t>i</a:t>
            </a:r>
            <a:r>
              <a:rPr lang="en-US" dirty="0"/>
              <a:t> </a:t>
            </a:r>
            <a:r>
              <a:rPr lang="en-US" dirty="0" err="1"/>
              <a:t>rizike</a:t>
            </a:r>
            <a:r>
              <a:rPr lang="en-US" dirty="0"/>
              <a:t> </a:t>
            </a:r>
            <a:r>
              <a:rPr lang="en-US" dirty="0" err="1"/>
              <a:t>i</a:t>
            </a:r>
            <a:r>
              <a:rPr lang="en-US" dirty="0"/>
              <a:t> </a:t>
            </a:r>
            <a:r>
              <a:rPr lang="sr-Latn-RS" dirty="0"/>
              <a:t>zajedno </a:t>
            </a:r>
            <a:r>
              <a:rPr lang="en-US" dirty="0" err="1"/>
              <a:t>pristupe</a:t>
            </a:r>
            <a:r>
              <a:rPr lang="en-US" dirty="0"/>
              <a:t> </a:t>
            </a:r>
            <a:r>
              <a:rPr lang="en-US" dirty="0" err="1"/>
              <a:t>većim</a:t>
            </a:r>
            <a:r>
              <a:rPr lang="en-US" dirty="0"/>
              <a:t> </a:t>
            </a:r>
            <a:r>
              <a:rPr lang="en-US" dirty="0" err="1"/>
              <a:t>tržištima</a:t>
            </a:r>
            <a:r>
              <a:rPr lang="en-US" dirty="0"/>
              <a:t>. </a:t>
            </a:r>
            <a:r>
              <a:rPr lang="en-US" dirty="0" err="1"/>
              <a:t>Ugovorna</a:t>
            </a:r>
            <a:r>
              <a:rPr lang="en-US" dirty="0"/>
              <a:t> </a:t>
            </a:r>
            <a:r>
              <a:rPr lang="en-US" dirty="0" err="1"/>
              <a:t>poljoprivreda</a:t>
            </a:r>
            <a:r>
              <a:rPr lang="en-US" dirty="0"/>
              <a:t> je </a:t>
            </a:r>
            <a:r>
              <a:rPr lang="en-US" dirty="0" err="1"/>
              <a:t>pogodnija</a:t>
            </a:r>
            <a:r>
              <a:rPr lang="en-US" dirty="0"/>
              <a:t> za one koji </a:t>
            </a:r>
            <a:r>
              <a:rPr lang="en-US" dirty="0" err="1"/>
              <a:t>žele</a:t>
            </a:r>
            <a:r>
              <a:rPr lang="en-US" dirty="0"/>
              <a:t> </a:t>
            </a:r>
            <a:r>
              <a:rPr lang="en-US" dirty="0" err="1"/>
              <a:t>zagarantova</a:t>
            </a:r>
            <a:r>
              <a:rPr lang="sr-Latn-RS" dirty="0" err="1"/>
              <a:t>nu</a:t>
            </a:r>
            <a:r>
              <a:rPr lang="sr-Latn-RS" dirty="0"/>
              <a:t> prodaju, predvidljivije cene</a:t>
            </a:r>
            <a:r>
              <a:rPr lang="en-US" dirty="0"/>
              <a:t>, </a:t>
            </a:r>
            <a:r>
              <a:rPr lang="en-US" dirty="0" err="1"/>
              <a:t>pristup</a:t>
            </a:r>
            <a:r>
              <a:rPr lang="en-US" dirty="0"/>
              <a:t> </a:t>
            </a:r>
            <a:r>
              <a:rPr lang="en-US" dirty="0" err="1"/>
              <a:t>tehnologiji</a:t>
            </a:r>
            <a:r>
              <a:rPr lang="en-US" dirty="0"/>
              <a:t> </a:t>
            </a:r>
            <a:r>
              <a:rPr lang="en-US" dirty="0" err="1"/>
              <a:t>i</a:t>
            </a:r>
            <a:r>
              <a:rPr lang="en-US" dirty="0"/>
              <a:t> </a:t>
            </a:r>
            <a:r>
              <a:rPr lang="en-US" dirty="0" err="1"/>
              <a:t>resursima</a:t>
            </a:r>
            <a:r>
              <a:rPr lang="en-US" dirty="0"/>
              <a:t> </a:t>
            </a:r>
            <a:r>
              <a:rPr lang="en-US" dirty="0" err="1"/>
              <a:t>i</a:t>
            </a:r>
            <a:r>
              <a:rPr lang="en-US" dirty="0"/>
              <a:t> </a:t>
            </a:r>
            <a:r>
              <a:rPr lang="en-US" dirty="0" err="1"/>
              <a:t>podršku</a:t>
            </a:r>
            <a:r>
              <a:rPr lang="en-US" dirty="0"/>
              <a:t> u </a:t>
            </a:r>
            <a:r>
              <a:rPr lang="en-US" dirty="0" err="1"/>
              <a:t>marketingu</a:t>
            </a:r>
            <a:r>
              <a:rPr lang="en-US" dirty="0"/>
              <a:t> </a:t>
            </a:r>
            <a:r>
              <a:rPr lang="en-US" dirty="0" err="1"/>
              <a:t>svojih</a:t>
            </a:r>
            <a:r>
              <a:rPr lang="en-US" dirty="0"/>
              <a:t> </a:t>
            </a:r>
            <a:r>
              <a:rPr lang="en-US" dirty="0" err="1"/>
              <a:t>proizvoda</a:t>
            </a:r>
            <a:r>
              <a:rPr lang="en-US" dirty="0"/>
              <a:t>.</a:t>
            </a:r>
            <a:endParaRPr lang="en-US"/>
          </a:p>
        </p:txBody>
      </p:sp>
      <p:sp>
        <p:nvSpPr>
          <p:cNvPr id="2" name="Date Placeholder 1">
            <a:extLst>
              <a:ext uri="{FF2B5EF4-FFF2-40B4-BE49-F238E27FC236}">
                <a16:creationId xmlns="" xmlns:a16="http://schemas.microsoft.com/office/drawing/2014/main" id="{E9350B43-2FC6-DBFA-2920-C8265C1C6A48}"/>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20XX</a:t>
            </a:r>
            <a:endParaRPr lang="en-US"/>
          </a:p>
        </p:txBody>
      </p:sp>
      <p:sp>
        <p:nvSpPr>
          <p:cNvPr id="3" name="Footer Placeholder 2">
            <a:extLst>
              <a:ext uri="{FF2B5EF4-FFF2-40B4-BE49-F238E27FC236}">
                <a16:creationId xmlns="" xmlns:a16="http://schemas.microsoft.com/office/drawing/2014/main" id="{B1EFDBE1-8C88-4D39-6BA3-537373DFA09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presentation title</a:t>
            </a:r>
            <a:endParaRPr lang="en-US"/>
          </a:p>
        </p:txBody>
      </p:sp>
      <p:sp>
        <p:nvSpPr>
          <p:cNvPr id="4" name="Slide Number Placeholder 3">
            <a:extLst>
              <a:ext uri="{FF2B5EF4-FFF2-40B4-BE49-F238E27FC236}">
                <a16:creationId xmlns="" xmlns:a16="http://schemas.microsoft.com/office/drawing/2014/main" id="{6D91CF39-6540-5B9E-8E6C-4310213A7FEF}"/>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16</a:t>
            </a:fld>
            <a:endParaRPr lang="en-US"/>
          </a:p>
        </p:txBody>
      </p:sp>
    </p:spTree>
    <p:extLst>
      <p:ext uri="{BB962C8B-B14F-4D97-AF65-F5344CB8AC3E}">
        <p14:creationId xmlns:p14="http://schemas.microsoft.com/office/powerpoint/2010/main" val="335534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096D4E-8B4F-62B8-F551-56379B923E78}"/>
              </a:ext>
            </a:extLst>
          </p:cNvPr>
          <p:cNvSpPr>
            <a:spLocks noGrp="1"/>
          </p:cNvSpPr>
          <p:nvPr>
            <p:ph type="ctrTitle"/>
          </p:nvPr>
        </p:nvSpPr>
        <p:spPr/>
        <p:txBody>
          <a:bodyPr/>
          <a:lstStyle/>
          <a:p>
            <a:r>
              <a:rPr lang="sr-Latn-RS" dirty="0"/>
              <a:t>Hvala na pažnji</a:t>
            </a:r>
            <a:endParaRPr lang="en-US" dirty="0"/>
          </a:p>
        </p:txBody>
      </p:sp>
      <p:sp>
        <p:nvSpPr>
          <p:cNvPr id="3" name="Subtitle 2">
            <a:extLst>
              <a:ext uri="{FF2B5EF4-FFF2-40B4-BE49-F238E27FC236}">
                <a16:creationId xmlns="" xmlns:a16="http://schemas.microsoft.com/office/drawing/2014/main" id="{FF07BEBE-18E8-4025-FF6F-EC0130CB4F2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356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6E16AF9-F45A-CC46-7E78-628AC031BAA3}"/>
              </a:ext>
            </a:extLst>
          </p:cNvPr>
          <p:cNvSpPr>
            <a:spLocks noGrp="1"/>
          </p:cNvSpPr>
          <p:nvPr>
            <p:ph type="title"/>
          </p:nvPr>
        </p:nvSpPr>
        <p:spPr>
          <a:xfrm>
            <a:off x="576072" y="365760"/>
            <a:ext cx="10515600" cy="676656"/>
          </a:xfrm>
        </p:spPr>
        <p:txBody>
          <a:bodyPr anchor="ctr">
            <a:normAutofit/>
          </a:bodyPr>
          <a:lstStyle/>
          <a:p>
            <a:r>
              <a:rPr lang="sr-Latn-RS" sz="2600" dirty="0"/>
              <a:t>Udružena poljoprivredna proizvodnja ima brojne prednosti</a:t>
            </a:r>
            <a:endParaRPr lang="en-US" sz="2600" dirty="0"/>
          </a:p>
        </p:txBody>
      </p:sp>
      <p:sp>
        <p:nvSpPr>
          <p:cNvPr id="2" name="Date Placeholder 1">
            <a:extLst>
              <a:ext uri="{FF2B5EF4-FFF2-40B4-BE49-F238E27FC236}">
                <a16:creationId xmlns="" xmlns:a16="http://schemas.microsoft.com/office/drawing/2014/main" id="{ADAF4668-B245-1982-D984-2927EA8D7C3D}"/>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a:t>20XX</a:t>
            </a:r>
          </a:p>
        </p:txBody>
      </p:sp>
      <p:sp>
        <p:nvSpPr>
          <p:cNvPr id="3" name="Footer Placeholder 2">
            <a:extLst>
              <a:ext uri="{FF2B5EF4-FFF2-40B4-BE49-F238E27FC236}">
                <a16:creationId xmlns="" xmlns:a16="http://schemas.microsoft.com/office/drawing/2014/main" id="{98D13949-DFD9-BA44-4DE2-E43C1F0F0F55}"/>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4" name="Slide Number Placeholder 3">
            <a:extLst>
              <a:ext uri="{FF2B5EF4-FFF2-40B4-BE49-F238E27FC236}">
                <a16:creationId xmlns="" xmlns:a16="http://schemas.microsoft.com/office/drawing/2014/main" id="{30689496-05FA-0548-2266-CC90CCA49518}"/>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2</a:t>
            </a:fld>
            <a:endParaRPr lang="en-US"/>
          </a:p>
        </p:txBody>
      </p:sp>
      <p:graphicFrame>
        <p:nvGraphicFramePr>
          <p:cNvPr id="10" name="Text Placeholder 4">
            <a:extLst>
              <a:ext uri="{FF2B5EF4-FFF2-40B4-BE49-F238E27FC236}">
                <a16:creationId xmlns="" xmlns:a16="http://schemas.microsoft.com/office/drawing/2014/main" id="{8D29E5E4-BCB3-3E4E-F018-81E7D8F39DE2}"/>
              </a:ext>
            </a:extLst>
          </p:cNvPr>
          <p:cNvGraphicFramePr/>
          <p:nvPr>
            <p:extLst>
              <p:ext uri="{D42A27DB-BD31-4B8C-83A1-F6EECF244321}">
                <p14:modId xmlns:p14="http://schemas.microsoft.com/office/powerpoint/2010/main" val="203468506"/>
              </p:ext>
            </p:extLst>
          </p:nvPr>
        </p:nvGraphicFramePr>
        <p:xfrm>
          <a:off x="576072" y="1114425"/>
          <a:ext cx="10640568" cy="5039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01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DDE2FF5-3B8C-4CBE-9355-B1196EE40B9F}"/>
              </a:ext>
            </a:extLst>
          </p:cNvPr>
          <p:cNvSpPr>
            <a:spLocks noGrp="1"/>
          </p:cNvSpPr>
          <p:nvPr>
            <p:ph type="title"/>
          </p:nvPr>
        </p:nvSpPr>
        <p:spPr>
          <a:xfrm>
            <a:off x="576072" y="361188"/>
            <a:ext cx="10515600" cy="676656"/>
          </a:xfrm>
        </p:spPr>
        <p:txBody>
          <a:bodyPr anchor="ctr">
            <a:normAutofit fontScale="90000"/>
          </a:bodyPr>
          <a:lstStyle/>
          <a:p>
            <a:r>
              <a:rPr lang="en-US" sz="2400" dirty="0" err="1"/>
              <a:t>Međunarodni</a:t>
            </a:r>
            <a:r>
              <a:rPr lang="en-US" sz="2400" dirty="0"/>
              <a:t> </a:t>
            </a:r>
            <a:r>
              <a:rPr lang="en-US" sz="2400" dirty="0" err="1"/>
              <a:t>distributeri</a:t>
            </a:r>
            <a:r>
              <a:rPr lang="en-US" sz="2400" dirty="0"/>
              <a:t> </a:t>
            </a:r>
            <a:r>
              <a:rPr lang="en-US" sz="2400" dirty="0" err="1"/>
              <a:t>voća</a:t>
            </a:r>
            <a:r>
              <a:rPr lang="en-US" sz="2400" dirty="0"/>
              <a:t> </a:t>
            </a:r>
            <a:r>
              <a:rPr lang="en-US" sz="2400" dirty="0" err="1"/>
              <a:t>radije</a:t>
            </a:r>
            <a:r>
              <a:rPr lang="en-US" sz="2400" dirty="0"/>
              <a:t> </a:t>
            </a:r>
            <a:r>
              <a:rPr lang="en-US" sz="2400" dirty="0" err="1"/>
              <a:t>rade</a:t>
            </a:r>
            <a:r>
              <a:rPr lang="en-US" sz="2400" dirty="0"/>
              <a:t> </a:t>
            </a:r>
            <a:r>
              <a:rPr lang="en-US" sz="2400" dirty="0" err="1"/>
              <a:t>sa</a:t>
            </a:r>
            <a:r>
              <a:rPr lang="en-US" sz="2400" dirty="0"/>
              <a:t> </a:t>
            </a:r>
            <a:r>
              <a:rPr lang="en-US" sz="2400" dirty="0" err="1"/>
              <a:t>manjim</a:t>
            </a:r>
            <a:r>
              <a:rPr lang="en-US" sz="2400" dirty="0"/>
              <a:t> </a:t>
            </a:r>
            <a:r>
              <a:rPr lang="en-US" sz="2400" dirty="0" err="1"/>
              <a:t>brojem</a:t>
            </a:r>
            <a:r>
              <a:rPr lang="en-US" sz="2400" dirty="0"/>
              <a:t> </a:t>
            </a:r>
            <a:r>
              <a:rPr lang="en-US" sz="2400" dirty="0" err="1"/>
              <a:t>većih</a:t>
            </a:r>
            <a:r>
              <a:rPr lang="en-US" sz="2400" dirty="0"/>
              <a:t> </a:t>
            </a:r>
            <a:r>
              <a:rPr lang="en-US" sz="2400" dirty="0" err="1"/>
              <a:t>dobavljača</a:t>
            </a:r>
            <a:endParaRPr lang="en-US" sz="4400" dirty="0"/>
          </a:p>
        </p:txBody>
      </p:sp>
      <p:sp>
        <p:nvSpPr>
          <p:cNvPr id="5" name="Text Placeholder 4">
            <a:extLst>
              <a:ext uri="{FF2B5EF4-FFF2-40B4-BE49-F238E27FC236}">
                <a16:creationId xmlns="" xmlns:a16="http://schemas.microsoft.com/office/drawing/2014/main" id="{A0D24410-34D7-D52F-55BE-E842ACDBA629}"/>
              </a:ext>
            </a:extLst>
          </p:cNvPr>
          <p:cNvSpPr>
            <a:spLocks noGrp="1"/>
          </p:cNvSpPr>
          <p:nvPr>
            <p:ph idx="1"/>
          </p:nvPr>
        </p:nvSpPr>
        <p:spPr>
          <a:xfrm>
            <a:off x="576073" y="1380744"/>
            <a:ext cx="7577328" cy="4773168"/>
          </a:xfrm>
        </p:spPr>
        <p:txBody>
          <a:bodyPr>
            <a:noAutofit/>
          </a:bodyPr>
          <a:lstStyle/>
          <a:p>
            <a:r>
              <a:rPr lang="en-US" sz="1800" dirty="0" err="1"/>
              <a:t>Prvo</a:t>
            </a:r>
            <a:r>
              <a:rPr lang="en-US" sz="1800" dirty="0"/>
              <a:t>, </a:t>
            </a:r>
            <a:r>
              <a:rPr lang="en-US" sz="1800" dirty="0" err="1"/>
              <a:t>veći</a:t>
            </a:r>
            <a:r>
              <a:rPr lang="en-US" sz="1800" dirty="0"/>
              <a:t> </a:t>
            </a:r>
            <a:r>
              <a:rPr lang="en-US" sz="1800" dirty="0" err="1"/>
              <a:t>dobavljači</a:t>
            </a:r>
            <a:r>
              <a:rPr lang="en-US" sz="1800" dirty="0"/>
              <a:t> </a:t>
            </a:r>
            <a:r>
              <a:rPr lang="en-US" sz="1800" dirty="0" err="1"/>
              <a:t>su</a:t>
            </a:r>
            <a:r>
              <a:rPr lang="en-US" sz="1800" dirty="0"/>
              <a:t> u </a:t>
            </a:r>
            <a:r>
              <a:rPr lang="en-US" sz="1800" dirty="0" err="1"/>
              <a:t>mogućnosti</a:t>
            </a:r>
            <a:r>
              <a:rPr lang="en-US" sz="1800" dirty="0"/>
              <a:t> da </a:t>
            </a:r>
            <a:r>
              <a:rPr lang="en-US" sz="1800" dirty="0" err="1"/>
              <a:t>obezbede</a:t>
            </a:r>
            <a:r>
              <a:rPr lang="en-US" sz="1800" dirty="0"/>
              <a:t> </a:t>
            </a:r>
            <a:r>
              <a:rPr lang="en-US" sz="1800" dirty="0" err="1"/>
              <a:t>veće</a:t>
            </a:r>
            <a:r>
              <a:rPr lang="en-US" sz="1800" dirty="0"/>
              <a:t> </a:t>
            </a:r>
            <a:r>
              <a:rPr lang="en-US" sz="1800" dirty="0" err="1"/>
              <a:t>količine</a:t>
            </a:r>
            <a:r>
              <a:rPr lang="en-US" sz="1800" dirty="0"/>
              <a:t> </a:t>
            </a:r>
            <a:r>
              <a:rPr lang="en-US" sz="1800" dirty="0" err="1"/>
              <a:t>voća</a:t>
            </a:r>
            <a:r>
              <a:rPr lang="en-US" sz="1800" dirty="0"/>
              <a:t> </a:t>
            </a:r>
            <a:r>
              <a:rPr lang="en-US" sz="1800" dirty="0" err="1"/>
              <a:t>na</a:t>
            </a:r>
            <a:r>
              <a:rPr lang="en-US" sz="1800" dirty="0"/>
              <a:t> </a:t>
            </a:r>
            <a:r>
              <a:rPr lang="en-US" sz="1800" dirty="0" err="1"/>
              <a:t>konzistentan</a:t>
            </a:r>
            <a:r>
              <a:rPr lang="en-US" sz="1800" dirty="0"/>
              <a:t> </a:t>
            </a:r>
            <a:r>
              <a:rPr lang="en-US" sz="1800" dirty="0" err="1"/>
              <a:t>način</a:t>
            </a:r>
            <a:r>
              <a:rPr lang="en-US" sz="1800" dirty="0"/>
              <a:t>. Ovo je </a:t>
            </a:r>
            <a:r>
              <a:rPr lang="en-US" sz="1800" dirty="0" err="1"/>
              <a:t>važno</a:t>
            </a:r>
            <a:r>
              <a:rPr lang="en-US" sz="1800" dirty="0"/>
              <a:t> za </a:t>
            </a:r>
            <a:r>
              <a:rPr lang="en-US" sz="1800" dirty="0" err="1"/>
              <a:t>distributere</a:t>
            </a:r>
            <a:r>
              <a:rPr lang="en-US" sz="1800" dirty="0"/>
              <a:t> koji </a:t>
            </a:r>
            <a:r>
              <a:rPr lang="en-US" sz="1800" dirty="0" err="1"/>
              <a:t>treba</a:t>
            </a:r>
            <a:r>
              <a:rPr lang="en-US" sz="1800" dirty="0"/>
              <a:t> da </a:t>
            </a:r>
            <a:r>
              <a:rPr lang="en-US" sz="1800" dirty="0" err="1"/>
              <a:t>ispune</a:t>
            </a:r>
            <a:r>
              <a:rPr lang="en-US" sz="1800" dirty="0"/>
              <a:t> </a:t>
            </a:r>
            <a:r>
              <a:rPr lang="en-US" sz="1800" dirty="0" err="1"/>
              <a:t>zahteve</a:t>
            </a:r>
            <a:r>
              <a:rPr lang="en-US" sz="1800" dirty="0"/>
              <a:t> </a:t>
            </a:r>
            <a:r>
              <a:rPr lang="en-US" sz="1800" dirty="0" err="1"/>
              <a:t>svojih</a:t>
            </a:r>
            <a:r>
              <a:rPr lang="en-US" sz="1800" dirty="0"/>
              <a:t> </a:t>
            </a:r>
            <a:r>
              <a:rPr lang="en-US" sz="1800" dirty="0" err="1"/>
              <a:t>kupaca</a:t>
            </a:r>
            <a:r>
              <a:rPr lang="en-US" sz="1800" dirty="0"/>
              <a:t>, </a:t>
            </a:r>
            <a:r>
              <a:rPr lang="en-US" sz="1800" dirty="0" err="1"/>
              <a:t>kao</a:t>
            </a:r>
            <a:r>
              <a:rPr lang="en-US" sz="1800" dirty="0"/>
              <a:t> </a:t>
            </a:r>
            <a:r>
              <a:rPr lang="en-US" sz="1800" dirty="0" err="1"/>
              <a:t>što</a:t>
            </a:r>
            <a:r>
              <a:rPr lang="en-US" sz="1800" dirty="0"/>
              <a:t> </a:t>
            </a:r>
            <a:r>
              <a:rPr lang="en-US" sz="1800" dirty="0" err="1"/>
              <a:t>su</a:t>
            </a:r>
            <a:r>
              <a:rPr lang="en-US" sz="1800" dirty="0"/>
              <a:t> </a:t>
            </a:r>
            <a:r>
              <a:rPr lang="en-US" sz="1800" dirty="0" err="1"/>
              <a:t>supermarketi</a:t>
            </a:r>
            <a:r>
              <a:rPr lang="en-US" sz="1800" dirty="0"/>
              <a:t> </a:t>
            </a:r>
            <a:r>
              <a:rPr lang="en-US" sz="1800" dirty="0" err="1"/>
              <a:t>i</a:t>
            </a:r>
            <a:r>
              <a:rPr lang="en-US" sz="1800" dirty="0"/>
              <a:t> </a:t>
            </a:r>
            <a:r>
              <a:rPr lang="en-US" sz="1800" dirty="0" err="1"/>
              <a:t>prodavnice</a:t>
            </a:r>
            <a:r>
              <a:rPr lang="en-US" sz="1800" dirty="0"/>
              <a:t> </a:t>
            </a:r>
            <a:r>
              <a:rPr lang="en-US" sz="1800" dirty="0" err="1"/>
              <a:t>prehrambenih</a:t>
            </a:r>
            <a:r>
              <a:rPr lang="en-US" sz="1800" dirty="0"/>
              <a:t> </a:t>
            </a:r>
            <a:r>
              <a:rPr lang="en-US" sz="1800" dirty="0" err="1"/>
              <a:t>proizvoda</a:t>
            </a:r>
            <a:r>
              <a:rPr lang="en-US" sz="1800" dirty="0"/>
              <a:t>, </a:t>
            </a:r>
            <a:r>
              <a:rPr lang="en-US" sz="1800" dirty="0" err="1"/>
              <a:t>kojima</a:t>
            </a:r>
            <a:r>
              <a:rPr lang="en-US" sz="1800" dirty="0"/>
              <a:t> je </a:t>
            </a:r>
            <a:r>
              <a:rPr lang="en-US" sz="1800" dirty="0" err="1"/>
              <a:t>potrebna</a:t>
            </a:r>
            <a:r>
              <a:rPr lang="en-US" sz="1800" dirty="0"/>
              <a:t> </a:t>
            </a:r>
            <a:r>
              <a:rPr lang="en-US" sz="1800" dirty="0" err="1"/>
              <a:t>pouzdana</a:t>
            </a:r>
            <a:r>
              <a:rPr lang="en-US" sz="1800" dirty="0"/>
              <a:t> </a:t>
            </a:r>
            <a:r>
              <a:rPr lang="en-US" sz="1800" dirty="0" err="1"/>
              <a:t>nabavka</a:t>
            </a:r>
            <a:r>
              <a:rPr lang="en-US" sz="1800" dirty="0"/>
              <a:t> </a:t>
            </a:r>
            <a:r>
              <a:rPr lang="en-US" sz="1800" dirty="0" err="1"/>
              <a:t>voća</a:t>
            </a:r>
            <a:r>
              <a:rPr lang="en-US" sz="1800" dirty="0"/>
              <a:t>.</a:t>
            </a:r>
          </a:p>
          <a:p>
            <a:r>
              <a:rPr lang="en-US" sz="1800" dirty="0" err="1"/>
              <a:t>Drugo</a:t>
            </a:r>
            <a:r>
              <a:rPr lang="en-US" sz="1800" dirty="0"/>
              <a:t>, </a:t>
            </a:r>
            <a:r>
              <a:rPr lang="en-US" sz="1800" dirty="0" err="1"/>
              <a:t>veći</a:t>
            </a:r>
            <a:r>
              <a:rPr lang="en-US" sz="1800" dirty="0"/>
              <a:t> </a:t>
            </a:r>
            <a:r>
              <a:rPr lang="en-US" sz="1800" dirty="0" err="1"/>
              <a:t>dobavljači</a:t>
            </a:r>
            <a:r>
              <a:rPr lang="en-US" sz="1800" dirty="0"/>
              <a:t> </a:t>
            </a:r>
            <a:r>
              <a:rPr lang="en-US" sz="1800" dirty="0" err="1"/>
              <a:t>mogu</a:t>
            </a:r>
            <a:r>
              <a:rPr lang="en-US" sz="1800" dirty="0"/>
              <a:t> </a:t>
            </a:r>
            <a:r>
              <a:rPr lang="en-US" sz="1800" dirty="0" err="1"/>
              <a:t>imati</a:t>
            </a:r>
            <a:r>
              <a:rPr lang="en-US" sz="1800" dirty="0"/>
              <a:t> </a:t>
            </a:r>
            <a:r>
              <a:rPr lang="en-US" sz="1800" dirty="0" err="1"/>
              <a:t>više</a:t>
            </a:r>
            <a:r>
              <a:rPr lang="en-US" sz="1800" dirty="0"/>
              <a:t> </a:t>
            </a:r>
            <a:r>
              <a:rPr lang="en-US" sz="1800" dirty="0" err="1"/>
              <a:t>resursa</a:t>
            </a:r>
            <a:r>
              <a:rPr lang="en-US" sz="1800" dirty="0"/>
              <a:t> </a:t>
            </a:r>
            <a:r>
              <a:rPr lang="en-US" sz="1800" dirty="0" err="1"/>
              <a:t>i</a:t>
            </a:r>
            <a:r>
              <a:rPr lang="en-US" sz="1800" dirty="0"/>
              <a:t> </a:t>
            </a:r>
            <a:r>
              <a:rPr lang="en-US" sz="1800" dirty="0" err="1"/>
              <a:t>mogućnosti</a:t>
            </a:r>
            <a:r>
              <a:rPr lang="en-US" sz="1800" dirty="0"/>
              <a:t> da </a:t>
            </a:r>
            <a:r>
              <a:rPr lang="en-US" sz="1800" dirty="0" err="1"/>
              <a:t>zadovolje</a:t>
            </a:r>
            <a:r>
              <a:rPr lang="en-US" sz="1800" dirty="0"/>
              <a:t> </a:t>
            </a:r>
            <a:r>
              <a:rPr lang="en-US" sz="1800" dirty="0" err="1"/>
              <a:t>potrebe</a:t>
            </a:r>
            <a:r>
              <a:rPr lang="en-US" sz="1800" dirty="0"/>
              <a:t> </a:t>
            </a:r>
            <a:r>
              <a:rPr lang="en-US" sz="1800" dirty="0" err="1"/>
              <a:t>međunarodnih</a:t>
            </a:r>
            <a:r>
              <a:rPr lang="en-US" sz="1800" dirty="0"/>
              <a:t> </a:t>
            </a:r>
            <a:r>
              <a:rPr lang="en-US" sz="1800" dirty="0" err="1"/>
              <a:t>tržišta</a:t>
            </a:r>
            <a:r>
              <a:rPr lang="en-US" sz="1800" dirty="0"/>
              <a:t>, </a:t>
            </a:r>
            <a:r>
              <a:rPr lang="en-US" sz="1800" dirty="0" err="1"/>
              <a:t>kao</a:t>
            </a:r>
            <a:r>
              <a:rPr lang="en-US" sz="1800" dirty="0"/>
              <a:t> </a:t>
            </a:r>
            <a:r>
              <a:rPr lang="en-US" sz="1800" dirty="0" err="1"/>
              <a:t>što</a:t>
            </a:r>
            <a:r>
              <a:rPr lang="en-US" sz="1800" dirty="0"/>
              <a:t> </a:t>
            </a:r>
            <a:r>
              <a:rPr lang="en-US" sz="1800" dirty="0" err="1"/>
              <a:t>su</a:t>
            </a:r>
            <a:r>
              <a:rPr lang="en-US" sz="1800" dirty="0"/>
              <a:t> </a:t>
            </a:r>
            <a:r>
              <a:rPr lang="en-US" sz="1800" dirty="0" err="1"/>
              <a:t>poštovanje</a:t>
            </a:r>
            <a:r>
              <a:rPr lang="en-US" sz="1800" dirty="0"/>
              <a:t> </a:t>
            </a:r>
            <a:r>
              <a:rPr lang="en-US" sz="1800" dirty="0" err="1"/>
              <a:t>uvoznih</a:t>
            </a:r>
            <a:r>
              <a:rPr lang="en-US" sz="1800" dirty="0"/>
              <a:t> </a:t>
            </a:r>
            <a:r>
              <a:rPr lang="en-US" sz="1800" dirty="0" err="1"/>
              <a:t>propisa</a:t>
            </a:r>
            <a:r>
              <a:rPr lang="en-US" sz="1800" dirty="0"/>
              <a:t> </a:t>
            </a:r>
            <a:r>
              <a:rPr lang="en-US" sz="1800" dirty="0" err="1"/>
              <a:t>i</a:t>
            </a:r>
            <a:r>
              <a:rPr lang="en-US" sz="1800" dirty="0"/>
              <a:t> </a:t>
            </a:r>
            <a:r>
              <a:rPr lang="en-US" sz="1800" dirty="0" err="1"/>
              <a:t>standarda</a:t>
            </a:r>
            <a:r>
              <a:rPr lang="en-US" sz="1800" dirty="0"/>
              <a:t> </a:t>
            </a:r>
            <a:r>
              <a:rPr lang="en-US" sz="1800" dirty="0" err="1"/>
              <a:t>kvaliteta</a:t>
            </a:r>
            <a:r>
              <a:rPr lang="en-US" sz="1800" dirty="0"/>
              <a:t>. Ovo </a:t>
            </a:r>
            <a:r>
              <a:rPr lang="en-US" sz="1800" dirty="0" err="1"/>
              <a:t>smanjuje</a:t>
            </a:r>
            <a:r>
              <a:rPr lang="en-US" sz="1800" dirty="0"/>
              <a:t> </a:t>
            </a:r>
            <a:r>
              <a:rPr lang="en-US" sz="1800" dirty="0" err="1"/>
              <a:t>rizik</a:t>
            </a:r>
            <a:r>
              <a:rPr lang="en-US" sz="1800" dirty="0"/>
              <a:t> za </a:t>
            </a:r>
            <a:r>
              <a:rPr lang="en-US" sz="1800" dirty="0" err="1"/>
              <a:t>distributere</a:t>
            </a:r>
            <a:r>
              <a:rPr lang="en-US" sz="1800" dirty="0"/>
              <a:t> u </a:t>
            </a:r>
            <a:r>
              <a:rPr lang="en-US" sz="1800" dirty="0" err="1"/>
              <a:t>smislu</a:t>
            </a:r>
            <a:r>
              <a:rPr lang="en-US" sz="1800" dirty="0"/>
              <a:t> </a:t>
            </a:r>
            <a:r>
              <a:rPr lang="en-US" sz="1800" dirty="0" err="1"/>
              <a:t>potencijalnih</a:t>
            </a:r>
            <a:r>
              <a:rPr lang="en-US" sz="1800" dirty="0"/>
              <a:t> </a:t>
            </a:r>
            <a:r>
              <a:rPr lang="en-US" sz="1800" dirty="0" err="1"/>
              <a:t>poremećaja</a:t>
            </a:r>
            <a:r>
              <a:rPr lang="en-US" sz="1800" dirty="0"/>
              <a:t> u </a:t>
            </a:r>
            <a:r>
              <a:rPr lang="en-US" sz="1800" dirty="0" err="1"/>
              <a:t>lancu</a:t>
            </a:r>
            <a:r>
              <a:rPr lang="en-US" sz="1800" dirty="0"/>
              <a:t> </a:t>
            </a:r>
            <a:r>
              <a:rPr lang="en-US" sz="1800" dirty="0" err="1"/>
              <a:t>snabdevanja</a:t>
            </a:r>
            <a:r>
              <a:rPr lang="en-US" sz="1800" dirty="0"/>
              <a:t>.</a:t>
            </a:r>
          </a:p>
          <a:p>
            <a:r>
              <a:rPr lang="en-US" sz="1800" dirty="0" err="1"/>
              <a:t>Treće</a:t>
            </a:r>
            <a:r>
              <a:rPr lang="en-US" sz="1800" dirty="0"/>
              <a:t>, rad </a:t>
            </a:r>
            <a:r>
              <a:rPr lang="en-US" sz="1800" dirty="0" err="1"/>
              <a:t>sa</a:t>
            </a:r>
            <a:r>
              <a:rPr lang="en-US" sz="1800" dirty="0"/>
              <a:t> </a:t>
            </a:r>
            <a:r>
              <a:rPr lang="en-US" sz="1800" dirty="0" err="1"/>
              <a:t>manjim</a:t>
            </a:r>
            <a:r>
              <a:rPr lang="en-US" sz="1800" dirty="0"/>
              <a:t> </a:t>
            </a:r>
            <a:r>
              <a:rPr lang="en-US" sz="1800" dirty="0" err="1"/>
              <a:t>brojem</a:t>
            </a:r>
            <a:r>
              <a:rPr lang="en-US" sz="1800" dirty="0"/>
              <a:t> </a:t>
            </a:r>
            <a:r>
              <a:rPr lang="en-US" sz="1800" dirty="0" err="1"/>
              <a:t>većih</a:t>
            </a:r>
            <a:r>
              <a:rPr lang="en-US" sz="1800" dirty="0"/>
              <a:t> </a:t>
            </a:r>
            <a:r>
              <a:rPr lang="en-US" sz="1800" dirty="0" err="1"/>
              <a:t>dobavljača</a:t>
            </a:r>
            <a:r>
              <a:rPr lang="en-US" sz="1800" dirty="0"/>
              <a:t> </a:t>
            </a:r>
            <a:r>
              <a:rPr lang="en-US" sz="1800" dirty="0" err="1"/>
              <a:t>pojednostavljuje</a:t>
            </a:r>
            <a:r>
              <a:rPr lang="en-US" sz="1800" dirty="0"/>
              <a:t> </a:t>
            </a:r>
            <a:r>
              <a:rPr lang="en-US" sz="1800" dirty="0" err="1"/>
              <a:t>logistički</a:t>
            </a:r>
            <a:r>
              <a:rPr lang="en-US" sz="1800" dirty="0"/>
              <a:t> </a:t>
            </a:r>
            <a:r>
              <a:rPr lang="en-US" sz="1800" dirty="0" err="1"/>
              <a:t>proces</a:t>
            </a:r>
            <a:r>
              <a:rPr lang="en-US" sz="1800" dirty="0"/>
              <a:t> u </a:t>
            </a:r>
            <a:r>
              <a:rPr lang="en-US" sz="1800" dirty="0" err="1"/>
              <a:t>lancu</a:t>
            </a:r>
            <a:r>
              <a:rPr lang="en-US" sz="1800" dirty="0"/>
              <a:t> </a:t>
            </a:r>
            <a:r>
              <a:rPr lang="en-US" sz="1800" dirty="0" err="1"/>
              <a:t>snabdevanja</a:t>
            </a:r>
            <a:r>
              <a:rPr lang="en-US" sz="1800" dirty="0"/>
              <a:t> za </a:t>
            </a:r>
            <a:r>
              <a:rPr lang="en-US" sz="1800" dirty="0" err="1"/>
              <a:t>distributere</a:t>
            </a:r>
            <a:r>
              <a:rPr lang="en-US" sz="1800" dirty="0"/>
              <a:t>. </a:t>
            </a:r>
            <a:r>
              <a:rPr lang="en-US" sz="1800" dirty="0" err="1"/>
              <a:t>Smanjuje</a:t>
            </a:r>
            <a:r>
              <a:rPr lang="en-US" sz="1800" dirty="0"/>
              <a:t> se </a:t>
            </a:r>
            <a:r>
              <a:rPr lang="en-US" sz="1800" dirty="0" err="1"/>
              <a:t>administrativni</a:t>
            </a:r>
            <a:r>
              <a:rPr lang="en-US" sz="1800" dirty="0"/>
              <a:t> </a:t>
            </a:r>
            <a:r>
              <a:rPr lang="en-US" sz="1800" dirty="0" err="1"/>
              <a:t>teret</a:t>
            </a:r>
            <a:r>
              <a:rPr lang="en-US" sz="1800" dirty="0"/>
              <a:t> </a:t>
            </a:r>
            <a:r>
              <a:rPr lang="en-US" sz="1800" dirty="0" err="1"/>
              <a:t>rada</a:t>
            </a:r>
            <a:r>
              <a:rPr lang="en-US" sz="1800" dirty="0"/>
              <a:t> </a:t>
            </a:r>
            <a:r>
              <a:rPr lang="en-US" sz="1800" dirty="0" err="1"/>
              <a:t>sa</a:t>
            </a:r>
            <a:r>
              <a:rPr lang="en-US" sz="1800" dirty="0"/>
              <a:t> </a:t>
            </a:r>
            <a:r>
              <a:rPr lang="en-US" sz="1800" dirty="0" err="1"/>
              <a:t>velikim</a:t>
            </a:r>
            <a:r>
              <a:rPr lang="en-US" sz="1800" dirty="0"/>
              <a:t> </a:t>
            </a:r>
            <a:r>
              <a:rPr lang="en-US" sz="1800" dirty="0" err="1"/>
              <a:t>brojem</a:t>
            </a:r>
            <a:r>
              <a:rPr lang="en-US" sz="1800" dirty="0"/>
              <a:t> </a:t>
            </a:r>
            <a:r>
              <a:rPr lang="en-US" sz="1800" dirty="0" err="1"/>
              <a:t>manjih</a:t>
            </a:r>
            <a:r>
              <a:rPr lang="en-US" sz="1800" dirty="0"/>
              <a:t> </a:t>
            </a:r>
            <a:r>
              <a:rPr lang="en-US" sz="1800" dirty="0" err="1"/>
              <a:t>dobavljača</a:t>
            </a:r>
            <a:r>
              <a:rPr lang="en-US" sz="1800" dirty="0"/>
              <a:t>, a to je </a:t>
            </a:r>
            <a:r>
              <a:rPr lang="en-US" sz="1800" dirty="0" err="1"/>
              <a:t>obično</a:t>
            </a:r>
            <a:r>
              <a:rPr lang="en-US" sz="1800" dirty="0"/>
              <a:t> </a:t>
            </a:r>
            <a:r>
              <a:rPr lang="en-US" sz="1800" dirty="0" err="1"/>
              <a:t>dugotrajno</a:t>
            </a:r>
            <a:r>
              <a:rPr lang="en-US" sz="1800" dirty="0"/>
              <a:t> </a:t>
            </a:r>
            <a:r>
              <a:rPr lang="en-US" sz="1800" dirty="0" err="1"/>
              <a:t>i</a:t>
            </a:r>
            <a:r>
              <a:rPr lang="en-US" sz="1800" dirty="0"/>
              <a:t> </a:t>
            </a:r>
            <a:r>
              <a:rPr lang="en-US" sz="1800" dirty="0" err="1"/>
              <a:t>složeno</a:t>
            </a:r>
            <a:r>
              <a:rPr lang="en-US" sz="1800" dirty="0"/>
              <a:t>.</a:t>
            </a:r>
          </a:p>
          <a:p>
            <a:r>
              <a:rPr lang="en-US" sz="1800" dirty="0" err="1"/>
              <a:t>Konačno</a:t>
            </a:r>
            <a:r>
              <a:rPr lang="en-US" sz="1800" dirty="0"/>
              <a:t>, </a:t>
            </a:r>
            <a:r>
              <a:rPr lang="en-US" sz="1800" dirty="0" err="1"/>
              <a:t>radeći</a:t>
            </a:r>
            <a:r>
              <a:rPr lang="en-US" sz="1800" dirty="0"/>
              <a:t> </a:t>
            </a:r>
            <a:r>
              <a:rPr lang="en-US" sz="1800" dirty="0" err="1"/>
              <a:t>sa</a:t>
            </a:r>
            <a:r>
              <a:rPr lang="en-US" sz="1800" dirty="0"/>
              <a:t> </a:t>
            </a:r>
            <a:r>
              <a:rPr lang="en-US" sz="1800" dirty="0" err="1"/>
              <a:t>većim</a:t>
            </a:r>
            <a:r>
              <a:rPr lang="en-US" sz="1800" dirty="0"/>
              <a:t> </a:t>
            </a:r>
            <a:r>
              <a:rPr lang="en-US" sz="1800" dirty="0" err="1"/>
              <a:t>dobavljačima</a:t>
            </a:r>
            <a:r>
              <a:rPr lang="en-US" sz="1800" dirty="0"/>
              <a:t>, </a:t>
            </a:r>
            <a:r>
              <a:rPr lang="en-US" sz="1800" dirty="0" err="1"/>
              <a:t>distributeri</a:t>
            </a:r>
            <a:r>
              <a:rPr lang="en-US" sz="1800" dirty="0"/>
              <a:t> </a:t>
            </a:r>
            <a:r>
              <a:rPr lang="en-US" sz="1800" dirty="0" err="1"/>
              <a:t>mogu</a:t>
            </a:r>
            <a:r>
              <a:rPr lang="en-US" sz="1800" dirty="0"/>
              <a:t> </a:t>
            </a:r>
            <a:r>
              <a:rPr lang="en-US" sz="1800" dirty="0" err="1"/>
              <a:t>biti</a:t>
            </a:r>
            <a:r>
              <a:rPr lang="en-US" sz="1800" dirty="0"/>
              <a:t> u </a:t>
            </a:r>
            <a:r>
              <a:rPr lang="en-US" sz="1800" dirty="0" err="1"/>
              <a:t>mogućnosti</a:t>
            </a:r>
            <a:r>
              <a:rPr lang="en-US" sz="1800" dirty="0"/>
              <a:t> da </a:t>
            </a:r>
            <a:r>
              <a:rPr lang="en-US" sz="1800" dirty="0" err="1"/>
              <a:t>pregovaraju</a:t>
            </a:r>
            <a:r>
              <a:rPr lang="en-US" sz="1800" dirty="0"/>
              <a:t> o </a:t>
            </a:r>
            <a:r>
              <a:rPr lang="en-US" sz="1800" dirty="0" err="1"/>
              <a:t>boljim</a:t>
            </a:r>
            <a:r>
              <a:rPr lang="en-US" sz="1800" dirty="0"/>
              <a:t> </a:t>
            </a:r>
            <a:r>
              <a:rPr lang="en-US" sz="1800" dirty="0" err="1"/>
              <a:t>cenama</a:t>
            </a:r>
            <a:r>
              <a:rPr lang="en-US" sz="1800" dirty="0"/>
              <a:t> </a:t>
            </a:r>
            <a:r>
              <a:rPr lang="en-US" sz="1800" dirty="0" err="1"/>
              <a:t>i</a:t>
            </a:r>
            <a:r>
              <a:rPr lang="en-US" sz="1800" dirty="0"/>
              <a:t> </a:t>
            </a:r>
            <a:r>
              <a:rPr lang="en-US" sz="1800" dirty="0" err="1"/>
              <a:t>uslovima</a:t>
            </a:r>
            <a:r>
              <a:rPr lang="en-US" sz="1800" dirty="0"/>
              <a:t> </a:t>
            </a:r>
            <a:r>
              <a:rPr lang="en-US" sz="1800" dirty="0" err="1"/>
              <a:t>zbog</a:t>
            </a:r>
            <a:r>
              <a:rPr lang="en-US" sz="1800" dirty="0"/>
              <a:t> </a:t>
            </a:r>
            <a:r>
              <a:rPr lang="en-US" sz="1800" dirty="0" err="1"/>
              <a:t>ekonomije</a:t>
            </a:r>
            <a:r>
              <a:rPr lang="en-US" sz="1800" dirty="0"/>
              <a:t> </a:t>
            </a:r>
            <a:r>
              <a:rPr lang="en-US" sz="1800" dirty="0" err="1"/>
              <a:t>obima</a:t>
            </a:r>
            <a:r>
              <a:rPr lang="en-US" sz="1800" dirty="0"/>
              <a:t> </a:t>
            </a:r>
            <a:r>
              <a:rPr lang="en-US" sz="1800" dirty="0" err="1"/>
              <a:t>koju</a:t>
            </a:r>
            <a:r>
              <a:rPr lang="en-US" sz="1800" dirty="0"/>
              <a:t> </a:t>
            </a:r>
            <a:r>
              <a:rPr lang="en-US" sz="1800" dirty="0" err="1"/>
              <a:t>ovi</a:t>
            </a:r>
            <a:r>
              <a:rPr lang="en-US" sz="1800" dirty="0"/>
              <a:t> </a:t>
            </a:r>
            <a:r>
              <a:rPr lang="en-US" sz="1800" dirty="0" err="1"/>
              <a:t>dobavljači</a:t>
            </a:r>
            <a:r>
              <a:rPr lang="en-US" sz="1800" dirty="0"/>
              <a:t> </a:t>
            </a:r>
            <a:r>
              <a:rPr lang="en-US" sz="1800" dirty="0" err="1"/>
              <a:t>mogu</a:t>
            </a:r>
            <a:r>
              <a:rPr lang="en-US" sz="1800" dirty="0"/>
              <a:t> da </a:t>
            </a:r>
            <a:r>
              <a:rPr lang="en-US" sz="1800" dirty="0" err="1"/>
              <a:t>ostvare</a:t>
            </a:r>
            <a:r>
              <a:rPr lang="en-US" sz="1800" dirty="0"/>
              <a:t>.</a:t>
            </a:r>
          </a:p>
          <a:p>
            <a:r>
              <a:rPr lang="en-US" sz="1800" dirty="0" err="1"/>
              <a:t>Sve</a:t>
            </a:r>
            <a:r>
              <a:rPr lang="en-US" sz="1800" dirty="0"/>
              <a:t> u </a:t>
            </a:r>
            <a:r>
              <a:rPr lang="en-US" sz="1800" dirty="0" err="1"/>
              <a:t>svemu</a:t>
            </a:r>
            <a:r>
              <a:rPr lang="en-US" sz="1800" dirty="0"/>
              <a:t>, </a:t>
            </a:r>
            <a:r>
              <a:rPr lang="en-US" sz="1800" dirty="0" err="1"/>
              <a:t>iako</a:t>
            </a:r>
            <a:r>
              <a:rPr lang="en-US" sz="1800" dirty="0"/>
              <a:t> </a:t>
            </a:r>
            <a:r>
              <a:rPr lang="en-US" sz="1800" dirty="0" err="1"/>
              <a:t>postoje</a:t>
            </a:r>
            <a:r>
              <a:rPr lang="en-US" sz="1800" dirty="0"/>
              <a:t> </a:t>
            </a:r>
            <a:r>
              <a:rPr lang="en-US" sz="1800" dirty="0" err="1"/>
              <a:t>prednosti</a:t>
            </a:r>
            <a:r>
              <a:rPr lang="en-US" sz="1800" dirty="0"/>
              <a:t> u </a:t>
            </a:r>
            <a:r>
              <a:rPr lang="en-US" sz="1800" dirty="0" err="1"/>
              <a:t>radu</a:t>
            </a:r>
            <a:r>
              <a:rPr lang="en-US" sz="1800" dirty="0"/>
              <a:t> </a:t>
            </a:r>
            <a:r>
              <a:rPr lang="en-US" sz="1800" dirty="0" err="1"/>
              <a:t>sa</a:t>
            </a:r>
            <a:r>
              <a:rPr lang="en-US" sz="1800" dirty="0"/>
              <a:t> </a:t>
            </a:r>
            <a:r>
              <a:rPr lang="en-US" sz="1800" dirty="0" err="1"/>
              <a:t>manjim</a:t>
            </a:r>
            <a:r>
              <a:rPr lang="en-US" sz="1800" dirty="0"/>
              <a:t> </a:t>
            </a:r>
            <a:r>
              <a:rPr lang="en-US" sz="1800" dirty="0" err="1"/>
              <a:t>dobavljačima</a:t>
            </a:r>
            <a:r>
              <a:rPr lang="en-US" sz="1800" dirty="0"/>
              <a:t>, </a:t>
            </a:r>
            <a:r>
              <a:rPr lang="en-US" sz="1800" dirty="0" err="1"/>
              <a:t>veći</a:t>
            </a:r>
            <a:r>
              <a:rPr lang="en-US" sz="1800" dirty="0"/>
              <a:t> </a:t>
            </a:r>
            <a:r>
              <a:rPr lang="en-US" sz="1800" dirty="0" err="1"/>
              <a:t>dobavljači</a:t>
            </a:r>
            <a:r>
              <a:rPr lang="en-US" sz="1800" dirty="0"/>
              <a:t> </a:t>
            </a:r>
            <a:r>
              <a:rPr lang="en-US" sz="1800" dirty="0" err="1"/>
              <a:t>često</a:t>
            </a:r>
            <a:r>
              <a:rPr lang="en-US" sz="1800" dirty="0"/>
              <a:t> </a:t>
            </a:r>
            <a:r>
              <a:rPr lang="en-US" sz="1800" dirty="0" err="1"/>
              <a:t>imaju</a:t>
            </a:r>
            <a:r>
              <a:rPr lang="en-US" sz="1800" dirty="0"/>
              <a:t> </a:t>
            </a:r>
            <a:r>
              <a:rPr lang="en-US" sz="1800" dirty="0" err="1"/>
              <a:t>kapacitet</a:t>
            </a:r>
            <a:r>
              <a:rPr lang="en-US" sz="1800" dirty="0"/>
              <a:t>, </a:t>
            </a:r>
            <a:r>
              <a:rPr lang="en-US" sz="1800" dirty="0" err="1"/>
              <a:t>resurse</a:t>
            </a:r>
            <a:r>
              <a:rPr lang="en-US" sz="1800" dirty="0"/>
              <a:t> </a:t>
            </a:r>
            <a:r>
              <a:rPr lang="en-US" sz="1800" dirty="0" err="1"/>
              <a:t>i</a:t>
            </a:r>
            <a:r>
              <a:rPr lang="en-US" sz="1800" dirty="0"/>
              <a:t> </a:t>
            </a:r>
            <a:r>
              <a:rPr lang="en-US" sz="1800" dirty="0" err="1"/>
              <a:t>sposobnosti</a:t>
            </a:r>
            <a:r>
              <a:rPr lang="en-US" sz="1800" dirty="0"/>
              <a:t> da </a:t>
            </a:r>
            <a:r>
              <a:rPr lang="en-US" sz="1800" dirty="0" err="1"/>
              <a:t>zadovolje</a:t>
            </a:r>
            <a:r>
              <a:rPr lang="en-US" sz="1800" dirty="0"/>
              <a:t> </a:t>
            </a:r>
            <a:r>
              <a:rPr lang="en-US" sz="1800" dirty="0" err="1"/>
              <a:t>potrebe</a:t>
            </a:r>
            <a:r>
              <a:rPr lang="en-US" sz="1800" dirty="0"/>
              <a:t> </a:t>
            </a:r>
            <a:r>
              <a:rPr lang="en-US" sz="1800" dirty="0" err="1"/>
              <a:t>međunarodnih</a:t>
            </a:r>
            <a:r>
              <a:rPr lang="en-US" sz="1800" dirty="0"/>
              <a:t> </a:t>
            </a:r>
            <a:r>
              <a:rPr lang="en-US" sz="1800" dirty="0" err="1"/>
              <a:t>tržišta</a:t>
            </a:r>
            <a:r>
              <a:rPr lang="en-US" sz="1800" dirty="0"/>
              <a:t>, </a:t>
            </a:r>
            <a:r>
              <a:rPr lang="en-US" sz="1800" dirty="0" err="1"/>
              <a:t>što</a:t>
            </a:r>
            <a:r>
              <a:rPr lang="en-US" sz="1800" dirty="0"/>
              <a:t> </a:t>
            </a:r>
            <a:r>
              <a:rPr lang="en-US" sz="1800" dirty="0" err="1"/>
              <a:t>ih</a:t>
            </a:r>
            <a:r>
              <a:rPr lang="en-US" sz="1800" dirty="0"/>
              <a:t> </a:t>
            </a:r>
            <a:r>
              <a:rPr lang="en-US" sz="1800" dirty="0" err="1"/>
              <a:t>čini</a:t>
            </a:r>
            <a:r>
              <a:rPr lang="en-US" sz="1800" dirty="0"/>
              <a:t> </a:t>
            </a:r>
            <a:r>
              <a:rPr lang="en-US" sz="1800" dirty="0" err="1"/>
              <a:t>atraktivnom</a:t>
            </a:r>
            <a:r>
              <a:rPr lang="en-US" sz="1800" dirty="0"/>
              <a:t> </a:t>
            </a:r>
            <a:r>
              <a:rPr lang="en-US" sz="1800" dirty="0" err="1"/>
              <a:t>opcijom</a:t>
            </a:r>
            <a:r>
              <a:rPr lang="en-US" sz="1800" dirty="0"/>
              <a:t> za </a:t>
            </a:r>
            <a:r>
              <a:rPr lang="en-US" sz="1800" dirty="0" err="1"/>
              <a:t>distributere</a:t>
            </a:r>
            <a:r>
              <a:rPr lang="en-US" sz="1800" dirty="0"/>
              <a:t> </a:t>
            </a:r>
            <a:r>
              <a:rPr lang="en-US" sz="1800" dirty="0" err="1"/>
              <a:t>voća</a:t>
            </a:r>
            <a:r>
              <a:rPr lang="en-US" sz="1800" dirty="0"/>
              <a:t>.</a:t>
            </a:r>
          </a:p>
        </p:txBody>
      </p:sp>
      <p:sp>
        <p:nvSpPr>
          <p:cNvPr id="2" name="Date Placeholder 1">
            <a:extLst>
              <a:ext uri="{FF2B5EF4-FFF2-40B4-BE49-F238E27FC236}">
                <a16:creationId xmlns="" xmlns:a16="http://schemas.microsoft.com/office/drawing/2014/main" id="{57A7B694-0534-91A9-2533-E9635528573F}"/>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a:t>20XX</a:t>
            </a:r>
          </a:p>
        </p:txBody>
      </p:sp>
      <p:sp>
        <p:nvSpPr>
          <p:cNvPr id="3" name="Footer Placeholder 2">
            <a:extLst>
              <a:ext uri="{FF2B5EF4-FFF2-40B4-BE49-F238E27FC236}">
                <a16:creationId xmlns="" xmlns:a16="http://schemas.microsoft.com/office/drawing/2014/main" id="{09B355F6-760F-F13A-00C6-FEED96CF85EF}"/>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4" name="Slide Number Placeholder 3">
            <a:extLst>
              <a:ext uri="{FF2B5EF4-FFF2-40B4-BE49-F238E27FC236}">
                <a16:creationId xmlns="" xmlns:a16="http://schemas.microsoft.com/office/drawing/2014/main" id="{CCCBFAA1-40B2-A28C-45EA-468EFF1F49AB}"/>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3</a:t>
            </a:fld>
            <a:endParaRPr lang="en-US"/>
          </a:p>
        </p:txBody>
      </p:sp>
      <p:pic>
        <p:nvPicPr>
          <p:cNvPr id="7" name="Picture 6">
            <a:extLst>
              <a:ext uri="{FF2B5EF4-FFF2-40B4-BE49-F238E27FC236}">
                <a16:creationId xmlns="" xmlns:a16="http://schemas.microsoft.com/office/drawing/2014/main" id="{57DE3779-8DE4-93D7-3D79-B4F82D52376D}"/>
              </a:ext>
            </a:extLst>
          </p:cNvPr>
          <p:cNvPicPr>
            <a:picLocks noChangeAspect="1"/>
          </p:cNvPicPr>
          <p:nvPr/>
        </p:nvPicPr>
        <p:blipFill>
          <a:blip r:embed="rId2"/>
          <a:stretch>
            <a:fillRect/>
          </a:stretch>
        </p:blipFill>
        <p:spPr>
          <a:xfrm>
            <a:off x="8180735" y="2254888"/>
            <a:ext cx="1847850" cy="1219200"/>
          </a:xfrm>
          <a:prstGeom prst="rect">
            <a:avLst/>
          </a:prstGeom>
        </p:spPr>
      </p:pic>
      <p:pic>
        <p:nvPicPr>
          <p:cNvPr id="8" name="Picture 2" descr="Greenyard logo">
            <a:extLst>
              <a:ext uri="{FF2B5EF4-FFF2-40B4-BE49-F238E27FC236}">
                <a16:creationId xmlns="" xmlns:a16="http://schemas.microsoft.com/office/drawing/2014/main" id="{E9146382-027B-ABE7-EDC3-326C2D60D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815" y="1466820"/>
            <a:ext cx="31432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D756C3BA-75B7-8077-7152-06226C65BD68}"/>
              </a:ext>
            </a:extLst>
          </p:cNvPr>
          <p:cNvPicPr>
            <a:picLocks noChangeAspect="1"/>
          </p:cNvPicPr>
          <p:nvPr/>
        </p:nvPicPr>
        <p:blipFill>
          <a:blip r:embed="rId4"/>
          <a:stretch>
            <a:fillRect/>
          </a:stretch>
        </p:blipFill>
        <p:spPr>
          <a:xfrm>
            <a:off x="8869964" y="3453659"/>
            <a:ext cx="2226564" cy="578907"/>
          </a:xfrm>
          <a:prstGeom prst="rect">
            <a:avLst/>
          </a:prstGeom>
        </p:spPr>
      </p:pic>
      <p:pic>
        <p:nvPicPr>
          <p:cNvPr id="10" name="Picture 9">
            <a:extLst>
              <a:ext uri="{FF2B5EF4-FFF2-40B4-BE49-F238E27FC236}">
                <a16:creationId xmlns="" xmlns:a16="http://schemas.microsoft.com/office/drawing/2014/main" id="{F138D143-207D-8078-B3C3-9CE9467F2C9A}"/>
              </a:ext>
            </a:extLst>
          </p:cNvPr>
          <p:cNvPicPr>
            <a:picLocks noChangeAspect="1"/>
          </p:cNvPicPr>
          <p:nvPr/>
        </p:nvPicPr>
        <p:blipFill>
          <a:blip r:embed="rId5"/>
          <a:stretch>
            <a:fillRect/>
          </a:stretch>
        </p:blipFill>
        <p:spPr>
          <a:xfrm>
            <a:off x="9396602" y="2116776"/>
            <a:ext cx="2219325" cy="276225"/>
          </a:xfrm>
          <a:prstGeom prst="rect">
            <a:avLst/>
          </a:prstGeom>
        </p:spPr>
      </p:pic>
      <p:pic>
        <p:nvPicPr>
          <p:cNvPr id="11" name="Picture 10">
            <a:extLst>
              <a:ext uri="{FF2B5EF4-FFF2-40B4-BE49-F238E27FC236}">
                <a16:creationId xmlns="" xmlns:a16="http://schemas.microsoft.com/office/drawing/2014/main" id="{483782BD-5AFB-6B29-1BA0-9CD85DEF0036}"/>
              </a:ext>
            </a:extLst>
          </p:cNvPr>
          <p:cNvPicPr>
            <a:picLocks noChangeAspect="1"/>
          </p:cNvPicPr>
          <p:nvPr/>
        </p:nvPicPr>
        <p:blipFill>
          <a:blip r:embed="rId6"/>
          <a:stretch>
            <a:fillRect/>
          </a:stretch>
        </p:blipFill>
        <p:spPr>
          <a:xfrm>
            <a:off x="8439815" y="5598414"/>
            <a:ext cx="2133600" cy="523875"/>
          </a:xfrm>
          <a:prstGeom prst="rect">
            <a:avLst/>
          </a:prstGeom>
        </p:spPr>
      </p:pic>
      <p:pic>
        <p:nvPicPr>
          <p:cNvPr id="12" name="Picture 11">
            <a:extLst>
              <a:ext uri="{FF2B5EF4-FFF2-40B4-BE49-F238E27FC236}">
                <a16:creationId xmlns="" xmlns:a16="http://schemas.microsoft.com/office/drawing/2014/main" id="{CCADD6B5-F8D3-2916-4DDA-E9AC9A0A1AE0}"/>
              </a:ext>
            </a:extLst>
          </p:cNvPr>
          <p:cNvPicPr>
            <a:picLocks noChangeAspect="1"/>
          </p:cNvPicPr>
          <p:nvPr/>
        </p:nvPicPr>
        <p:blipFill>
          <a:blip r:embed="rId7"/>
          <a:stretch>
            <a:fillRect/>
          </a:stretch>
        </p:blipFill>
        <p:spPr>
          <a:xfrm>
            <a:off x="10229277" y="4277771"/>
            <a:ext cx="1092041" cy="1079771"/>
          </a:xfrm>
          <a:prstGeom prst="rect">
            <a:avLst/>
          </a:prstGeom>
        </p:spPr>
      </p:pic>
    </p:spTree>
    <p:extLst>
      <p:ext uri="{BB962C8B-B14F-4D97-AF65-F5344CB8AC3E}">
        <p14:creationId xmlns:p14="http://schemas.microsoft.com/office/powerpoint/2010/main" val="372769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65A0496D-0751-9CBA-704A-1E4F041FD0C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 xmlns:a16="http://schemas.microsoft.com/office/drawing/2014/main" id="{D2C91A91-BB5F-6A25-7BD6-01B265AF50AC}"/>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EEF31E2F-A2BF-AB6D-9B62-C1C8EDB9EADA}"/>
              </a:ext>
            </a:extLst>
          </p:cNvPr>
          <p:cNvSpPr>
            <a:spLocks noGrp="1"/>
          </p:cNvSpPr>
          <p:nvPr>
            <p:ph type="sldNum" sz="quarter" idx="12"/>
          </p:nvPr>
        </p:nvSpPr>
        <p:spPr/>
        <p:txBody>
          <a:bodyPr/>
          <a:lstStyle/>
          <a:p>
            <a:fld id="{58FB4751-880F-D840-AAA9-3A15815CC996}" type="slidenum">
              <a:rPr lang="en-US" smtClean="0"/>
              <a:t>4</a:t>
            </a:fld>
            <a:endParaRPr lang="en-US" dirty="0"/>
          </a:p>
        </p:txBody>
      </p:sp>
      <p:pic>
        <p:nvPicPr>
          <p:cNvPr id="8" name="Picture 7">
            <a:extLst>
              <a:ext uri="{FF2B5EF4-FFF2-40B4-BE49-F238E27FC236}">
                <a16:creationId xmlns="" xmlns:a16="http://schemas.microsoft.com/office/drawing/2014/main" id="{EB9ED6DE-3C83-2748-D080-5FBDBA24B108}"/>
              </a:ext>
            </a:extLst>
          </p:cNvPr>
          <p:cNvPicPr>
            <a:picLocks noChangeAspect="1"/>
          </p:cNvPicPr>
          <p:nvPr/>
        </p:nvPicPr>
        <p:blipFill rotWithShape="1">
          <a:blip r:embed="rId2"/>
          <a:srcRect l="21917" t="17333" r="18475" b="9186"/>
          <a:stretch/>
        </p:blipFill>
        <p:spPr>
          <a:xfrm>
            <a:off x="1150911" y="0"/>
            <a:ext cx="9890177" cy="6858000"/>
          </a:xfrm>
          <a:prstGeom prst="rect">
            <a:avLst/>
          </a:prstGeom>
        </p:spPr>
      </p:pic>
    </p:spTree>
    <p:extLst>
      <p:ext uri="{BB962C8B-B14F-4D97-AF65-F5344CB8AC3E}">
        <p14:creationId xmlns:p14="http://schemas.microsoft.com/office/powerpoint/2010/main" val="398248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DDE2FF5-3B8C-4CBE-9355-B1196EE40B9F}"/>
              </a:ext>
            </a:extLst>
          </p:cNvPr>
          <p:cNvSpPr>
            <a:spLocks noGrp="1"/>
          </p:cNvSpPr>
          <p:nvPr>
            <p:ph type="title"/>
          </p:nvPr>
        </p:nvSpPr>
        <p:spPr>
          <a:xfrm>
            <a:off x="576072" y="704088"/>
            <a:ext cx="10515600" cy="676656"/>
          </a:xfrm>
        </p:spPr>
        <p:txBody>
          <a:bodyPr anchor="ctr">
            <a:normAutofit/>
          </a:bodyPr>
          <a:lstStyle/>
          <a:p>
            <a:r>
              <a:rPr lang="sr-Latn-RS" sz="4100"/>
              <a:t>Šta je to ugovorna poljoprivreda?</a:t>
            </a:r>
            <a:endParaRPr lang="en-US" sz="4100"/>
          </a:p>
        </p:txBody>
      </p:sp>
      <p:sp>
        <p:nvSpPr>
          <p:cNvPr id="5" name="Text Placeholder 4">
            <a:extLst>
              <a:ext uri="{FF2B5EF4-FFF2-40B4-BE49-F238E27FC236}">
                <a16:creationId xmlns="" xmlns:a16="http://schemas.microsoft.com/office/drawing/2014/main" id="{A0D24410-34D7-D52F-55BE-E842ACDBA629}"/>
              </a:ext>
            </a:extLst>
          </p:cNvPr>
          <p:cNvSpPr>
            <a:spLocks noGrp="1"/>
          </p:cNvSpPr>
          <p:nvPr>
            <p:ph idx="1"/>
          </p:nvPr>
        </p:nvSpPr>
        <p:spPr>
          <a:xfrm>
            <a:off x="576072" y="1901952"/>
            <a:ext cx="9363456" cy="3877056"/>
          </a:xfrm>
        </p:spPr>
        <p:txBody>
          <a:bodyPr>
            <a:normAutofit/>
          </a:bodyPr>
          <a:lstStyle/>
          <a:p>
            <a:r>
              <a:rPr lang="en-US" sz="2200" b="1" err="1"/>
              <a:t>Ugovorna</a:t>
            </a:r>
            <a:r>
              <a:rPr lang="en-US" sz="2200" b="1"/>
              <a:t> </a:t>
            </a:r>
            <a:r>
              <a:rPr lang="en-US" sz="2200" b="1" err="1"/>
              <a:t>poljoprivreda</a:t>
            </a:r>
            <a:r>
              <a:rPr lang="en-US" sz="2200" b="1"/>
              <a:t> </a:t>
            </a:r>
            <a:r>
              <a:rPr lang="en-US" sz="2200"/>
              <a:t>je </a:t>
            </a:r>
            <a:r>
              <a:rPr lang="sr-Latn-RS" sz="2200" i="1"/>
              <a:t>model poslovanja</a:t>
            </a:r>
            <a:r>
              <a:rPr lang="en-US" sz="2200" i="1"/>
              <a:t>,</a:t>
            </a:r>
            <a:r>
              <a:rPr lang="sr-Latn-RS" sz="2200" i="1"/>
              <a:t> </a:t>
            </a:r>
            <a:r>
              <a:rPr lang="sr-Latn-RS" sz="2200"/>
              <a:t>odnosno </a:t>
            </a:r>
            <a:r>
              <a:rPr lang="sr-Latn-RS" sz="2200" i="1"/>
              <a:t>ugovorni odnos</a:t>
            </a:r>
            <a:r>
              <a:rPr lang="en-US" sz="2200" i="1"/>
              <a:t> </a:t>
            </a:r>
            <a:r>
              <a:rPr lang="en-US" sz="2200" err="1"/>
              <a:t>između</a:t>
            </a:r>
            <a:r>
              <a:rPr lang="en-US" sz="2200"/>
              <a:t> </a:t>
            </a:r>
            <a:r>
              <a:rPr lang="en-US" sz="2200" err="1"/>
              <a:t>farmera</a:t>
            </a:r>
            <a:r>
              <a:rPr lang="en-US" sz="2200"/>
              <a:t> </a:t>
            </a:r>
            <a:r>
              <a:rPr lang="en-US" sz="2200" err="1"/>
              <a:t>i</a:t>
            </a:r>
            <a:r>
              <a:rPr lang="en-US" sz="2200"/>
              <a:t> </a:t>
            </a:r>
            <a:r>
              <a:rPr lang="en-US" sz="2200" err="1"/>
              <a:t>kupca</a:t>
            </a:r>
            <a:r>
              <a:rPr lang="en-US" sz="2200"/>
              <a:t>, u </a:t>
            </a:r>
            <a:r>
              <a:rPr lang="en-US" sz="2200" err="1"/>
              <a:t>kojem</a:t>
            </a:r>
            <a:r>
              <a:rPr lang="en-US" sz="2200"/>
              <a:t> </a:t>
            </a:r>
            <a:r>
              <a:rPr lang="en-US" sz="2200" err="1"/>
              <a:t>poljoprivrednik</a:t>
            </a:r>
            <a:r>
              <a:rPr lang="en-US" sz="2200"/>
              <a:t> </a:t>
            </a:r>
            <a:r>
              <a:rPr lang="en-US" sz="2200" err="1"/>
              <a:t>i</a:t>
            </a:r>
            <a:r>
              <a:rPr lang="en-US" sz="2200"/>
              <a:t> </a:t>
            </a:r>
            <a:r>
              <a:rPr lang="en-US" sz="2200" err="1"/>
              <a:t>kupac</a:t>
            </a:r>
            <a:r>
              <a:rPr lang="en-US" sz="2200"/>
              <a:t> </a:t>
            </a:r>
            <a:r>
              <a:rPr lang="en-US" sz="2200" err="1"/>
              <a:t>ugovaraju</a:t>
            </a:r>
            <a:r>
              <a:rPr lang="en-US" sz="2200"/>
              <a:t> da </a:t>
            </a:r>
            <a:r>
              <a:rPr lang="en-US" sz="2200" err="1"/>
              <a:t>će</a:t>
            </a:r>
            <a:r>
              <a:rPr lang="en-US" sz="2200"/>
              <a:t> </a:t>
            </a:r>
            <a:r>
              <a:rPr lang="en-US" sz="2200" err="1"/>
              <a:t>poljoprivrednik</a:t>
            </a:r>
            <a:r>
              <a:rPr lang="en-US" sz="2200"/>
              <a:t> </a:t>
            </a:r>
            <a:r>
              <a:rPr lang="en-US" sz="2200" err="1"/>
              <a:t>proizvesti</a:t>
            </a:r>
            <a:r>
              <a:rPr lang="en-US" sz="2200"/>
              <a:t> </a:t>
            </a:r>
            <a:r>
              <a:rPr lang="en-US" sz="2200" err="1"/>
              <a:t>i</a:t>
            </a:r>
            <a:r>
              <a:rPr lang="en-US" sz="2200"/>
              <a:t> </a:t>
            </a:r>
            <a:r>
              <a:rPr lang="en-US" sz="2200" err="1"/>
              <a:t>isporučiti</a:t>
            </a:r>
            <a:r>
              <a:rPr lang="en-US" sz="2200"/>
              <a:t> </a:t>
            </a:r>
            <a:r>
              <a:rPr lang="en-US" sz="2200" err="1"/>
              <a:t>određenu</a:t>
            </a:r>
            <a:r>
              <a:rPr lang="en-US" sz="2200"/>
              <a:t> </a:t>
            </a:r>
            <a:r>
              <a:rPr lang="en-US" sz="2200" err="1"/>
              <a:t>količinu</a:t>
            </a:r>
            <a:r>
              <a:rPr lang="en-US" sz="2200"/>
              <a:t> </a:t>
            </a:r>
            <a:r>
              <a:rPr lang="en-US" sz="2200" err="1"/>
              <a:t>i</a:t>
            </a:r>
            <a:r>
              <a:rPr lang="en-US" sz="2200"/>
              <a:t> </a:t>
            </a:r>
            <a:r>
              <a:rPr lang="en-US" sz="2200" err="1"/>
              <a:t>kvalitet</a:t>
            </a:r>
            <a:r>
              <a:rPr lang="en-US" sz="2200"/>
              <a:t> </a:t>
            </a:r>
            <a:r>
              <a:rPr lang="en-US" sz="2200" err="1"/>
              <a:t>poljoprivrednih</a:t>
            </a:r>
            <a:r>
              <a:rPr lang="en-US" sz="2200"/>
              <a:t> </a:t>
            </a:r>
            <a:r>
              <a:rPr lang="en-US" sz="2200" err="1"/>
              <a:t>proizvoda</a:t>
            </a:r>
            <a:r>
              <a:rPr lang="en-US" sz="2200"/>
              <a:t> </a:t>
            </a:r>
            <a:r>
              <a:rPr lang="en-US" sz="2200" err="1"/>
              <a:t>kupcu</a:t>
            </a:r>
            <a:r>
              <a:rPr lang="en-US" sz="2200"/>
              <a:t> po </a:t>
            </a:r>
            <a:r>
              <a:rPr lang="en-US" sz="2200" err="1"/>
              <a:t>uglavnom</a:t>
            </a:r>
            <a:r>
              <a:rPr lang="en-US" sz="2200"/>
              <a:t> </a:t>
            </a:r>
            <a:r>
              <a:rPr lang="en-US" sz="2200" err="1"/>
              <a:t>unapred</a:t>
            </a:r>
            <a:r>
              <a:rPr lang="en-US" sz="2200"/>
              <a:t> </a:t>
            </a:r>
            <a:r>
              <a:rPr lang="en-US" sz="2200" err="1"/>
              <a:t>definisanoj</a:t>
            </a:r>
            <a:r>
              <a:rPr lang="en-US" sz="2200"/>
              <a:t> </a:t>
            </a:r>
            <a:r>
              <a:rPr lang="en-US" sz="2200" err="1"/>
              <a:t>ceni</a:t>
            </a:r>
            <a:r>
              <a:rPr lang="en-US" sz="2200"/>
              <a:t> </a:t>
            </a:r>
            <a:r>
              <a:rPr lang="en-US" sz="2200" err="1"/>
              <a:t>i</a:t>
            </a:r>
            <a:r>
              <a:rPr lang="en-US" sz="2200"/>
              <a:t> </a:t>
            </a:r>
            <a:r>
              <a:rPr lang="en-US" sz="2200" err="1"/>
              <a:t>standardima</a:t>
            </a:r>
            <a:r>
              <a:rPr lang="en-US" sz="2200"/>
              <a:t> </a:t>
            </a:r>
            <a:r>
              <a:rPr lang="en-US" sz="2200" err="1"/>
              <a:t>kvaliteta</a:t>
            </a:r>
            <a:r>
              <a:rPr lang="en-US" sz="2200"/>
              <a:t>. </a:t>
            </a:r>
            <a:r>
              <a:rPr lang="en-US" sz="2200" err="1"/>
              <a:t>Kupac</a:t>
            </a:r>
            <a:r>
              <a:rPr lang="en-US" sz="2200"/>
              <a:t>, </a:t>
            </a:r>
            <a:r>
              <a:rPr lang="en-US" sz="2200" err="1"/>
              <a:t>kako</a:t>
            </a:r>
            <a:r>
              <a:rPr lang="en-US" sz="2200"/>
              <a:t> je </a:t>
            </a:r>
            <a:r>
              <a:rPr lang="en-US" sz="2200" err="1"/>
              <a:t>ugovorom</a:t>
            </a:r>
            <a:r>
              <a:rPr lang="en-US" sz="2200"/>
              <a:t> obi</a:t>
            </a:r>
            <a:r>
              <a:rPr lang="sr-Latn-RS" sz="2200" err="1"/>
              <a:t>čno</a:t>
            </a:r>
            <a:r>
              <a:rPr lang="sr-Latn-RS" sz="2200"/>
              <a:t> definisano,</a:t>
            </a:r>
            <a:r>
              <a:rPr lang="en-US" sz="2200"/>
              <a:t> </a:t>
            </a:r>
            <a:r>
              <a:rPr lang="en-US" sz="2200" err="1"/>
              <a:t>daje</a:t>
            </a:r>
            <a:r>
              <a:rPr lang="en-US" sz="2200"/>
              <a:t> </a:t>
            </a:r>
            <a:r>
              <a:rPr lang="en-US" sz="2200" err="1"/>
              <a:t>poljoprivredniku</a:t>
            </a:r>
            <a:r>
              <a:rPr lang="en-US" sz="2200"/>
              <a:t> </a:t>
            </a:r>
            <a:r>
              <a:rPr lang="en-US" sz="2200" err="1"/>
              <a:t>inpute</a:t>
            </a:r>
            <a:r>
              <a:rPr lang="en-US" sz="2200"/>
              <a:t>, </a:t>
            </a:r>
            <a:r>
              <a:rPr lang="en-US" sz="2200" err="1"/>
              <a:t>tehničke</a:t>
            </a:r>
            <a:r>
              <a:rPr lang="en-US" sz="2200"/>
              <a:t> </a:t>
            </a:r>
            <a:r>
              <a:rPr lang="en-US" sz="2200" err="1"/>
              <a:t>savete</a:t>
            </a:r>
            <a:r>
              <a:rPr lang="en-US" sz="2200"/>
              <a:t>, a </a:t>
            </a:r>
            <a:r>
              <a:rPr lang="en-US" sz="2200" err="1"/>
              <a:t>ponekad</a:t>
            </a:r>
            <a:r>
              <a:rPr lang="en-US" sz="2200"/>
              <a:t> </a:t>
            </a:r>
            <a:r>
              <a:rPr lang="en-US" sz="2200" err="1"/>
              <a:t>i</a:t>
            </a:r>
            <a:r>
              <a:rPr lang="en-US" sz="2200"/>
              <a:t> </a:t>
            </a:r>
            <a:r>
              <a:rPr lang="en-US" sz="2200" err="1"/>
              <a:t>kredit</a:t>
            </a:r>
            <a:r>
              <a:rPr lang="en-US" sz="2200"/>
              <a:t>, </a:t>
            </a:r>
            <a:r>
              <a:rPr lang="en-US" sz="2200" err="1"/>
              <a:t>i</a:t>
            </a:r>
            <a:r>
              <a:rPr lang="en-US" sz="2200"/>
              <a:t> </a:t>
            </a:r>
            <a:r>
              <a:rPr lang="en-US" sz="2200" err="1"/>
              <a:t>često</a:t>
            </a:r>
            <a:r>
              <a:rPr lang="en-US" sz="2200"/>
              <a:t> </a:t>
            </a:r>
            <a:r>
              <a:rPr lang="en-US" sz="2200" err="1"/>
              <a:t>preuzima</a:t>
            </a:r>
            <a:r>
              <a:rPr lang="en-US" sz="2200"/>
              <a:t> </a:t>
            </a:r>
            <a:r>
              <a:rPr lang="en-US" sz="2200" err="1"/>
              <a:t>odgovornost</a:t>
            </a:r>
            <a:r>
              <a:rPr lang="en-US" sz="2200"/>
              <a:t> za marketing </a:t>
            </a:r>
            <a:r>
              <a:rPr lang="en-US" sz="2200" err="1"/>
              <a:t>i</a:t>
            </a:r>
            <a:r>
              <a:rPr lang="en-US" sz="2200"/>
              <a:t> </a:t>
            </a:r>
            <a:r>
              <a:rPr lang="en-US" sz="2200" err="1"/>
              <a:t>distribuciju</a:t>
            </a:r>
            <a:r>
              <a:rPr lang="en-US" sz="2200"/>
              <a:t> </a:t>
            </a:r>
            <a:r>
              <a:rPr lang="en-US" sz="2200" err="1"/>
              <a:t>finalnog</a:t>
            </a:r>
            <a:r>
              <a:rPr lang="en-US" sz="2200"/>
              <a:t> </a:t>
            </a:r>
            <a:r>
              <a:rPr lang="en-US" sz="2200" err="1"/>
              <a:t>proizvoda</a:t>
            </a:r>
            <a:r>
              <a:rPr lang="en-US" sz="2200"/>
              <a:t>. </a:t>
            </a:r>
            <a:r>
              <a:rPr lang="en-US" sz="2200" err="1"/>
              <a:t>Ugovor</a:t>
            </a:r>
            <a:r>
              <a:rPr lang="en-US" sz="2200"/>
              <a:t> </a:t>
            </a:r>
            <a:r>
              <a:rPr lang="en-US" sz="2200" err="1"/>
              <a:t>obično</a:t>
            </a:r>
            <a:r>
              <a:rPr lang="en-US" sz="2200"/>
              <a:t> </a:t>
            </a:r>
            <a:r>
              <a:rPr lang="en-US" sz="2200" err="1"/>
              <a:t>pokriva</a:t>
            </a:r>
            <a:r>
              <a:rPr lang="en-US" sz="2200"/>
              <a:t> </a:t>
            </a:r>
            <a:r>
              <a:rPr lang="en-US" sz="2200" err="1"/>
              <a:t>različite</a:t>
            </a:r>
            <a:r>
              <a:rPr lang="en-US" sz="2200"/>
              <a:t> </a:t>
            </a:r>
            <a:r>
              <a:rPr lang="en-US" sz="2200" err="1"/>
              <a:t>aspekte</a:t>
            </a:r>
            <a:r>
              <a:rPr lang="en-US" sz="2200"/>
              <a:t> </a:t>
            </a:r>
            <a:r>
              <a:rPr lang="en-US" sz="2200" err="1"/>
              <a:t>proizvodnog</a:t>
            </a:r>
            <a:r>
              <a:rPr lang="en-US" sz="2200"/>
              <a:t> </a:t>
            </a:r>
            <a:r>
              <a:rPr lang="en-US" sz="2200" err="1"/>
              <a:t>procesa</a:t>
            </a:r>
            <a:r>
              <a:rPr lang="en-US" sz="2200"/>
              <a:t>, </a:t>
            </a:r>
            <a:r>
              <a:rPr lang="en-US" sz="2200" err="1"/>
              <a:t>uključujući</a:t>
            </a:r>
            <a:r>
              <a:rPr lang="en-US" sz="2200"/>
              <a:t> </a:t>
            </a:r>
            <a:r>
              <a:rPr lang="en-US" sz="2200" err="1"/>
              <a:t>količinu</a:t>
            </a:r>
            <a:r>
              <a:rPr lang="en-US" sz="2200"/>
              <a:t>, </a:t>
            </a:r>
            <a:r>
              <a:rPr lang="en-US" sz="2200" err="1"/>
              <a:t>kvalitet</a:t>
            </a:r>
            <a:r>
              <a:rPr lang="en-US" sz="2200"/>
              <a:t> </a:t>
            </a:r>
            <a:r>
              <a:rPr lang="en-US" sz="2200" err="1"/>
              <a:t>i</a:t>
            </a:r>
            <a:r>
              <a:rPr lang="en-US" sz="2200"/>
              <a:t> </a:t>
            </a:r>
            <a:r>
              <a:rPr lang="en-US" sz="2200" err="1"/>
              <a:t>vreme</a:t>
            </a:r>
            <a:r>
              <a:rPr lang="en-US" sz="2200"/>
              <a:t> </a:t>
            </a:r>
            <a:r>
              <a:rPr lang="en-US" sz="2200" err="1"/>
              <a:t>proizvodnje</a:t>
            </a:r>
            <a:r>
              <a:rPr lang="en-US" sz="2200"/>
              <a:t>, </a:t>
            </a:r>
            <a:r>
              <a:rPr lang="en-US" sz="2200" err="1"/>
              <a:t>uslove</a:t>
            </a:r>
            <a:r>
              <a:rPr lang="en-US" sz="2200"/>
              <a:t> </a:t>
            </a:r>
            <a:r>
              <a:rPr lang="en-US" sz="2200" err="1"/>
              <a:t>isporuke</a:t>
            </a:r>
            <a:r>
              <a:rPr lang="en-US" sz="2200"/>
              <a:t> </a:t>
            </a:r>
            <a:r>
              <a:rPr lang="en-US" sz="2200" err="1"/>
              <a:t>i</a:t>
            </a:r>
            <a:r>
              <a:rPr lang="en-US" sz="2200"/>
              <a:t> </a:t>
            </a:r>
            <a:r>
              <a:rPr lang="en-US" sz="2200" err="1"/>
              <a:t>plaćanja</a:t>
            </a:r>
            <a:r>
              <a:rPr lang="en-US" sz="2200"/>
              <a:t>, </a:t>
            </a:r>
            <a:r>
              <a:rPr lang="en-US" sz="2200" err="1"/>
              <a:t>kao</a:t>
            </a:r>
            <a:r>
              <a:rPr lang="en-US" sz="2200"/>
              <a:t> </a:t>
            </a:r>
            <a:r>
              <a:rPr lang="en-US" sz="2200" err="1"/>
              <a:t>i</a:t>
            </a:r>
            <a:r>
              <a:rPr lang="en-US" sz="2200"/>
              <a:t> </a:t>
            </a:r>
            <a:r>
              <a:rPr lang="en-US" sz="2200" err="1"/>
              <a:t>uloge</a:t>
            </a:r>
            <a:r>
              <a:rPr lang="en-US" sz="2200"/>
              <a:t> </a:t>
            </a:r>
            <a:r>
              <a:rPr lang="en-US" sz="2200" err="1"/>
              <a:t>i</a:t>
            </a:r>
            <a:r>
              <a:rPr lang="en-US" sz="2200"/>
              <a:t> </a:t>
            </a:r>
            <a:r>
              <a:rPr lang="en-US" sz="2200" err="1"/>
              <a:t>odgovornosti</a:t>
            </a:r>
            <a:r>
              <a:rPr lang="en-US" sz="2200"/>
              <a:t> </a:t>
            </a:r>
            <a:r>
              <a:rPr lang="en-US" sz="2200" err="1"/>
              <a:t>obe</a:t>
            </a:r>
            <a:r>
              <a:rPr lang="en-US" sz="2200"/>
              <a:t> </a:t>
            </a:r>
            <a:r>
              <a:rPr lang="en-US" sz="2200" err="1"/>
              <a:t>strane</a:t>
            </a:r>
            <a:r>
              <a:rPr lang="en-US" sz="2200"/>
              <a:t>. </a:t>
            </a:r>
            <a:r>
              <a:rPr lang="en-US" sz="2200" err="1"/>
              <a:t>Poljoprivreda</a:t>
            </a:r>
            <a:r>
              <a:rPr lang="en-US" sz="2200"/>
              <a:t> po </a:t>
            </a:r>
            <a:r>
              <a:rPr lang="en-US" sz="2200" err="1"/>
              <a:t>ugovoru</a:t>
            </a:r>
            <a:r>
              <a:rPr lang="en-US" sz="2200"/>
              <a:t> se </a:t>
            </a:r>
            <a:r>
              <a:rPr lang="en-US" sz="2200" err="1"/>
              <a:t>obično</a:t>
            </a:r>
            <a:r>
              <a:rPr lang="en-US" sz="2200"/>
              <a:t> </a:t>
            </a:r>
            <a:r>
              <a:rPr lang="en-US" sz="2200" err="1"/>
              <a:t>koristi</a:t>
            </a:r>
            <a:r>
              <a:rPr lang="en-US" sz="2200"/>
              <a:t> za </a:t>
            </a:r>
            <a:r>
              <a:rPr lang="en-US" sz="2200" err="1"/>
              <a:t>useve</a:t>
            </a:r>
            <a:r>
              <a:rPr lang="en-US" sz="2200"/>
              <a:t> </a:t>
            </a:r>
            <a:r>
              <a:rPr lang="en-US" sz="2200" err="1"/>
              <a:t>visoke</a:t>
            </a:r>
            <a:r>
              <a:rPr lang="en-US" sz="2200"/>
              <a:t> </a:t>
            </a:r>
            <a:r>
              <a:rPr lang="en-US" sz="2200" err="1"/>
              <a:t>vrednosti</a:t>
            </a:r>
            <a:r>
              <a:rPr lang="en-US" sz="2200"/>
              <a:t>, </a:t>
            </a:r>
            <a:r>
              <a:rPr lang="en-US" sz="2200" err="1"/>
              <a:t>kao</a:t>
            </a:r>
            <a:r>
              <a:rPr lang="en-US" sz="2200"/>
              <a:t> </a:t>
            </a:r>
            <a:r>
              <a:rPr lang="en-US" sz="2200" err="1"/>
              <a:t>što</a:t>
            </a:r>
            <a:r>
              <a:rPr lang="en-US" sz="2200"/>
              <a:t> </a:t>
            </a:r>
            <a:r>
              <a:rPr lang="en-US" sz="2200" err="1"/>
              <a:t>su</a:t>
            </a:r>
            <a:r>
              <a:rPr lang="en-US" sz="2200"/>
              <a:t> </a:t>
            </a:r>
            <a:r>
              <a:rPr lang="en-US" sz="2200" err="1"/>
              <a:t>voće</a:t>
            </a:r>
            <a:r>
              <a:rPr lang="en-US" sz="2200"/>
              <a:t> </a:t>
            </a:r>
            <a:r>
              <a:rPr lang="en-US" sz="2200" err="1"/>
              <a:t>i</a:t>
            </a:r>
            <a:r>
              <a:rPr lang="en-US" sz="2200"/>
              <a:t> </a:t>
            </a:r>
            <a:r>
              <a:rPr lang="en-US" sz="2200" err="1"/>
              <a:t>povrće</a:t>
            </a:r>
            <a:r>
              <a:rPr lang="en-US" sz="2200"/>
              <a:t>, </a:t>
            </a:r>
            <a:r>
              <a:rPr lang="en-US" sz="2200" err="1"/>
              <a:t>i</a:t>
            </a:r>
            <a:r>
              <a:rPr lang="en-US" sz="2200"/>
              <a:t> </a:t>
            </a:r>
            <a:r>
              <a:rPr lang="en-US" sz="2200" err="1"/>
              <a:t>može</a:t>
            </a:r>
            <a:r>
              <a:rPr lang="en-US" sz="2200"/>
              <a:t> </a:t>
            </a:r>
            <a:r>
              <a:rPr lang="en-US" sz="2200" err="1"/>
              <a:t>pružiti</a:t>
            </a:r>
            <a:r>
              <a:rPr lang="en-US" sz="2200"/>
              <a:t> </a:t>
            </a:r>
            <a:r>
              <a:rPr lang="en-US" sz="2200" err="1"/>
              <a:t>koristi</a:t>
            </a:r>
            <a:r>
              <a:rPr lang="en-US" sz="2200"/>
              <a:t> </a:t>
            </a:r>
            <a:r>
              <a:rPr lang="en-US" sz="2200" err="1"/>
              <a:t>i</a:t>
            </a:r>
            <a:r>
              <a:rPr lang="en-US" sz="2200"/>
              <a:t> za </a:t>
            </a:r>
            <a:r>
              <a:rPr lang="en-US" sz="2200" err="1"/>
              <a:t>poljoprivrednike</a:t>
            </a:r>
            <a:r>
              <a:rPr lang="en-US" sz="2200"/>
              <a:t> </a:t>
            </a:r>
            <a:r>
              <a:rPr lang="en-US" sz="2200" err="1"/>
              <a:t>i</a:t>
            </a:r>
            <a:r>
              <a:rPr lang="en-US" sz="2200"/>
              <a:t> za </a:t>
            </a:r>
            <a:r>
              <a:rPr lang="en-US" sz="2200" err="1"/>
              <a:t>kupce</a:t>
            </a:r>
            <a:r>
              <a:rPr lang="en-US" sz="2200"/>
              <a:t>.</a:t>
            </a:r>
          </a:p>
        </p:txBody>
      </p:sp>
      <p:sp>
        <p:nvSpPr>
          <p:cNvPr id="2" name="Date Placeholder 1">
            <a:extLst>
              <a:ext uri="{FF2B5EF4-FFF2-40B4-BE49-F238E27FC236}">
                <a16:creationId xmlns="" xmlns:a16="http://schemas.microsoft.com/office/drawing/2014/main" id="{57A7B694-0534-91A9-2533-E9635528573F}"/>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a:t>20XX</a:t>
            </a:r>
          </a:p>
        </p:txBody>
      </p:sp>
      <p:sp>
        <p:nvSpPr>
          <p:cNvPr id="3" name="Footer Placeholder 2">
            <a:extLst>
              <a:ext uri="{FF2B5EF4-FFF2-40B4-BE49-F238E27FC236}">
                <a16:creationId xmlns="" xmlns:a16="http://schemas.microsoft.com/office/drawing/2014/main" id="{09B355F6-760F-F13A-00C6-FEED96CF85EF}"/>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4" name="Slide Number Placeholder 3">
            <a:extLst>
              <a:ext uri="{FF2B5EF4-FFF2-40B4-BE49-F238E27FC236}">
                <a16:creationId xmlns="" xmlns:a16="http://schemas.microsoft.com/office/drawing/2014/main" id="{CCCBFAA1-40B2-A28C-45EA-468EFF1F49AB}"/>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5</a:t>
            </a:fld>
            <a:endParaRPr lang="en-US"/>
          </a:p>
        </p:txBody>
      </p:sp>
    </p:spTree>
    <p:extLst>
      <p:ext uri="{BB962C8B-B14F-4D97-AF65-F5344CB8AC3E}">
        <p14:creationId xmlns:p14="http://schemas.microsoft.com/office/powerpoint/2010/main" val="39827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F5768EFB-B317-47EA-C969-D365EB136882}"/>
              </a:ext>
            </a:extLst>
          </p:cNvPr>
          <p:cNvSpPr>
            <a:spLocks noGrp="1"/>
          </p:cNvSpPr>
          <p:nvPr>
            <p:ph type="title"/>
          </p:nvPr>
        </p:nvSpPr>
        <p:spPr>
          <a:xfrm>
            <a:off x="576072" y="704088"/>
            <a:ext cx="10515600" cy="676656"/>
          </a:xfrm>
        </p:spPr>
        <p:txBody>
          <a:bodyPr anchor="ctr">
            <a:normAutofit/>
          </a:bodyPr>
          <a:lstStyle/>
          <a:p>
            <a:r>
              <a:rPr lang="sr-Latn-RS" sz="4100"/>
              <a:t>Prednosti ugovorene proizvodnje</a:t>
            </a:r>
            <a:endParaRPr lang="en-US" sz="4100"/>
          </a:p>
        </p:txBody>
      </p:sp>
      <p:sp>
        <p:nvSpPr>
          <p:cNvPr id="8" name="Text Placeholder 7">
            <a:extLst>
              <a:ext uri="{FF2B5EF4-FFF2-40B4-BE49-F238E27FC236}">
                <a16:creationId xmlns="" xmlns:a16="http://schemas.microsoft.com/office/drawing/2014/main" id="{98492B57-FF96-CBC5-1885-CADAC327F543}"/>
              </a:ext>
            </a:extLst>
          </p:cNvPr>
          <p:cNvSpPr>
            <a:spLocks noGrp="1"/>
          </p:cNvSpPr>
          <p:nvPr>
            <p:ph idx="1"/>
          </p:nvPr>
        </p:nvSpPr>
        <p:spPr>
          <a:xfrm>
            <a:off x="576072" y="1901952"/>
            <a:ext cx="9363456" cy="3877056"/>
          </a:xfrm>
        </p:spPr>
        <p:txBody>
          <a:bodyPr>
            <a:normAutofit/>
          </a:bodyPr>
          <a:lstStyle/>
          <a:p>
            <a:r>
              <a:rPr lang="en-US" sz="1800" b="1" dirty="0" err="1"/>
              <a:t>Garantovana</a:t>
            </a:r>
            <a:r>
              <a:rPr lang="en-US" sz="1800" b="1" dirty="0"/>
              <a:t> </a:t>
            </a:r>
            <a:r>
              <a:rPr lang="en-US" sz="1800" b="1" dirty="0" err="1"/>
              <a:t>tržišta</a:t>
            </a:r>
            <a:r>
              <a:rPr lang="en-US" sz="1800" b="1" dirty="0"/>
              <a:t>: </a:t>
            </a:r>
            <a:r>
              <a:rPr lang="en-US" sz="1800" dirty="0" err="1"/>
              <a:t>Ugovorna</a:t>
            </a:r>
            <a:r>
              <a:rPr lang="en-US" sz="1800" dirty="0"/>
              <a:t> </a:t>
            </a:r>
            <a:r>
              <a:rPr lang="en-US" sz="1800" dirty="0" err="1"/>
              <a:t>poljoprivreda</a:t>
            </a:r>
            <a:r>
              <a:rPr lang="en-US" sz="1800" dirty="0"/>
              <a:t> </a:t>
            </a:r>
            <a:r>
              <a:rPr lang="en-US" sz="1800" dirty="0" err="1"/>
              <a:t>obezbeđuje</a:t>
            </a:r>
            <a:r>
              <a:rPr lang="en-US" sz="1800" dirty="0"/>
              <a:t> </a:t>
            </a:r>
            <a:r>
              <a:rPr lang="en-US" sz="1800" dirty="0" err="1"/>
              <a:t>poljoprivrednicima</a:t>
            </a:r>
            <a:r>
              <a:rPr lang="en-US" sz="1800" dirty="0"/>
              <a:t> </a:t>
            </a:r>
            <a:r>
              <a:rPr lang="en-US" sz="1800" dirty="0" err="1"/>
              <a:t>garantovano</a:t>
            </a:r>
            <a:r>
              <a:rPr lang="en-US" sz="1800" dirty="0"/>
              <a:t> </a:t>
            </a:r>
            <a:r>
              <a:rPr lang="en-US" sz="1800" dirty="0" err="1"/>
              <a:t>tržište</a:t>
            </a:r>
            <a:r>
              <a:rPr lang="en-US" sz="1800" dirty="0"/>
              <a:t> za </a:t>
            </a:r>
            <a:r>
              <a:rPr lang="en-US" sz="1800" dirty="0" err="1"/>
              <a:t>njihove</a:t>
            </a:r>
            <a:r>
              <a:rPr lang="en-US" sz="1800" dirty="0"/>
              <a:t> </a:t>
            </a:r>
            <a:r>
              <a:rPr lang="en-US" sz="1800" dirty="0" err="1"/>
              <a:t>proizvode</a:t>
            </a:r>
            <a:r>
              <a:rPr lang="en-US" sz="1800" dirty="0"/>
              <a:t>, </a:t>
            </a:r>
            <a:r>
              <a:rPr lang="en-US" sz="1800" dirty="0" err="1"/>
              <a:t>što</a:t>
            </a:r>
            <a:r>
              <a:rPr lang="en-US" sz="1800" dirty="0"/>
              <a:t> </a:t>
            </a:r>
            <a:r>
              <a:rPr lang="en-US" sz="1800" dirty="0" err="1"/>
              <a:t>može</a:t>
            </a:r>
            <a:r>
              <a:rPr lang="en-US" sz="1800" dirty="0"/>
              <a:t> </a:t>
            </a:r>
            <a:r>
              <a:rPr lang="en-US" sz="1800" dirty="0" err="1"/>
              <a:t>pomoći</a:t>
            </a:r>
            <a:r>
              <a:rPr lang="en-US" sz="1800" dirty="0"/>
              <a:t> da se </a:t>
            </a:r>
            <a:r>
              <a:rPr lang="en-US" sz="1800" dirty="0" err="1"/>
              <a:t>smanji</a:t>
            </a:r>
            <a:r>
              <a:rPr lang="en-US" sz="1800" dirty="0"/>
              <a:t> </a:t>
            </a:r>
            <a:r>
              <a:rPr lang="en-US" sz="1800" dirty="0" err="1"/>
              <a:t>rizik</a:t>
            </a:r>
            <a:r>
              <a:rPr lang="en-US" sz="1800" dirty="0"/>
              <a:t> od </a:t>
            </a:r>
            <a:r>
              <a:rPr lang="en-US" sz="1800" dirty="0" err="1"/>
              <a:t>neuspeha</a:t>
            </a:r>
            <a:r>
              <a:rPr lang="en-US" sz="1800" dirty="0"/>
              <a:t> </a:t>
            </a:r>
            <a:r>
              <a:rPr lang="en-US" sz="1800" dirty="0" err="1"/>
              <a:t>useva</a:t>
            </a:r>
            <a:r>
              <a:rPr lang="en-US" sz="1800" dirty="0"/>
              <a:t>.</a:t>
            </a:r>
          </a:p>
          <a:p>
            <a:endParaRPr lang="en-US" sz="1800" dirty="0"/>
          </a:p>
          <a:p>
            <a:r>
              <a:rPr lang="en-US" sz="1800" b="1" dirty="0" err="1"/>
              <a:t>Bolje</a:t>
            </a:r>
            <a:r>
              <a:rPr lang="en-US" sz="1800" b="1" dirty="0"/>
              <a:t> </a:t>
            </a:r>
            <a:r>
              <a:rPr lang="en-US" sz="1800" b="1" dirty="0" err="1"/>
              <a:t>cene</a:t>
            </a:r>
            <a:r>
              <a:rPr lang="en-US" sz="1800" b="1" dirty="0"/>
              <a:t>: </a:t>
            </a:r>
            <a:r>
              <a:rPr lang="en-US" sz="1800" dirty="0" err="1"/>
              <a:t>Ugovorna</a:t>
            </a:r>
            <a:r>
              <a:rPr lang="en-US" sz="1800" dirty="0"/>
              <a:t> </a:t>
            </a:r>
            <a:r>
              <a:rPr lang="en-US" sz="1800" dirty="0" err="1"/>
              <a:t>poljoprivreda</a:t>
            </a:r>
            <a:r>
              <a:rPr lang="en-US" sz="1800" dirty="0"/>
              <a:t> </a:t>
            </a:r>
            <a:r>
              <a:rPr lang="en-US" sz="1800" dirty="0" err="1"/>
              <a:t>često</a:t>
            </a:r>
            <a:r>
              <a:rPr lang="en-US" sz="1800" dirty="0"/>
              <a:t> </a:t>
            </a:r>
            <a:r>
              <a:rPr lang="en-US" sz="1800" dirty="0" err="1"/>
              <a:t>obezbeđuje</a:t>
            </a:r>
            <a:r>
              <a:rPr lang="en-US" sz="1800" dirty="0"/>
              <a:t> </a:t>
            </a:r>
            <a:r>
              <a:rPr lang="en-US" sz="1800" dirty="0" err="1"/>
              <a:t>poljoprivrednicima</a:t>
            </a:r>
            <a:r>
              <a:rPr lang="en-US" sz="1800" dirty="0"/>
              <a:t> </a:t>
            </a:r>
            <a:r>
              <a:rPr lang="en-US" sz="1800" dirty="0" err="1"/>
              <a:t>bolje</a:t>
            </a:r>
            <a:r>
              <a:rPr lang="en-US" sz="1800" dirty="0"/>
              <a:t> </a:t>
            </a:r>
            <a:r>
              <a:rPr lang="en-US" sz="1800" dirty="0" err="1"/>
              <a:t>cene</a:t>
            </a:r>
            <a:r>
              <a:rPr lang="en-US" sz="1800" dirty="0"/>
              <a:t> za </a:t>
            </a:r>
            <a:r>
              <a:rPr lang="en-US" sz="1800" dirty="0" err="1"/>
              <a:t>svoje</a:t>
            </a:r>
            <a:r>
              <a:rPr lang="en-US" sz="1800" dirty="0"/>
              <a:t> </a:t>
            </a:r>
            <a:r>
              <a:rPr lang="en-US" sz="1800" dirty="0" err="1"/>
              <a:t>proizvode</a:t>
            </a:r>
            <a:r>
              <a:rPr lang="en-US" sz="1800" dirty="0"/>
              <a:t>, </a:t>
            </a:r>
            <a:r>
              <a:rPr lang="en-US" sz="1800" dirty="0" err="1"/>
              <a:t>pošto</a:t>
            </a:r>
            <a:r>
              <a:rPr lang="en-US" sz="1800" dirty="0"/>
              <a:t> </a:t>
            </a:r>
            <a:r>
              <a:rPr lang="en-US" sz="1800" dirty="0" err="1"/>
              <a:t>su</a:t>
            </a:r>
            <a:r>
              <a:rPr lang="en-US" sz="1800" dirty="0"/>
              <a:t> </a:t>
            </a:r>
            <a:r>
              <a:rPr lang="en-US" sz="1800" dirty="0" err="1"/>
              <a:t>kupci</a:t>
            </a:r>
            <a:r>
              <a:rPr lang="en-US" sz="1800" dirty="0"/>
              <a:t> </a:t>
            </a:r>
            <a:r>
              <a:rPr lang="en-US" sz="1800" dirty="0" err="1"/>
              <a:t>spremni</a:t>
            </a:r>
            <a:r>
              <a:rPr lang="en-US" sz="1800" dirty="0"/>
              <a:t> da plate </a:t>
            </a:r>
            <a:r>
              <a:rPr lang="en-US" sz="1800" dirty="0" err="1"/>
              <a:t>premiju</a:t>
            </a:r>
            <a:r>
              <a:rPr lang="en-US" sz="1800" dirty="0"/>
              <a:t> za </a:t>
            </a:r>
            <a:r>
              <a:rPr lang="en-US" sz="1800" dirty="0" err="1"/>
              <a:t>proizvode</a:t>
            </a:r>
            <a:r>
              <a:rPr lang="en-US" sz="1800" dirty="0"/>
              <a:t> </a:t>
            </a:r>
            <a:r>
              <a:rPr lang="en-US" sz="1800" dirty="0" err="1"/>
              <a:t>višeg</a:t>
            </a:r>
            <a:r>
              <a:rPr lang="en-US" sz="1800" dirty="0"/>
              <a:t> </a:t>
            </a:r>
            <a:r>
              <a:rPr lang="en-US" sz="1800" dirty="0" err="1"/>
              <a:t>kvaliteta</a:t>
            </a:r>
            <a:r>
              <a:rPr lang="en-US" sz="1800" dirty="0"/>
              <a:t>.</a:t>
            </a:r>
          </a:p>
          <a:p>
            <a:endParaRPr lang="en-US" sz="1800" dirty="0"/>
          </a:p>
          <a:p>
            <a:r>
              <a:rPr lang="en-US" sz="1800" b="1" dirty="0" err="1"/>
              <a:t>Pristup</a:t>
            </a:r>
            <a:r>
              <a:rPr lang="en-US" sz="1800" b="1" dirty="0"/>
              <a:t> </a:t>
            </a:r>
            <a:r>
              <a:rPr lang="en-US" sz="1800" b="1" dirty="0" err="1"/>
              <a:t>tehnologiji</a:t>
            </a:r>
            <a:r>
              <a:rPr lang="en-US" sz="1800" b="1" dirty="0"/>
              <a:t> </a:t>
            </a:r>
            <a:r>
              <a:rPr lang="en-US" sz="1800" b="1" dirty="0" err="1"/>
              <a:t>i</a:t>
            </a:r>
            <a:r>
              <a:rPr lang="en-US" sz="1800" b="1" dirty="0"/>
              <a:t> </a:t>
            </a:r>
            <a:r>
              <a:rPr lang="en-US" sz="1800" b="1" dirty="0" err="1"/>
              <a:t>resursima</a:t>
            </a:r>
            <a:r>
              <a:rPr lang="en-US" sz="1800" b="1" dirty="0"/>
              <a:t>: </a:t>
            </a:r>
            <a:r>
              <a:rPr lang="en-US" sz="1800" dirty="0" err="1"/>
              <a:t>Poljoprivreda</a:t>
            </a:r>
            <a:r>
              <a:rPr lang="en-US" sz="1800" dirty="0"/>
              <a:t> po </a:t>
            </a:r>
            <a:r>
              <a:rPr lang="en-US" sz="1800" dirty="0" err="1"/>
              <a:t>ugovoru</a:t>
            </a:r>
            <a:r>
              <a:rPr lang="en-US" sz="1800" dirty="0"/>
              <a:t> </a:t>
            </a:r>
            <a:r>
              <a:rPr lang="en-US" sz="1800" dirty="0" err="1"/>
              <a:t>često</a:t>
            </a:r>
            <a:r>
              <a:rPr lang="en-US" sz="1800" dirty="0"/>
              <a:t> </a:t>
            </a:r>
            <a:r>
              <a:rPr lang="en-US" sz="1800" dirty="0" err="1"/>
              <a:t>omogućava</a:t>
            </a:r>
            <a:r>
              <a:rPr lang="en-US" sz="1800" dirty="0"/>
              <a:t> </a:t>
            </a:r>
            <a:r>
              <a:rPr lang="en-US" sz="1800" dirty="0" err="1"/>
              <a:t>poljoprivrednicima</a:t>
            </a:r>
            <a:r>
              <a:rPr lang="en-US" sz="1800" dirty="0"/>
              <a:t> </a:t>
            </a:r>
            <a:r>
              <a:rPr lang="en-US" sz="1800" dirty="0" err="1"/>
              <a:t>pristup</a:t>
            </a:r>
            <a:r>
              <a:rPr lang="en-US" sz="1800" dirty="0"/>
              <a:t> </a:t>
            </a:r>
            <a:r>
              <a:rPr lang="en-US" sz="1800" dirty="0" err="1"/>
              <a:t>tehnologiji</a:t>
            </a:r>
            <a:r>
              <a:rPr lang="en-US" sz="1800" dirty="0"/>
              <a:t> </a:t>
            </a:r>
            <a:r>
              <a:rPr lang="en-US" sz="1800" dirty="0" err="1"/>
              <a:t>i</a:t>
            </a:r>
            <a:r>
              <a:rPr lang="en-US" sz="1800" dirty="0"/>
              <a:t> </a:t>
            </a:r>
            <a:r>
              <a:rPr lang="en-US" sz="1800" dirty="0" err="1"/>
              <a:t>resursima</a:t>
            </a:r>
            <a:r>
              <a:rPr lang="en-US" sz="1800" dirty="0"/>
              <a:t> </a:t>
            </a:r>
            <a:r>
              <a:rPr lang="en-US" sz="1800" dirty="0" err="1"/>
              <a:t>koje</a:t>
            </a:r>
            <a:r>
              <a:rPr lang="en-US" sz="1800" dirty="0"/>
              <a:t> </a:t>
            </a:r>
            <a:r>
              <a:rPr lang="en-US" sz="1800" dirty="0" err="1"/>
              <a:t>sami</a:t>
            </a:r>
            <a:r>
              <a:rPr lang="en-US" sz="1800" dirty="0"/>
              <a:t> </a:t>
            </a:r>
            <a:r>
              <a:rPr lang="en-US" sz="1800" dirty="0" err="1"/>
              <a:t>sebi</a:t>
            </a:r>
            <a:r>
              <a:rPr lang="en-US" sz="1800" dirty="0"/>
              <a:t> </a:t>
            </a:r>
            <a:r>
              <a:rPr lang="en-US" sz="1800" dirty="0" err="1"/>
              <a:t>možda</a:t>
            </a:r>
            <a:r>
              <a:rPr lang="en-US" sz="1800" dirty="0"/>
              <a:t> ne </a:t>
            </a:r>
            <a:r>
              <a:rPr lang="en-US" sz="1800" dirty="0" err="1"/>
              <a:t>mogu</a:t>
            </a:r>
            <a:r>
              <a:rPr lang="en-US" sz="1800" dirty="0"/>
              <a:t> </a:t>
            </a:r>
            <a:r>
              <a:rPr lang="en-US" sz="1800" dirty="0" err="1"/>
              <a:t>priuštiti</a:t>
            </a:r>
            <a:r>
              <a:rPr lang="en-US" sz="1800" dirty="0"/>
              <a:t>, </a:t>
            </a:r>
            <a:r>
              <a:rPr lang="en-US" sz="1800" dirty="0" err="1"/>
              <a:t>što</a:t>
            </a:r>
            <a:r>
              <a:rPr lang="en-US" sz="1800" dirty="0"/>
              <a:t> </a:t>
            </a:r>
            <a:r>
              <a:rPr lang="en-US" sz="1800" dirty="0" err="1"/>
              <a:t>dovodi</a:t>
            </a:r>
            <a:r>
              <a:rPr lang="en-US" sz="1800" dirty="0"/>
              <a:t> do </a:t>
            </a:r>
            <a:r>
              <a:rPr lang="en-US" sz="1800" dirty="0" err="1"/>
              <a:t>povećane</a:t>
            </a:r>
            <a:r>
              <a:rPr lang="en-US" sz="1800" dirty="0"/>
              <a:t> </a:t>
            </a:r>
            <a:r>
              <a:rPr lang="en-US" sz="1800" dirty="0" err="1"/>
              <a:t>produktivnosti</a:t>
            </a:r>
            <a:r>
              <a:rPr lang="en-US" sz="1800" dirty="0"/>
              <a:t>.</a:t>
            </a:r>
          </a:p>
          <a:p>
            <a:endParaRPr lang="en-US" sz="1800" dirty="0"/>
          </a:p>
          <a:p>
            <a:r>
              <a:rPr lang="en-US" sz="1800" b="1" dirty="0" err="1"/>
              <a:t>Smanjeni</a:t>
            </a:r>
            <a:r>
              <a:rPr lang="en-US" sz="1800" b="1" dirty="0"/>
              <a:t> </a:t>
            </a:r>
            <a:r>
              <a:rPr lang="en-US" sz="1800" b="1" dirty="0" err="1"/>
              <a:t>marketinški</a:t>
            </a:r>
            <a:r>
              <a:rPr lang="en-US" sz="1800" b="1" dirty="0"/>
              <a:t> </a:t>
            </a:r>
            <a:r>
              <a:rPr lang="en-US" sz="1800" b="1" dirty="0" err="1"/>
              <a:t>troškovi</a:t>
            </a:r>
            <a:r>
              <a:rPr lang="en-US" sz="1800" b="1" dirty="0"/>
              <a:t>: </a:t>
            </a:r>
            <a:r>
              <a:rPr lang="en-US" sz="1800" dirty="0" err="1"/>
              <a:t>Ugovorna</a:t>
            </a:r>
            <a:r>
              <a:rPr lang="en-US" sz="1800" dirty="0"/>
              <a:t> </a:t>
            </a:r>
            <a:r>
              <a:rPr lang="en-US" sz="1800" dirty="0" err="1"/>
              <a:t>poljoprivreda</a:t>
            </a:r>
            <a:r>
              <a:rPr lang="en-US" sz="1800" dirty="0"/>
              <a:t> </a:t>
            </a:r>
            <a:r>
              <a:rPr lang="en-US" sz="1800" dirty="0" err="1"/>
              <a:t>često</a:t>
            </a:r>
            <a:r>
              <a:rPr lang="en-US" sz="1800" dirty="0"/>
              <a:t> </a:t>
            </a:r>
            <a:r>
              <a:rPr lang="en-US" sz="1800" dirty="0" err="1"/>
              <a:t>pruža</a:t>
            </a:r>
            <a:r>
              <a:rPr lang="en-US" sz="1800" dirty="0"/>
              <a:t> </a:t>
            </a:r>
            <a:r>
              <a:rPr lang="en-US" sz="1800" dirty="0" err="1"/>
              <a:t>farmerima</a:t>
            </a:r>
            <a:r>
              <a:rPr lang="en-US" sz="1800" dirty="0"/>
              <a:t> </a:t>
            </a:r>
            <a:r>
              <a:rPr lang="en-US" sz="1800" dirty="0" err="1"/>
              <a:t>podršku</a:t>
            </a:r>
            <a:r>
              <a:rPr lang="en-US" sz="1800" dirty="0"/>
              <a:t> u </a:t>
            </a:r>
            <a:r>
              <a:rPr lang="en-US" sz="1800" dirty="0" err="1"/>
              <a:t>marketingu</a:t>
            </a:r>
            <a:r>
              <a:rPr lang="en-US" sz="1800" dirty="0"/>
              <a:t> </a:t>
            </a:r>
            <a:r>
              <a:rPr lang="en-US" sz="1800" dirty="0" err="1"/>
              <a:t>njihovih</a:t>
            </a:r>
            <a:r>
              <a:rPr lang="en-US" sz="1800" dirty="0"/>
              <a:t> </a:t>
            </a:r>
            <a:r>
              <a:rPr lang="en-US" sz="1800" dirty="0" err="1"/>
              <a:t>proizvoda</a:t>
            </a:r>
            <a:r>
              <a:rPr lang="en-US" sz="1800" dirty="0"/>
              <a:t>, </a:t>
            </a:r>
            <a:r>
              <a:rPr lang="en-US" sz="1800" dirty="0" err="1"/>
              <a:t>što</a:t>
            </a:r>
            <a:r>
              <a:rPr lang="en-US" sz="1800" dirty="0"/>
              <a:t> </a:t>
            </a:r>
            <a:r>
              <a:rPr lang="en-US" sz="1800" dirty="0" err="1"/>
              <a:t>može</a:t>
            </a:r>
            <a:r>
              <a:rPr lang="en-US" sz="1800" dirty="0"/>
              <a:t> </a:t>
            </a:r>
            <a:r>
              <a:rPr lang="en-US" sz="1800" dirty="0" err="1"/>
              <a:t>pomoći</a:t>
            </a:r>
            <a:r>
              <a:rPr lang="en-US" sz="1800" dirty="0"/>
              <a:t> u </a:t>
            </a:r>
            <a:r>
              <a:rPr lang="en-US" sz="1800" dirty="0" err="1"/>
              <a:t>smanjenju</a:t>
            </a:r>
            <a:r>
              <a:rPr lang="en-US" sz="1800" dirty="0"/>
              <a:t> </a:t>
            </a:r>
            <a:r>
              <a:rPr lang="en-US" sz="1800" dirty="0" err="1"/>
              <a:t>troškova</a:t>
            </a:r>
            <a:r>
              <a:rPr lang="en-US" sz="1800" dirty="0"/>
              <a:t> </a:t>
            </a:r>
            <a:r>
              <a:rPr lang="en-US" sz="1800" dirty="0" err="1"/>
              <a:t>marketinga</a:t>
            </a:r>
            <a:r>
              <a:rPr lang="en-US" sz="1800" dirty="0"/>
              <a:t>.</a:t>
            </a:r>
          </a:p>
          <a:p>
            <a:endParaRPr lang="en-US" sz="1800" dirty="0"/>
          </a:p>
        </p:txBody>
      </p:sp>
      <p:sp>
        <p:nvSpPr>
          <p:cNvPr id="2" name="Date Placeholder 1">
            <a:extLst>
              <a:ext uri="{FF2B5EF4-FFF2-40B4-BE49-F238E27FC236}">
                <a16:creationId xmlns="" xmlns:a16="http://schemas.microsoft.com/office/drawing/2014/main" id="{E9350B43-2FC6-DBFA-2920-C8265C1C6A48}"/>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20XX</a:t>
            </a:r>
            <a:endParaRPr lang="en-US"/>
          </a:p>
        </p:txBody>
      </p:sp>
      <p:sp>
        <p:nvSpPr>
          <p:cNvPr id="3" name="Footer Placeholder 2">
            <a:extLst>
              <a:ext uri="{FF2B5EF4-FFF2-40B4-BE49-F238E27FC236}">
                <a16:creationId xmlns="" xmlns:a16="http://schemas.microsoft.com/office/drawing/2014/main" id="{B1EFDBE1-8C88-4D39-6BA3-537373DFA09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presentation title</a:t>
            </a:r>
            <a:endParaRPr lang="en-US"/>
          </a:p>
        </p:txBody>
      </p:sp>
      <p:sp>
        <p:nvSpPr>
          <p:cNvPr id="4" name="Slide Number Placeholder 3">
            <a:extLst>
              <a:ext uri="{FF2B5EF4-FFF2-40B4-BE49-F238E27FC236}">
                <a16:creationId xmlns="" xmlns:a16="http://schemas.microsoft.com/office/drawing/2014/main" id="{6D91CF39-6540-5B9E-8E6C-4310213A7FEF}"/>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6</a:t>
            </a:fld>
            <a:endParaRPr lang="en-US"/>
          </a:p>
        </p:txBody>
      </p:sp>
    </p:spTree>
    <p:extLst>
      <p:ext uri="{BB962C8B-B14F-4D97-AF65-F5344CB8AC3E}">
        <p14:creationId xmlns:p14="http://schemas.microsoft.com/office/powerpoint/2010/main" val="24293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 xmlns:a16="http://schemas.microsoft.com/office/drawing/2014/main" id="{A911B466-2F56-71E5-2351-AFF82D772E28}"/>
              </a:ext>
            </a:extLst>
          </p:cNvPr>
          <p:cNvSpPr>
            <a:spLocks noGrp="1"/>
          </p:cNvSpPr>
          <p:nvPr>
            <p:ph type="title"/>
          </p:nvPr>
        </p:nvSpPr>
        <p:spPr>
          <a:xfrm>
            <a:off x="861568" y="2712720"/>
            <a:ext cx="3932237" cy="1600200"/>
          </a:xfrm>
        </p:spPr>
        <p:txBody>
          <a:bodyPr/>
          <a:lstStyle/>
          <a:p>
            <a:r>
              <a:rPr lang="sr-Latn-RS" sz="2800" dirty="0"/>
              <a:t>Šematski prikaz lanca snabdevanja koji uključuje firmu koja ugovara proizvodnju sa farmerima i posreduje u trgovini</a:t>
            </a:r>
            <a:endParaRPr lang="en-US" sz="2800" dirty="0"/>
          </a:p>
        </p:txBody>
      </p:sp>
      <p:pic>
        <p:nvPicPr>
          <p:cNvPr id="8" name="Picture 7">
            <a:extLst>
              <a:ext uri="{FF2B5EF4-FFF2-40B4-BE49-F238E27FC236}">
                <a16:creationId xmlns="" xmlns:a16="http://schemas.microsoft.com/office/drawing/2014/main" id="{213C011E-166A-6B9F-06E2-E334A939D816}"/>
              </a:ext>
            </a:extLst>
          </p:cNvPr>
          <p:cNvPicPr>
            <a:picLocks noChangeAspect="1"/>
          </p:cNvPicPr>
          <p:nvPr/>
        </p:nvPicPr>
        <p:blipFill>
          <a:blip r:embed="rId2"/>
          <a:stretch>
            <a:fillRect/>
          </a:stretch>
        </p:blipFill>
        <p:spPr>
          <a:xfrm>
            <a:off x="4942801" y="205105"/>
            <a:ext cx="6517679" cy="5979970"/>
          </a:xfrm>
          <a:prstGeom prst="rect">
            <a:avLst/>
          </a:prstGeom>
          <a:noFill/>
        </p:spPr>
      </p:pic>
      <p:sp>
        <p:nvSpPr>
          <p:cNvPr id="4" name="Date Placeholder 3">
            <a:extLst>
              <a:ext uri="{FF2B5EF4-FFF2-40B4-BE49-F238E27FC236}">
                <a16:creationId xmlns="" xmlns:a16="http://schemas.microsoft.com/office/drawing/2014/main" id="{8DA069F0-2B56-E9D5-544A-9DB5EBD50CC2}"/>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a:t>20XX</a:t>
            </a:r>
          </a:p>
        </p:txBody>
      </p:sp>
      <p:sp>
        <p:nvSpPr>
          <p:cNvPr id="5" name="Footer Placeholder 4">
            <a:extLst>
              <a:ext uri="{FF2B5EF4-FFF2-40B4-BE49-F238E27FC236}">
                <a16:creationId xmlns="" xmlns:a16="http://schemas.microsoft.com/office/drawing/2014/main" id="{9E7E34E3-C510-3D2A-043B-F6A922C8E663}"/>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6" name="Slide Number Placeholder 5">
            <a:extLst>
              <a:ext uri="{FF2B5EF4-FFF2-40B4-BE49-F238E27FC236}">
                <a16:creationId xmlns="" xmlns:a16="http://schemas.microsoft.com/office/drawing/2014/main" id="{6D3823C8-71F7-0CBF-FDC0-F20235E3549B}"/>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7</a:t>
            </a:fld>
            <a:endParaRPr lang="en-US"/>
          </a:p>
        </p:txBody>
      </p:sp>
    </p:spTree>
    <p:extLst>
      <p:ext uri="{BB962C8B-B14F-4D97-AF65-F5344CB8AC3E}">
        <p14:creationId xmlns:p14="http://schemas.microsoft.com/office/powerpoint/2010/main" val="233784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FE29B9A-7BBC-FDEE-589D-ECF5BC84AB89}"/>
              </a:ext>
            </a:extLst>
          </p:cNvPr>
          <p:cNvSpPr>
            <a:spLocks noGrp="1"/>
          </p:cNvSpPr>
          <p:nvPr>
            <p:ph type="title"/>
          </p:nvPr>
        </p:nvSpPr>
        <p:spPr>
          <a:xfrm>
            <a:off x="576071" y="458216"/>
            <a:ext cx="10515600" cy="676656"/>
          </a:xfrm>
        </p:spPr>
        <p:txBody>
          <a:bodyPr anchor="ctr">
            <a:noAutofit/>
          </a:bodyPr>
          <a:lstStyle/>
          <a:p>
            <a:r>
              <a:rPr lang="en-US" sz="2000" dirty="0" err="1"/>
              <a:t>Mogući</a:t>
            </a:r>
            <a:r>
              <a:rPr lang="en-US" sz="2000" dirty="0"/>
              <a:t> </a:t>
            </a:r>
            <a:r>
              <a:rPr lang="en-US" sz="2000" dirty="0" err="1"/>
              <a:t>nedostaci</a:t>
            </a:r>
            <a:r>
              <a:rPr lang="en-US" sz="2000" dirty="0"/>
              <a:t> </a:t>
            </a:r>
            <a:r>
              <a:rPr lang="en-US" sz="2000" dirty="0" err="1"/>
              <a:t>ugovorene</a:t>
            </a:r>
            <a:r>
              <a:rPr lang="en-US" sz="2000" dirty="0"/>
              <a:t> </a:t>
            </a:r>
            <a:r>
              <a:rPr lang="en-US" sz="2000" dirty="0" err="1"/>
              <a:t>poljoprivrede</a:t>
            </a:r>
            <a:r>
              <a:rPr lang="en-US" sz="2000" dirty="0"/>
              <a:t/>
            </a:r>
            <a:br>
              <a:rPr lang="en-US" sz="2000" dirty="0"/>
            </a:br>
            <a:endParaRPr lang="en-US" sz="2000" dirty="0"/>
          </a:p>
        </p:txBody>
      </p:sp>
      <p:sp>
        <p:nvSpPr>
          <p:cNvPr id="2" name="Date Placeholder 1">
            <a:extLst>
              <a:ext uri="{FF2B5EF4-FFF2-40B4-BE49-F238E27FC236}">
                <a16:creationId xmlns="" xmlns:a16="http://schemas.microsoft.com/office/drawing/2014/main" id="{B60316AA-7CC2-3435-563C-96A59F1173E6}"/>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a:t>20XX</a:t>
            </a:r>
          </a:p>
        </p:txBody>
      </p:sp>
      <p:sp>
        <p:nvSpPr>
          <p:cNvPr id="3" name="Footer Placeholder 2">
            <a:extLst>
              <a:ext uri="{FF2B5EF4-FFF2-40B4-BE49-F238E27FC236}">
                <a16:creationId xmlns="" xmlns:a16="http://schemas.microsoft.com/office/drawing/2014/main" id="{B1476FA1-9773-F57D-8F08-8A69F90EF33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a:t>presentation title</a:t>
            </a:r>
          </a:p>
        </p:txBody>
      </p:sp>
      <p:sp>
        <p:nvSpPr>
          <p:cNvPr id="4" name="Slide Number Placeholder 3">
            <a:extLst>
              <a:ext uri="{FF2B5EF4-FFF2-40B4-BE49-F238E27FC236}">
                <a16:creationId xmlns="" xmlns:a16="http://schemas.microsoft.com/office/drawing/2014/main" id="{678481F6-F288-CCA8-303F-C01A5FE68A12}"/>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8</a:t>
            </a:fld>
            <a:endParaRPr lang="en-US"/>
          </a:p>
        </p:txBody>
      </p:sp>
      <p:graphicFrame>
        <p:nvGraphicFramePr>
          <p:cNvPr id="8" name="Text Placeholder 4">
            <a:extLst>
              <a:ext uri="{FF2B5EF4-FFF2-40B4-BE49-F238E27FC236}">
                <a16:creationId xmlns="" xmlns:a16="http://schemas.microsoft.com/office/drawing/2014/main" id="{F6FBB947-BA17-10B2-FF59-83210F641FF0}"/>
              </a:ext>
            </a:extLst>
          </p:cNvPr>
          <p:cNvGraphicFramePr/>
          <p:nvPr>
            <p:extLst>
              <p:ext uri="{D42A27DB-BD31-4B8C-83A1-F6EECF244321}">
                <p14:modId xmlns:p14="http://schemas.microsoft.com/office/powerpoint/2010/main" val="1241050254"/>
              </p:ext>
            </p:extLst>
          </p:nvPr>
        </p:nvGraphicFramePr>
        <p:xfrm>
          <a:off x="576071" y="1290320"/>
          <a:ext cx="10882503" cy="4863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73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588AD0-626E-B8B0-E38E-9BD207CC6805}"/>
              </a:ext>
            </a:extLst>
          </p:cNvPr>
          <p:cNvSpPr>
            <a:spLocks noGrp="1"/>
          </p:cNvSpPr>
          <p:nvPr>
            <p:ph type="title"/>
          </p:nvPr>
        </p:nvSpPr>
        <p:spPr>
          <a:xfrm>
            <a:off x="576071" y="824607"/>
            <a:ext cx="6502620" cy="676656"/>
          </a:xfrm>
        </p:spPr>
        <p:txBody>
          <a:bodyPr/>
          <a:lstStyle/>
          <a:p>
            <a:r>
              <a:rPr lang="sr-Latn-RS" dirty="0"/>
              <a:t>Primer ugovorne kooperacije</a:t>
            </a:r>
            <a:endParaRPr lang="en-US" dirty="0"/>
          </a:p>
        </p:txBody>
      </p:sp>
      <p:sp>
        <p:nvSpPr>
          <p:cNvPr id="5" name="Date Placeholder 4">
            <a:extLst>
              <a:ext uri="{FF2B5EF4-FFF2-40B4-BE49-F238E27FC236}">
                <a16:creationId xmlns="" xmlns:a16="http://schemas.microsoft.com/office/drawing/2014/main" id="{160962D8-0D82-8F80-1EAA-D2BCA29C59BF}"/>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 xmlns:a16="http://schemas.microsoft.com/office/drawing/2014/main" id="{DEE9E45B-B4E0-3DAE-2516-FD4768F2C55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 xmlns:a16="http://schemas.microsoft.com/office/drawing/2014/main" id="{5ACEFDE1-133D-A920-3404-7EE03252F730}"/>
              </a:ext>
            </a:extLst>
          </p:cNvPr>
          <p:cNvSpPr>
            <a:spLocks noGrp="1"/>
          </p:cNvSpPr>
          <p:nvPr>
            <p:ph type="sldNum" sz="quarter" idx="12"/>
          </p:nvPr>
        </p:nvSpPr>
        <p:spPr/>
        <p:txBody>
          <a:bodyPr/>
          <a:lstStyle/>
          <a:p>
            <a:fld id="{58FB4751-880F-D840-AAA9-3A15815CC996}" type="slidenum">
              <a:rPr lang="en-US" smtClean="0"/>
              <a:t>9</a:t>
            </a:fld>
            <a:endParaRPr lang="en-US" dirty="0"/>
          </a:p>
        </p:txBody>
      </p:sp>
      <p:pic>
        <p:nvPicPr>
          <p:cNvPr id="8" name="Online Media 7" title="Priča Nemanje Joksića o kooperativnoj proizvodnji kornišona i integraciji malih poljuprivrednika">
            <a:hlinkClick r:id="" action="ppaction://media"/>
            <a:extLst>
              <a:ext uri="{FF2B5EF4-FFF2-40B4-BE49-F238E27FC236}">
                <a16:creationId xmlns="" xmlns:a16="http://schemas.microsoft.com/office/drawing/2014/main" id="{C23D330B-F945-B778-DFA2-8E01D4D6C480}"/>
              </a:ext>
            </a:extLst>
          </p:cNvPr>
          <p:cNvPicPr>
            <a:picLocks noRot="1" noChangeAspect="1"/>
          </p:cNvPicPr>
          <p:nvPr>
            <a:videoFile r:link="rId1"/>
          </p:nvPr>
        </p:nvPicPr>
        <p:blipFill>
          <a:blip r:embed="rId3"/>
          <a:stretch>
            <a:fillRect/>
          </a:stretch>
        </p:blipFill>
        <p:spPr>
          <a:xfrm>
            <a:off x="576071" y="1655001"/>
            <a:ext cx="8148829" cy="4604088"/>
          </a:xfrm>
          <a:prstGeom prst="rect">
            <a:avLst/>
          </a:prstGeom>
        </p:spPr>
      </p:pic>
    </p:spTree>
    <p:extLst>
      <p:ext uri="{BB962C8B-B14F-4D97-AF65-F5344CB8AC3E}">
        <p14:creationId xmlns:p14="http://schemas.microsoft.com/office/powerpoint/2010/main" val="8436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{78051773-BA19-4C40-B586-5E6ADFC37C89}tf11964407_win32</Template>
  <TotalTime>521</TotalTime>
  <Words>1671</Words>
  <Application>Microsoft Office PowerPoint</Application>
  <PresentationFormat>Widescreen</PresentationFormat>
  <Paragraphs>114</Paragraphs>
  <Slides>17</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Gill Sans Nova</vt:lpstr>
      <vt:lpstr>Gill Sans Nova Light</vt:lpstr>
      <vt:lpstr>Sagona Book</vt:lpstr>
      <vt:lpstr>Office Theme</vt:lpstr>
      <vt:lpstr>Prednosti poslovnih modela zadružne i ugovorene proizvodnje</vt:lpstr>
      <vt:lpstr>Udružena poljoprivredna proizvodnja ima brojne prednosti</vt:lpstr>
      <vt:lpstr>Međunarodni distributeri voća radije rade sa manjim brojem većih dobavljača</vt:lpstr>
      <vt:lpstr>PowerPoint Presentation</vt:lpstr>
      <vt:lpstr>Šta je to ugovorna poljoprivreda?</vt:lpstr>
      <vt:lpstr>Prednosti ugovorene proizvodnje</vt:lpstr>
      <vt:lpstr>Šematski prikaz lanca snabdevanja koji uključuje firmu koja ugovara proizvodnju sa farmerima i posreduje u trgovini</vt:lpstr>
      <vt:lpstr>Mogući nedostaci ugovorene poljoprivrede </vt:lpstr>
      <vt:lpstr>Primer ugovorne kooperacije</vt:lpstr>
      <vt:lpstr>Zadružna poljoprivreda</vt:lpstr>
      <vt:lpstr>Prednosti zadružne proizvodnje</vt:lpstr>
      <vt:lpstr>Potencijalni nedostaci i pretnje kod poslovanja zadruga…</vt:lpstr>
      <vt:lpstr>Kako prevazići potencijalne nedostatke zadružnog upravljanja?</vt:lpstr>
      <vt:lpstr>Primer jedne zadruge</vt:lpstr>
      <vt:lpstr>Zadruge – korisni linkovi</vt:lpstr>
      <vt:lpstr>Zaključak…</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Zlatko Jovanovic</dc:creator>
  <cp:lastModifiedBy>IPN_LT</cp:lastModifiedBy>
  <cp:revision>24</cp:revision>
  <dcterms:created xsi:type="dcterms:W3CDTF">2023-03-23T14:16:12Z</dcterms:created>
  <dcterms:modified xsi:type="dcterms:W3CDTF">2023-07-19T08:55:35Z</dcterms:modified>
</cp:coreProperties>
</file>