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4" r:id="rId37"/>
    <p:sldId id="296" r:id="rId38"/>
    <p:sldId id="298" r:id="rId39"/>
    <p:sldId id="291" r:id="rId40"/>
    <p:sldId id="293" r:id="rId41"/>
    <p:sldId id="295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0" d="100"/>
          <a:sy n="20" d="100"/>
        </p:scale>
        <p:origin x="303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7T13:13:27.75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1068 24575,'36'0'0,"5"1"0,50-7 0,-76 4 0,-1-1 0,1 0 0,-1-1 0,0 0 0,0-2 0,-1 1 0,16-10 0,38-30 0,-1-2 0,113-108 0,14-12 0,209-152 0,-307 252 0,-49 36 0,-3-1 0,0-2 0,41-44 0,-45 43-1365,-21 24-5461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7T13:13:30.38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302 0 24575,'-16'0'0,"1"0"0,0 2 0,-1-1 0,1 2 0,0 0 0,0 1 0,-19 7 0,23-6 0,1 1 0,0-1 0,1 2 0,0-1 0,0 1 0,0 1 0,0-1 0,1 1 0,1 1 0,-12 14 0,13-14 0,0 0 0,0 1 0,1-1 0,0 1 0,0 0 0,1 1 0,1-1 0,0 1 0,-3 14 0,5-19 0,1 1 0,0 0 0,0-1 0,0 1 0,1 0 0,0-1 0,0 1 0,1-1 0,0 1 0,0-1 0,0 0 0,1 0 0,0 0 0,0 0 0,0 0 0,6 7 0,5 2 0,0 1 0,1-2 0,0 1 0,2-2 0,34 22 0,98 47 0,-128-71 0,89 48-1365,-89-47-5461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7T13:13:32.6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1648 24575,'23'-27'0,"-1"-1"0,-2-1 0,0-1 0,18-40 0,-9 17 0,447-768 0,-201 302 0,-251 469-1365,-16 29-5461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7T13:13:34.45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24575,'2'26'0,"1"-1"0,1 0 0,1 0 0,1 0 0,1-1 0,2 0 0,0 0 0,1-1 0,22 35 0,-29-53 0,1 0 0,0-1 0,0 0 0,1 1 0,-1-2 0,1 1 0,0-1 0,0 1 0,0-1 0,0-1 0,1 1 0,-1-1 0,1 0 0,0 0 0,-1 0 0,11 1 0,10 1 0,1-1 0,36-1 0,-52-2 0,59 0 60,91-10 0,-135 7-272,-1-2 0,1 0 0,-1-2-1,-1-1 1,1-1 0,42-22 0,-48 19-6614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D448F-B666-68DE-9EE2-970B4F4C4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33E932-898C-CF29-01C8-CF43A7909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728C7F-A184-43E2-E6B5-2C81A297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060F66-52E6-0DA1-1986-F0A7346D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88E03E-359A-428E-7E8F-B2A9641A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1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7F9F29-1DBC-5435-3CD6-B14CFD73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64D206-4262-C834-306F-39AE39AB3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A02232-DC35-A961-7A5C-4F4D0A4A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42C75E-D5A0-F129-054A-30ED338C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41A39D-5FD0-257C-8E65-7C9DCC98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C4DC01-89A2-C5BA-AA49-A8C35E25D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5309B5-2FA8-CFBC-62B9-1A071010F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56707D-A431-C321-B03E-078E352A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968444-1632-2BD6-FBC0-C8F91B69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5ADB22-CF72-B85E-F718-34398726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FC76B6-D7A5-98CB-1F2C-093A0307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415409-4A71-C9EF-5016-540764400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8D6A0C-EAB9-58A2-2F00-316B7AAA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9D7FBE-D8E0-5A2D-4713-3B1A10A1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C95A35-E8DA-80C3-879D-CD952369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6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95EAC-2BE0-29F8-9E5C-17B87797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EE492B-2324-3E5D-8B54-78C6F0FCC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2B8875-CCBE-26F7-8964-7EF1AB7F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B9306F-8D3F-A5C9-DEA4-FBFDE1FE9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AF3CAD-9337-C986-8E3E-48F249FE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8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4B819A-6D55-240F-B001-C80A4E0C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A030B0-4CD3-7EC5-BEC1-01858C781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9B8A40-BC6B-41A9-332E-94766ACDF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5EFF9C-0101-C8F7-C2C6-D426A173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DD694A-8E89-4437-E5F8-64CC22D3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CAC5D-8603-B1A7-B379-924440A6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2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F17DB-943E-D9D2-53EA-535B650A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5A8404-EF56-C834-65C4-8AF2F5339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0750CCC-4C61-1E22-D9CB-A031248AB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68E7EC8-0EE2-359B-B856-76213C8E8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097C8A-AEB0-CA28-FB6C-8BCCABADF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11D61C-D64D-D8C1-6D7B-6CDD3E29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409EFC1-54BA-E363-195F-8DBDDAA7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B9711BC-BA0D-78D9-3904-72237BEF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0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76BE3-C891-1CB7-3341-18381374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631C36-3FC0-B5BC-9A7C-8550EA08C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5BA7F3D-6111-7D92-4870-B9120BB5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45C073-5BA1-C55F-C1E2-403CA567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4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2653C32-2A74-9D54-C121-90A94243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413F45A-98FF-025D-446B-959E501F8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2913AD-35AB-2FC3-CB23-220CEE09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9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D2722-DDB7-0AC8-C892-A0601140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5D8077-AC40-D02B-2004-EA4DAF08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A1BB89-7ED4-1AB2-4162-8E7C6046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13BEB5-76C3-D4D5-5EDD-507F037D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2D7B70-B1C0-FDD7-2807-A33D3D87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436312-BAC7-8560-7F2C-C3186913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7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1BAB10-100B-6ACD-FEA4-4E08C046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CE6AA61-B3E8-14EB-948C-22FD68B38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7C2124-42BA-5498-7049-9317F1BFD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515C7C-E2B2-EAF7-71DE-7732BB83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395403-6220-2EC2-C7AF-6B3C9AE3E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11A14C-F03C-A3C3-6B4A-6DFB2209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C8118-3AB7-5250-4A6C-549BA280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C4335D-4B47-9B43-43F5-F3935B5D1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05F7DF-E206-CEF0-C8C1-DAF66F58A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F9F88-DD90-413D-84BE-6D4D2F25425F}" type="datetimeFigureOut">
              <a:rPr lang="en-US" smtClean="0"/>
              <a:t>19-Jul-23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E8EA51-4150-99BD-81AB-57674CD63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494498-B6A9-F05E-4741-210036D41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DFD35-4069-4C6E-A500-68B9317A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0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nece.org/fileadmin/DAM/trade/agr/standard/standard/fresh/FFV-Std/English/35_Strawberries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1.emf"/><Relationship Id="rId7" Type="http://schemas.openxmlformats.org/officeDocument/2006/relationships/image" Target="../media/image3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legalinstruments.oecd.org/api/print?ids=216&amp;lang=en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AFC3EB-2801-BEB1-BB8C-22893EB8C9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Međunarodni standard za voće i povrće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E713606-CDAD-B5A2-9240-693154642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sz="3600" dirty="0"/>
              <a:t>UNECE FFV 35 – SVEŽE JAGODE</a:t>
            </a:r>
          </a:p>
          <a:p>
            <a:endParaRPr lang="sr-Latn-RS" sz="3600" dirty="0"/>
          </a:p>
          <a:p>
            <a:r>
              <a:rPr lang="sr-Latn-RS" i="1" dirty="0"/>
              <a:t>Zlatko Jovanović, MBA </a:t>
            </a:r>
            <a:r>
              <a:rPr lang="sr-Latn-RS" i="1" dirty="0" err="1"/>
              <a:t>Agr</a:t>
            </a:r>
            <a:r>
              <a:rPr lang="sr-Latn-RS" i="1" dirty="0"/>
              <a:t> (prevod i adaptacija)</a:t>
            </a:r>
            <a:endParaRPr lang="sr-Latn-RS" sz="2000" i="1" dirty="0"/>
          </a:p>
        </p:txBody>
      </p:sp>
    </p:spTree>
    <p:extLst>
      <p:ext uri="{BB962C8B-B14F-4D97-AF65-F5344CB8AC3E}">
        <p14:creationId xmlns:p14="http://schemas.microsoft.com/office/powerpoint/2010/main" val="3711919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58010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Minimalni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zahtevi</a:t>
            </a:r>
            <a:r>
              <a:rPr lang="sr-Latn-RS" dirty="0">
                <a:solidFill>
                  <a:srgbClr val="FF0000"/>
                </a:solidFill>
              </a:rPr>
              <a:t> (nastavak)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– </a:t>
            </a:r>
            <a:r>
              <a:rPr lang="sr-Latn-RS" dirty="0"/>
              <a:t>plodovi su zdravi</a:t>
            </a:r>
            <a:r>
              <a:rPr lang="en-US" dirty="0"/>
              <a:t>; </a:t>
            </a:r>
            <a:r>
              <a:rPr lang="en-US" dirty="0" err="1"/>
              <a:t>isključeni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proizvodi</a:t>
            </a:r>
            <a:r>
              <a:rPr lang="en-US" dirty="0"/>
              <a:t> </a:t>
            </a:r>
            <a:r>
              <a:rPr lang="en-US" dirty="0" err="1"/>
              <a:t>zahvaćeni</a:t>
            </a:r>
            <a:r>
              <a:rPr lang="en-US" dirty="0"/>
              <a:t> </a:t>
            </a:r>
            <a:r>
              <a:rPr lang="en-US" dirty="0" err="1"/>
              <a:t>truljenjem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propadanjem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neprikladni</a:t>
            </a:r>
            <a:r>
              <a:rPr lang="en-US" dirty="0"/>
              <a:t> za </a:t>
            </a:r>
            <a:r>
              <a:rPr lang="en-US" dirty="0" err="1"/>
              <a:t>potrošnju</a:t>
            </a:r>
            <a:r>
              <a:rPr lang="en-US" dirty="0"/>
              <a:t>;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sr-Latn-RS" dirty="0"/>
              <a:t>bez </a:t>
            </a:r>
            <a:r>
              <a:rPr lang="en-US" dirty="0" err="1"/>
              <a:t>bolesti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ozbiljnog</a:t>
            </a:r>
            <a:r>
              <a:rPr lang="en-US" dirty="0"/>
              <a:t> </a:t>
            </a:r>
            <a:r>
              <a:rPr lang="en-US" dirty="0" err="1"/>
              <a:t>kvarenja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značajno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njihov</a:t>
            </a:r>
            <a:r>
              <a:rPr lang="en-US" dirty="0"/>
              <a:t> </a:t>
            </a:r>
            <a:r>
              <a:rPr lang="en-US" dirty="0" err="1"/>
              <a:t>izgled</a:t>
            </a:r>
            <a:r>
              <a:rPr lang="en-US" dirty="0"/>
              <a:t>, </a:t>
            </a:r>
            <a:r>
              <a:rPr lang="en-US" dirty="0" err="1"/>
              <a:t>jestivost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očuvanje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. Ovo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isključuje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zahvaćene</a:t>
            </a:r>
            <a:r>
              <a:rPr lang="en-US" dirty="0"/>
              <a:t> </a:t>
            </a:r>
            <a:r>
              <a:rPr lang="en-US" dirty="0" err="1"/>
              <a:t>truljenjem</a:t>
            </a:r>
            <a:r>
              <a:rPr lang="en-US" dirty="0"/>
              <a:t>, </a:t>
            </a:r>
            <a:r>
              <a:rPr lang="en-US" dirty="0" err="1"/>
              <a:t>čak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znaci</a:t>
            </a:r>
            <a:r>
              <a:rPr lang="en-US" dirty="0"/>
              <a:t> </a:t>
            </a:r>
            <a:r>
              <a:rPr lang="en-US" dirty="0" err="1"/>
              <a:t>veoma</a:t>
            </a:r>
            <a:r>
              <a:rPr lang="en-US" dirty="0"/>
              <a:t> </a:t>
            </a:r>
            <a:r>
              <a:rPr lang="en-US" dirty="0" err="1"/>
              <a:t>blagi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učiniti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nepodobnim</a:t>
            </a:r>
            <a:r>
              <a:rPr lang="en-US" dirty="0"/>
              <a:t> za </a:t>
            </a:r>
            <a:r>
              <a:rPr lang="en-US" dirty="0" err="1"/>
              <a:t>potrošnju</a:t>
            </a:r>
            <a:r>
              <a:rPr lang="sr-Latn-RS" dirty="0"/>
              <a:t>/konzumaciju</a:t>
            </a:r>
            <a:r>
              <a:rPr lang="en-US" dirty="0"/>
              <a:t> po </a:t>
            </a:r>
            <a:r>
              <a:rPr lang="en-US" dirty="0" err="1"/>
              <a:t>dolasku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odredište</a:t>
            </a:r>
            <a:r>
              <a:rPr lang="en-US" dirty="0"/>
              <a:t>.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pokazuju</a:t>
            </a:r>
            <a:r>
              <a:rPr lang="en-US" dirty="0"/>
              <a:t> </a:t>
            </a:r>
            <a:r>
              <a:rPr lang="en-US" dirty="0" err="1"/>
              <a:t>sledeće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stoga</a:t>
            </a:r>
            <a:r>
              <a:rPr lang="en-US" dirty="0"/>
              <a:t> </a:t>
            </a:r>
            <a:r>
              <a:rPr lang="en-US" dirty="0" err="1"/>
              <a:t>isključene</a:t>
            </a:r>
            <a:r>
              <a:rPr lang="en-US" dirty="0"/>
              <a:t>:</a:t>
            </a:r>
          </a:p>
          <a:p>
            <a:r>
              <a:rPr lang="en-US" dirty="0"/>
              <a:t>a) </a:t>
            </a:r>
            <a:r>
              <a:rPr lang="en-US" dirty="0" err="1"/>
              <a:t>Teške</a:t>
            </a:r>
            <a:r>
              <a:rPr lang="en-US" dirty="0"/>
              <a:t> </a:t>
            </a:r>
            <a:r>
              <a:rPr lang="sr-Latn-RS" dirty="0"/>
              <a:t>uboji/jača oštećenja</a:t>
            </a:r>
            <a:r>
              <a:rPr lang="en-US" dirty="0"/>
              <a:t>,</a:t>
            </a:r>
          </a:p>
          <a:p>
            <a:r>
              <a:rPr lang="en-US" dirty="0"/>
              <a:t>b) </a:t>
            </a:r>
            <a:r>
              <a:rPr lang="en-US" dirty="0" err="1"/>
              <a:t>teške</a:t>
            </a:r>
            <a:r>
              <a:rPr lang="en-US" dirty="0"/>
              <a:t> </a:t>
            </a:r>
            <a:r>
              <a:rPr lang="sr-Latn-RS" dirty="0"/>
              <a:t>ožegotine </a:t>
            </a:r>
            <a:r>
              <a:rPr lang="en-US" dirty="0"/>
              <a:t>od </a:t>
            </a:r>
            <a:r>
              <a:rPr lang="en-US" dirty="0" err="1"/>
              <a:t>sunca</a:t>
            </a:r>
            <a:r>
              <a:rPr lang="en-US" dirty="0"/>
              <a:t>,</a:t>
            </a:r>
          </a:p>
          <a:p>
            <a:r>
              <a:rPr lang="en-US" dirty="0"/>
              <a:t>v) </a:t>
            </a:r>
            <a:r>
              <a:rPr lang="en-US" dirty="0" err="1"/>
              <a:t>Tragovi</a:t>
            </a:r>
            <a:r>
              <a:rPr lang="en-US" dirty="0"/>
              <a:t> </a:t>
            </a:r>
            <a:r>
              <a:rPr lang="en-US" dirty="0" err="1"/>
              <a:t>oštećenja</a:t>
            </a:r>
            <a:r>
              <a:rPr lang="en-US" dirty="0"/>
              <a:t> </a:t>
            </a:r>
            <a:r>
              <a:rPr lang="en-US" dirty="0" err="1"/>
              <a:t>uzrokovanih</a:t>
            </a:r>
            <a:r>
              <a:rPr lang="en-US" dirty="0"/>
              <a:t> </a:t>
            </a:r>
            <a:r>
              <a:rPr lang="en-US" dirty="0" err="1"/>
              <a:t>bolestima</a:t>
            </a:r>
            <a:r>
              <a:rPr lang="en-US" dirty="0"/>
              <a:t>.</a:t>
            </a:r>
            <a:endParaRPr lang="sr-Latn-RS" dirty="0"/>
          </a:p>
          <a:p>
            <a:endParaRPr lang="sr-Latn-RS" dirty="0"/>
          </a:p>
          <a:p>
            <a:r>
              <a:rPr lang="en-US" dirty="0" err="1"/>
              <a:t>Slika</a:t>
            </a:r>
            <a:r>
              <a:rPr lang="en-US" dirty="0"/>
              <a:t> 7 Jak</a:t>
            </a:r>
            <a:r>
              <a:rPr lang="sr-Latn-RS" dirty="0"/>
              <a:t> uboj/brazda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8 </a:t>
            </a:r>
            <a:r>
              <a:rPr lang="sr-Latn-RS" dirty="0"/>
              <a:t>Ožegotine </a:t>
            </a:r>
            <a:r>
              <a:rPr lang="en-US" dirty="0"/>
              <a:t>od </a:t>
            </a:r>
            <a:r>
              <a:rPr lang="en-US" dirty="0" err="1"/>
              <a:t>sunca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9 </a:t>
            </a:r>
            <a:r>
              <a:rPr lang="en-US" dirty="0" err="1"/>
              <a:t>Pepelnica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10 Antra</a:t>
            </a:r>
            <a:r>
              <a:rPr lang="sr-Latn-RS" dirty="0"/>
              <a:t>k</a:t>
            </a:r>
            <a:r>
              <a:rPr lang="en-US" dirty="0" err="1"/>
              <a:t>noza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11 </a:t>
            </a:r>
            <a:r>
              <a:rPr lang="en-US" dirty="0" err="1"/>
              <a:t>Botritis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nezrelom</a:t>
            </a:r>
            <a:r>
              <a:rPr lang="en-US" dirty="0"/>
              <a:t> </a:t>
            </a:r>
            <a:r>
              <a:rPr lang="en-US" dirty="0" err="1"/>
              <a:t>voću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3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7 Teški uboji ploda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F2348B-C4A8-4E69-D2CE-4A22EAD8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37" y="1690688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8 Ožegotine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201E04-A272-5C71-56DB-F2E73742F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450" y="1764665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9 Pepelnica jagode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F6A8A4-C1EA-C704-CFA1-572E3F7F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06" y="1764665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10 </a:t>
            </a:r>
            <a:r>
              <a:rPr lang="sr-Latn-RS" dirty="0" err="1">
                <a:solidFill>
                  <a:srgbClr val="5F6368"/>
                </a:solidFill>
                <a:latin typeface="Roboto" panose="02000000000000000000" pitchFamily="2" charset="0"/>
              </a:rPr>
              <a:t>Antraknoza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 jagode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D9D6CA-A7C7-982D-6B5C-5C1D5B39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38" y="1548950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0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11 </a:t>
            </a:r>
            <a:r>
              <a:rPr lang="sr-Latn-RS" dirty="0" err="1">
                <a:solidFill>
                  <a:srgbClr val="5F6368"/>
                </a:solidFill>
                <a:latin typeface="Roboto" panose="02000000000000000000" pitchFamily="2" charset="0"/>
              </a:rPr>
              <a:t>Botritis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 na nezrelom plodu jagode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AE45F1-EA6E-CD31-E30D-4ADF35E0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18" y="1884230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0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58010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Minimalni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zahtevi</a:t>
            </a:r>
            <a:r>
              <a:rPr lang="sr-Latn-RS" dirty="0">
                <a:solidFill>
                  <a:srgbClr val="FF0000"/>
                </a:solidFill>
              </a:rPr>
              <a:t> (nastavak)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– </a:t>
            </a:r>
            <a:r>
              <a:rPr lang="en-US" dirty="0" err="1"/>
              <a:t>čist</a:t>
            </a:r>
            <a:r>
              <a:rPr lang="sr-Latn-RS" dirty="0"/>
              <a:t>i plodovi</a:t>
            </a:r>
            <a:r>
              <a:rPr lang="en-US" dirty="0"/>
              <a:t>, </a:t>
            </a:r>
            <a:r>
              <a:rPr lang="en-US" dirty="0" err="1"/>
              <a:t>praktično</a:t>
            </a:r>
            <a:r>
              <a:rPr lang="en-US" dirty="0"/>
              <a:t> bez </a:t>
            </a:r>
            <a:r>
              <a:rPr lang="en-US" dirty="0" err="1"/>
              <a:t>vidljivih</a:t>
            </a:r>
            <a:r>
              <a:rPr lang="en-US" dirty="0"/>
              <a:t>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materija</a:t>
            </a:r>
            <a:r>
              <a:rPr lang="en-US" dirty="0"/>
              <a:t>;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praktično</a:t>
            </a:r>
            <a:r>
              <a:rPr lang="en-US" dirty="0"/>
              <a:t> bez </a:t>
            </a:r>
            <a:r>
              <a:rPr lang="en-US" dirty="0" err="1"/>
              <a:t>vidljive</a:t>
            </a:r>
            <a:r>
              <a:rPr lang="en-US" dirty="0"/>
              <a:t> </a:t>
            </a:r>
            <a:r>
              <a:rPr lang="en-US" dirty="0" err="1"/>
              <a:t>zemlje</a:t>
            </a:r>
            <a:r>
              <a:rPr lang="en-US" dirty="0"/>
              <a:t>, </a:t>
            </a:r>
            <a:r>
              <a:rPr lang="en-US" dirty="0" err="1"/>
              <a:t>prašine</a:t>
            </a:r>
            <a:r>
              <a:rPr lang="en-US" dirty="0"/>
              <a:t>, </a:t>
            </a:r>
            <a:r>
              <a:rPr lang="en-US" dirty="0" err="1"/>
              <a:t>hemijskih</a:t>
            </a:r>
            <a:r>
              <a:rPr lang="en-US" dirty="0"/>
              <a:t> </a:t>
            </a:r>
            <a:r>
              <a:rPr lang="en-US" dirty="0" err="1"/>
              <a:t>ostataka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vidljivih</a:t>
            </a:r>
            <a:r>
              <a:rPr lang="en-US" dirty="0"/>
              <a:t>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materija</a:t>
            </a:r>
            <a:r>
              <a:rPr lang="en-US" dirty="0"/>
              <a:t>.</a:t>
            </a:r>
          </a:p>
          <a:p>
            <a:r>
              <a:rPr lang="en-US" dirty="0" err="1"/>
              <a:t>Prisustvo</a:t>
            </a:r>
            <a:r>
              <a:rPr lang="en-US" dirty="0"/>
              <a:t> </a:t>
            </a:r>
            <a:r>
              <a:rPr lang="en-US" dirty="0" err="1"/>
              <a:t>vidljivih</a:t>
            </a:r>
            <a:r>
              <a:rPr lang="en-US" dirty="0"/>
              <a:t>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materija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umanjiti</a:t>
            </a:r>
            <a:r>
              <a:rPr lang="en-US" dirty="0"/>
              <a:t> </a:t>
            </a:r>
            <a:r>
              <a:rPr lang="en-US" dirty="0" err="1"/>
              <a:t>komercijalnu</a:t>
            </a:r>
            <a:r>
              <a:rPr lang="en-US" dirty="0"/>
              <a:t> </a:t>
            </a:r>
            <a:r>
              <a:rPr lang="sr-Latn-RS" dirty="0"/>
              <a:t>izgled/</a:t>
            </a:r>
            <a:r>
              <a:rPr lang="en-US" dirty="0" err="1"/>
              <a:t>prezentaciju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sr-Latn-RS" dirty="0"/>
              <a:t>prihvatljivost </a:t>
            </a:r>
            <a:r>
              <a:rPr lang="en-US" dirty="0" err="1"/>
              <a:t>jagoda</a:t>
            </a:r>
            <a:r>
              <a:rPr lang="en-US" dirty="0"/>
              <a:t>. Prema tome, </a:t>
            </a:r>
            <a:r>
              <a:rPr lang="en-US" dirty="0" err="1"/>
              <a:t>prihvatljiva</a:t>
            </a:r>
            <a:r>
              <a:rPr lang="en-US" dirty="0"/>
              <a:t> </a:t>
            </a:r>
            <a:r>
              <a:rPr lang="en-US" dirty="0" err="1"/>
              <a:t>granica</a:t>
            </a:r>
            <a:r>
              <a:rPr lang="en-US" dirty="0"/>
              <a:t> za „</a:t>
            </a:r>
            <a:r>
              <a:rPr lang="en-US" dirty="0" err="1"/>
              <a:t>praktično</a:t>
            </a:r>
            <a:r>
              <a:rPr lang="en-US" dirty="0"/>
              <a:t> </a:t>
            </a:r>
            <a:r>
              <a:rPr lang="sr-Latn-RS" dirty="0"/>
              <a:t>bez…</a:t>
            </a:r>
            <a:r>
              <a:rPr lang="en-US" dirty="0"/>
              <a:t>“ bi – 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klasama</a:t>
            </a:r>
            <a:r>
              <a:rPr lang="en-US" dirty="0"/>
              <a:t> –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en-US" dirty="0" err="1"/>
              <a:t>tragovi</a:t>
            </a:r>
            <a:r>
              <a:rPr lang="en-US" dirty="0"/>
              <a:t>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materija</a:t>
            </a:r>
            <a:r>
              <a:rPr lang="en-US" dirty="0"/>
              <a:t>. </a:t>
            </a:r>
            <a:r>
              <a:rPr lang="en-US" dirty="0" err="1"/>
              <a:t>Prekomerna</a:t>
            </a:r>
            <a:r>
              <a:rPr lang="en-US" dirty="0"/>
              <a:t> </a:t>
            </a:r>
            <a:r>
              <a:rPr lang="en-US" dirty="0" err="1"/>
              <a:t>prašina</a:t>
            </a:r>
            <a:r>
              <a:rPr lang="en-US" dirty="0"/>
              <a:t>, </a:t>
            </a:r>
            <a:r>
              <a:rPr lang="en-US" dirty="0" err="1"/>
              <a:t>zaprljanost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vidljivi</a:t>
            </a:r>
            <a:r>
              <a:rPr lang="en-US" dirty="0"/>
              <a:t> </a:t>
            </a:r>
            <a:r>
              <a:rPr lang="en-US" dirty="0" err="1"/>
              <a:t>hemijski</a:t>
            </a:r>
            <a:r>
              <a:rPr lang="en-US" dirty="0"/>
              <a:t> </a:t>
            </a:r>
            <a:r>
              <a:rPr lang="en-US" dirty="0" err="1"/>
              <a:t>ostaci</a:t>
            </a:r>
            <a:r>
              <a:rPr lang="en-US" dirty="0"/>
              <a:t> </a:t>
            </a:r>
            <a:r>
              <a:rPr lang="sr-Latn-RS" dirty="0"/>
              <a:t>vode</a:t>
            </a:r>
            <a:r>
              <a:rPr lang="en-US" dirty="0"/>
              <a:t> </a:t>
            </a:r>
            <a:r>
              <a:rPr lang="en-US" dirty="0" err="1"/>
              <a:t>odbacivanj</a:t>
            </a:r>
            <a:r>
              <a:rPr lang="sr-Latn-RS" dirty="0"/>
              <a:t>u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.</a:t>
            </a:r>
            <a:endParaRPr lang="sr-Latn-RS" dirty="0"/>
          </a:p>
          <a:p>
            <a:pPr marL="0" indent="0">
              <a:buNone/>
            </a:pPr>
            <a:r>
              <a:rPr lang="sr-Latn-RS" dirty="0"/>
              <a:t>	</a:t>
            </a:r>
            <a:r>
              <a:rPr lang="en-US" dirty="0" err="1"/>
              <a:t>Slika</a:t>
            </a:r>
            <a:r>
              <a:rPr lang="en-US" dirty="0"/>
              <a:t> 12 </a:t>
            </a:r>
            <a:r>
              <a:rPr lang="en-US" dirty="0" err="1"/>
              <a:t>Zaprljano</a:t>
            </a:r>
            <a:r>
              <a:rPr lang="en-US" dirty="0"/>
              <a:t> </a:t>
            </a:r>
            <a:r>
              <a:rPr lang="en-US" dirty="0" err="1"/>
              <a:t>voće</a:t>
            </a:r>
            <a:endParaRPr lang="en-US" dirty="0"/>
          </a:p>
          <a:p>
            <a:endParaRPr lang="sr-Latn-RS" dirty="0"/>
          </a:p>
          <a:p>
            <a:r>
              <a:rPr lang="en-US" dirty="0"/>
              <a:t>– </a:t>
            </a:r>
            <a:r>
              <a:rPr lang="en-US" dirty="0" err="1"/>
              <a:t>svežeg</a:t>
            </a:r>
            <a:r>
              <a:rPr lang="en-US" dirty="0"/>
              <a:t> </a:t>
            </a:r>
            <a:r>
              <a:rPr lang="en-US" dirty="0" err="1"/>
              <a:t>izgleda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opran</a:t>
            </a:r>
            <a:r>
              <a:rPr lang="en-US" dirty="0"/>
              <a:t>;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izgledaju</a:t>
            </a:r>
            <a:r>
              <a:rPr lang="en-US" dirty="0"/>
              <a:t> stare, </a:t>
            </a:r>
            <a:r>
              <a:rPr lang="en-US" dirty="0" err="1"/>
              <a:t>suve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dosadne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dozvoljene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sr-Latn-RS" dirty="0"/>
              <a:t>	</a:t>
            </a:r>
            <a:r>
              <a:rPr lang="en-US" dirty="0" err="1"/>
              <a:t>Slika</a:t>
            </a:r>
            <a:r>
              <a:rPr lang="en-US" dirty="0"/>
              <a:t> 13 </a:t>
            </a:r>
            <a:r>
              <a:rPr lang="sr-Latn-RS" dirty="0"/>
              <a:t>Stadijumi</a:t>
            </a:r>
            <a:r>
              <a:rPr lang="en-US" dirty="0"/>
              <a:t> </a:t>
            </a:r>
            <a:r>
              <a:rPr lang="en-US" dirty="0" err="1"/>
              <a:t>svežine</a:t>
            </a:r>
            <a:endParaRPr lang="en-US" dirty="0"/>
          </a:p>
          <a:p>
            <a:endParaRPr lang="sr-Latn-RS" dirty="0"/>
          </a:p>
          <a:p>
            <a:r>
              <a:rPr lang="en-US" dirty="0"/>
              <a:t>– </a:t>
            </a:r>
            <a:r>
              <a:rPr lang="en-US" dirty="0" err="1"/>
              <a:t>praktično</a:t>
            </a:r>
            <a:r>
              <a:rPr lang="en-US" dirty="0"/>
              <a:t> bez </a:t>
            </a:r>
            <a:r>
              <a:rPr lang="en-US" dirty="0" err="1"/>
              <a:t>štetočina</a:t>
            </a:r>
            <a:r>
              <a:rPr lang="en-US" dirty="0"/>
              <a:t>;</a:t>
            </a:r>
          </a:p>
          <a:p>
            <a:r>
              <a:rPr lang="en-US" dirty="0" err="1"/>
              <a:t>Prisustvo</a:t>
            </a:r>
            <a:r>
              <a:rPr lang="en-US" dirty="0"/>
              <a:t> </a:t>
            </a:r>
            <a:r>
              <a:rPr lang="en-US" dirty="0" err="1"/>
              <a:t>štetočina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umanjiti</a:t>
            </a:r>
            <a:r>
              <a:rPr lang="en-US" dirty="0"/>
              <a:t> </a:t>
            </a:r>
            <a:r>
              <a:rPr lang="en-US" dirty="0" err="1"/>
              <a:t>komercijalnu</a:t>
            </a:r>
            <a:r>
              <a:rPr lang="en-US" dirty="0"/>
              <a:t> </a:t>
            </a:r>
            <a:r>
              <a:rPr lang="en-US" dirty="0" err="1"/>
              <a:t>prezentaciju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prihvatanje</a:t>
            </a:r>
            <a:r>
              <a:rPr lang="en-US" dirty="0"/>
              <a:t> </a:t>
            </a:r>
            <a:r>
              <a:rPr lang="en-US" dirty="0" err="1"/>
              <a:t>jagoda</a:t>
            </a:r>
            <a:r>
              <a:rPr lang="en-US" dirty="0"/>
              <a:t>. </a:t>
            </a:r>
            <a:r>
              <a:rPr lang="en-US" dirty="0" err="1"/>
              <a:t>Stoga</a:t>
            </a:r>
            <a:r>
              <a:rPr lang="en-US" dirty="0"/>
              <a:t> bi </a:t>
            </a:r>
            <a:r>
              <a:rPr lang="en-US" dirty="0" err="1"/>
              <a:t>prihvatljivo</a:t>
            </a:r>
            <a:r>
              <a:rPr lang="en-US" dirty="0"/>
              <a:t> </a:t>
            </a:r>
            <a:r>
              <a:rPr lang="en-US" dirty="0" err="1"/>
              <a:t>ograničenje</a:t>
            </a:r>
            <a:r>
              <a:rPr lang="en-US" dirty="0"/>
              <a:t> za „</a:t>
            </a:r>
            <a:r>
              <a:rPr lang="en-US" dirty="0" err="1"/>
              <a:t>praktično</a:t>
            </a:r>
            <a:r>
              <a:rPr lang="en-US" dirty="0"/>
              <a:t> </a:t>
            </a:r>
            <a:r>
              <a:rPr lang="en-US" dirty="0" err="1"/>
              <a:t>besplatno</a:t>
            </a:r>
            <a:r>
              <a:rPr lang="en-US" dirty="0"/>
              <a:t>“ </a:t>
            </a:r>
            <a:r>
              <a:rPr lang="en-US" dirty="0" err="1"/>
              <a:t>bilo</a:t>
            </a:r>
            <a:r>
              <a:rPr lang="en-US" dirty="0"/>
              <a:t> – 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klasama</a:t>
            </a:r>
            <a:r>
              <a:rPr lang="en-US" dirty="0"/>
              <a:t> – </a:t>
            </a:r>
            <a:r>
              <a:rPr lang="en-US" dirty="0" err="1"/>
              <a:t>povremeni</a:t>
            </a:r>
            <a:r>
              <a:rPr lang="en-US" dirty="0"/>
              <a:t> </a:t>
            </a:r>
            <a:r>
              <a:rPr lang="en-US" dirty="0" err="1"/>
              <a:t>insekti</a:t>
            </a:r>
            <a:r>
              <a:rPr lang="en-US" dirty="0"/>
              <a:t>, </a:t>
            </a:r>
            <a:r>
              <a:rPr lang="en-US" dirty="0" err="1"/>
              <a:t>grinje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štetočini</a:t>
            </a:r>
            <a:r>
              <a:rPr lang="en-US" dirty="0"/>
              <a:t>;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kakve</a:t>
            </a:r>
            <a:r>
              <a:rPr lang="en-US" dirty="0"/>
              <a:t> </a:t>
            </a:r>
            <a:r>
              <a:rPr lang="en-US" dirty="0" err="1"/>
              <a:t>kolonije</a:t>
            </a:r>
            <a:r>
              <a:rPr lang="en-US" dirty="0"/>
              <a:t> bi </a:t>
            </a:r>
            <a:r>
              <a:rPr lang="en-US" dirty="0" err="1"/>
              <a:t>dovele</a:t>
            </a:r>
            <a:r>
              <a:rPr lang="en-US" dirty="0"/>
              <a:t> do </a:t>
            </a:r>
            <a:r>
              <a:rPr lang="en-US" dirty="0" err="1"/>
              <a:t>odbacivanja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22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12 Zaprljani plod / zemlja–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33DD41-D37A-5A30-AF39-1A2FCC43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30" y="1764665"/>
            <a:ext cx="2754775" cy="36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17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13 Levo: svežeg izgleda; Desno: prezreli plod, smežuran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F65D34-436C-8C0B-7FB7-88BC4C12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38" y="1981091"/>
            <a:ext cx="4259484" cy="27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Minimalni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zahtevi</a:t>
            </a:r>
            <a:r>
              <a:rPr lang="sr-Latn-RS" dirty="0">
                <a:solidFill>
                  <a:srgbClr val="FF0000"/>
                </a:solidFill>
              </a:rPr>
              <a:t> (nastavak)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– </a:t>
            </a:r>
            <a:r>
              <a:rPr lang="en-US" dirty="0" err="1"/>
              <a:t>praktično</a:t>
            </a:r>
            <a:r>
              <a:rPr lang="en-US" dirty="0"/>
              <a:t> bez </a:t>
            </a:r>
            <a:r>
              <a:rPr lang="en-US" dirty="0" err="1"/>
              <a:t>oštećenja</a:t>
            </a:r>
            <a:r>
              <a:rPr lang="en-US" dirty="0"/>
              <a:t> </a:t>
            </a:r>
            <a:r>
              <a:rPr lang="en-US" dirty="0" err="1"/>
              <a:t>izazvanih</a:t>
            </a:r>
            <a:r>
              <a:rPr lang="en-US" dirty="0"/>
              <a:t> </a:t>
            </a:r>
            <a:r>
              <a:rPr lang="en-US" dirty="0" err="1"/>
              <a:t>štetočinama</a:t>
            </a:r>
            <a:r>
              <a:rPr lang="en-US" dirty="0"/>
              <a:t>;</a:t>
            </a:r>
          </a:p>
          <a:p>
            <a:r>
              <a:rPr lang="en-US" dirty="0" err="1"/>
              <a:t>Oštećenje</a:t>
            </a:r>
            <a:r>
              <a:rPr lang="en-US" dirty="0"/>
              <a:t> od </a:t>
            </a:r>
            <a:r>
              <a:rPr lang="en-US" dirty="0" err="1"/>
              <a:t>štetočina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meso</a:t>
            </a:r>
            <a:r>
              <a:rPr lang="en-US" dirty="0"/>
              <a:t> </a:t>
            </a:r>
            <a:r>
              <a:rPr lang="sr-Latn-RS" dirty="0"/>
              <a:t>ploda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neprikladnim</a:t>
            </a:r>
            <a:r>
              <a:rPr lang="en-US" dirty="0"/>
              <a:t> za </a:t>
            </a:r>
            <a:r>
              <a:rPr lang="en-US" dirty="0" err="1"/>
              <a:t>potrošnju</a:t>
            </a:r>
            <a:r>
              <a:rPr lang="en-US" dirty="0"/>
              <a:t>. Prema tome, </a:t>
            </a:r>
            <a:r>
              <a:rPr lang="en-US" dirty="0" err="1"/>
              <a:t>prihvatljivo</a:t>
            </a:r>
            <a:r>
              <a:rPr lang="en-US" dirty="0"/>
              <a:t> </a:t>
            </a:r>
            <a:r>
              <a:rPr lang="en-US" dirty="0" err="1"/>
              <a:t>ograničenje</a:t>
            </a:r>
            <a:r>
              <a:rPr lang="en-US" dirty="0"/>
              <a:t> za „</a:t>
            </a:r>
            <a:r>
              <a:rPr lang="en-US" dirty="0" err="1"/>
              <a:t>praktično</a:t>
            </a:r>
            <a:r>
              <a:rPr lang="en-US" dirty="0"/>
              <a:t> </a:t>
            </a:r>
            <a:r>
              <a:rPr lang="sr-Latn-RS" dirty="0"/>
              <a:t>bez…</a:t>
            </a:r>
            <a:r>
              <a:rPr lang="en-US" dirty="0"/>
              <a:t>“ bi </a:t>
            </a:r>
            <a:r>
              <a:rPr lang="en-US" dirty="0" err="1"/>
              <a:t>bili</a:t>
            </a:r>
            <a:r>
              <a:rPr lang="en-US" dirty="0"/>
              <a:t> – 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klasama</a:t>
            </a:r>
            <a:r>
              <a:rPr lang="en-US" dirty="0"/>
              <a:t> – </a:t>
            </a:r>
            <a:r>
              <a:rPr lang="en-US" dirty="0" err="1"/>
              <a:t>tragovi</a:t>
            </a:r>
            <a:r>
              <a:rPr lang="en-US" dirty="0"/>
              <a:t> </a:t>
            </a:r>
            <a:r>
              <a:rPr lang="en-US" dirty="0" err="1"/>
              <a:t>oštećenja</a:t>
            </a:r>
            <a:r>
              <a:rPr lang="en-US" dirty="0"/>
              <a:t> </a:t>
            </a:r>
            <a:r>
              <a:rPr lang="en-US" dirty="0" err="1"/>
              <a:t>izazvanih</a:t>
            </a:r>
            <a:r>
              <a:rPr lang="en-US" dirty="0"/>
              <a:t> </a:t>
            </a:r>
            <a:r>
              <a:rPr lang="en-US" dirty="0" err="1"/>
              <a:t>štetočinama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14 </a:t>
            </a:r>
            <a:r>
              <a:rPr lang="en-US" dirty="0" err="1"/>
              <a:t>Oštećenje</a:t>
            </a:r>
            <a:r>
              <a:rPr lang="en-US" dirty="0"/>
              <a:t> od </a:t>
            </a:r>
            <a:r>
              <a:rPr lang="en-US" dirty="0" err="1"/>
              <a:t>tripsa</a:t>
            </a:r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sr-Latn-RS" dirty="0"/>
              <a:t>čašicom </a:t>
            </a:r>
            <a:r>
              <a:rPr lang="en-US" dirty="0"/>
              <a:t>(</a:t>
            </a:r>
            <a:r>
              <a:rPr lang="en-US" dirty="0" err="1"/>
              <a:t>osim</a:t>
            </a:r>
            <a:r>
              <a:rPr lang="en-US" dirty="0"/>
              <a:t> u </a:t>
            </a:r>
            <a:r>
              <a:rPr lang="en-US" dirty="0" err="1"/>
              <a:t>slučaju</a:t>
            </a:r>
            <a:r>
              <a:rPr lang="en-US" dirty="0"/>
              <a:t> </a:t>
            </a:r>
            <a:r>
              <a:rPr lang="en-US" dirty="0" err="1"/>
              <a:t>šumskih</a:t>
            </a:r>
            <a:r>
              <a:rPr lang="en-US" dirty="0"/>
              <a:t> </a:t>
            </a:r>
            <a:r>
              <a:rPr lang="en-US" dirty="0" err="1"/>
              <a:t>jagoda</a:t>
            </a:r>
            <a:r>
              <a:rPr lang="en-US" dirty="0"/>
              <a:t>); </a:t>
            </a:r>
            <a:r>
              <a:rPr lang="en-US" dirty="0" err="1"/>
              <a:t>čašica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drška</a:t>
            </a:r>
            <a:r>
              <a:rPr lang="en-US" dirty="0"/>
              <a:t> (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)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sveže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zelene</a:t>
            </a:r>
            <a:r>
              <a:rPr lang="en-US" dirty="0"/>
              <a:t>;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Slika</a:t>
            </a:r>
            <a:r>
              <a:rPr lang="en-US" dirty="0"/>
              <a:t> 15 </a:t>
            </a:r>
            <a:r>
              <a:rPr lang="en-US" dirty="0" err="1"/>
              <a:t>Sveža</a:t>
            </a:r>
            <a:r>
              <a:rPr lang="en-US" dirty="0"/>
              <a:t> </a:t>
            </a:r>
            <a:r>
              <a:rPr lang="sr-Latn-RS" dirty="0"/>
              <a:t>čašica/</a:t>
            </a:r>
            <a:r>
              <a:rPr lang="sr-Latn-RS" dirty="0" err="1"/>
              <a:t>kaliks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bez </a:t>
            </a:r>
            <a:r>
              <a:rPr lang="en-US" dirty="0" err="1"/>
              <a:t>peteljke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16 </a:t>
            </a:r>
            <a:r>
              <a:rPr lang="en-US" dirty="0" err="1"/>
              <a:t>Otkinuta</a:t>
            </a:r>
            <a:r>
              <a:rPr lang="en-US" dirty="0"/>
              <a:t> </a:t>
            </a:r>
            <a:r>
              <a:rPr lang="en-US" dirty="0" err="1"/>
              <a:t>stabljika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17 </a:t>
            </a:r>
            <a:r>
              <a:rPr lang="en-US" dirty="0" err="1"/>
              <a:t>Osušena</a:t>
            </a:r>
            <a:r>
              <a:rPr lang="en-US" dirty="0"/>
              <a:t> </a:t>
            </a:r>
            <a:r>
              <a:rPr lang="sr-Latn-RS" dirty="0"/>
              <a:t>čašica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18 </a:t>
            </a:r>
            <a:r>
              <a:rPr lang="sr-Latn-RS" dirty="0"/>
              <a:t>Šumske </a:t>
            </a:r>
            <a:r>
              <a:rPr lang="en-US" dirty="0" err="1"/>
              <a:t>jagode</a:t>
            </a:r>
            <a:r>
              <a:rPr lang="en-US" dirty="0"/>
              <a:t> bez </a:t>
            </a:r>
            <a:r>
              <a:rPr lang="en-US" dirty="0" err="1"/>
              <a:t>čašice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– bez </a:t>
            </a:r>
            <a:r>
              <a:rPr lang="sr-Latn-RS" dirty="0"/>
              <a:t>neuobičajene </a:t>
            </a:r>
            <a:r>
              <a:rPr lang="en-US" dirty="0" err="1"/>
              <a:t>spoljašnje</a:t>
            </a:r>
            <a:r>
              <a:rPr lang="en-US" dirty="0"/>
              <a:t> </a:t>
            </a:r>
            <a:r>
              <a:rPr lang="en-US" dirty="0" err="1"/>
              <a:t>vlage</a:t>
            </a:r>
            <a:r>
              <a:rPr lang="en-US" dirty="0"/>
              <a:t>;</a:t>
            </a:r>
          </a:p>
          <a:p>
            <a:r>
              <a:rPr lang="en-US" dirty="0"/>
              <a:t>Ova </a:t>
            </a:r>
            <a:r>
              <a:rPr lang="en-US" dirty="0" err="1"/>
              <a:t>odredba</a:t>
            </a:r>
            <a:r>
              <a:rPr lang="en-US" dirty="0"/>
              <a:t> se </a:t>
            </a:r>
            <a:r>
              <a:rPr lang="sr-Latn-RS" dirty="0"/>
              <a:t>odnosi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prekomernu</a:t>
            </a:r>
            <a:r>
              <a:rPr lang="en-US" dirty="0"/>
              <a:t> </a:t>
            </a:r>
            <a:r>
              <a:rPr lang="en-US" dirty="0" err="1"/>
              <a:t>vlagu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primer, </a:t>
            </a:r>
            <a:r>
              <a:rPr lang="en-US" dirty="0" err="1"/>
              <a:t>slobodnu</a:t>
            </a:r>
            <a:r>
              <a:rPr lang="en-US" dirty="0"/>
              <a:t> </a:t>
            </a:r>
            <a:r>
              <a:rPr lang="en-US" dirty="0" err="1"/>
              <a:t>vodu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leži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ne </a:t>
            </a:r>
            <a:r>
              <a:rPr lang="en-US" dirty="0" err="1"/>
              <a:t>uključuje</a:t>
            </a:r>
            <a:r>
              <a:rPr lang="en-US" dirty="0"/>
              <a:t> </a:t>
            </a:r>
            <a:r>
              <a:rPr lang="en-US" dirty="0" err="1"/>
              <a:t>kondenzaciju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proizvodima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sr-Latn-RS" dirty="0"/>
              <a:t>vađenja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sr-Latn-RS" dirty="0"/>
              <a:t>pot</a:t>
            </a:r>
            <a:r>
              <a:rPr lang="en-US" dirty="0" err="1"/>
              <a:t>hla</a:t>
            </a:r>
            <a:r>
              <a:rPr lang="sr-Latn-RS" dirty="0" err="1"/>
              <a:t>đenog</a:t>
            </a:r>
            <a:r>
              <a:rPr lang="en-US" dirty="0"/>
              <a:t> </a:t>
            </a:r>
            <a:r>
              <a:rPr lang="en-US" dirty="0" err="1"/>
              <a:t>skladišta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sr-Latn-RS" dirty="0" err="1"/>
              <a:t>frigo</a:t>
            </a:r>
            <a:r>
              <a:rPr lang="sr-Latn-RS" dirty="0"/>
              <a:t> vozila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89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12CC89-DD1D-2368-863E-667824BF4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I. DEFINICIJA PROIZVODA</a:t>
            </a:r>
          </a:p>
          <a:p>
            <a:r>
              <a:rPr lang="en-US" dirty="0" err="1"/>
              <a:t>Ovaj</a:t>
            </a:r>
            <a:r>
              <a:rPr lang="en-US" dirty="0"/>
              <a:t> standard se </a:t>
            </a:r>
            <a:r>
              <a:rPr lang="en-US" dirty="0" err="1"/>
              <a:t>primenjuje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sorti</a:t>
            </a:r>
            <a:r>
              <a:rPr lang="en-US" dirty="0"/>
              <a:t> (</a:t>
            </a:r>
            <a:r>
              <a:rPr lang="en-US" dirty="0" err="1"/>
              <a:t>kultivara</a:t>
            </a:r>
            <a:r>
              <a:rPr lang="en-US" dirty="0"/>
              <a:t>) </a:t>
            </a:r>
            <a:r>
              <a:rPr lang="en-US" dirty="0" err="1"/>
              <a:t>gajenih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roda</a:t>
            </a:r>
            <a:r>
              <a:rPr lang="en-US" dirty="0"/>
              <a:t> </a:t>
            </a:r>
            <a:r>
              <a:rPr lang="en-US" i="1" dirty="0"/>
              <a:t>Fragaria</a:t>
            </a:r>
            <a:r>
              <a:rPr lang="en-US" dirty="0"/>
              <a:t> L.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isporučuju</a:t>
            </a:r>
            <a:r>
              <a:rPr lang="en-US" dirty="0"/>
              <a:t> </a:t>
            </a:r>
            <a:r>
              <a:rPr lang="en-US" dirty="0" err="1"/>
              <a:t>potrošaču</a:t>
            </a:r>
            <a:r>
              <a:rPr lang="en-US" dirty="0"/>
              <a:t> </a:t>
            </a:r>
            <a:r>
              <a:rPr lang="en-US" dirty="0" err="1"/>
              <a:t>sveže</a:t>
            </a:r>
            <a:r>
              <a:rPr lang="en-US" dirty="0"/>
              <a:t>, </a:t>
            </a:r>
            <a:r>
              <a:rPr lang="en-US" dirty="0" err="1"/>
              <a:t>isključujući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za </a:t>
            </a:r>
            <a:r>
              <a:rPr lang="en-US" dirty="0" err="1"/>
              <a:t>industrijsku</a:t>
            </a:r>
            <a:r>
              <a:rPr lang="en-US" dirty="0"/>
              <a:t> </a:t>
            </a:r>
            <a:r>
              <a:rPr lang="en-US" dirty="0" err="1"/>
              <a:t>preradu</a:t>
            </a:r>
            <a:r>
              <a:rPr lang="en-US" dirty="0"/>
              <a:t>.</a:t>
            </a:r>
            <a:endParaRPr lang="sr-Latn-RS" dirty="0"/>
          </a:p>
          <a:p>
            <a:r>
              <a:rPr lang="sr-Latn-RS" dirty="0"/>
              <a:t>Pun tekst standarda na engleskom: </a:t>
            </a:r>
            <a:r>
              <a:rPr lang="en-US" dirty="0">
                <a:hlinkClick r:id="rId2"/>
              </a:rPr>
              <a:t>Microsoft Word - 35Strawberries_2017_e (unece.org)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1 </a:t>
            </a:r>
            <a:r>
              <a:rPr lang="en-US" dirty="0" err="1"/>
              <a:t>Primeri</a:t>
            </a:r>
            <a:r>
              <a:rPr lang="en-US" dirty="0"/>
              <a:t> </a:t>
            </a:r>
            <a:r>
              <a:rPr lang="en-US" dirty="0" err="1"/>
              <a:t>sorti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 Primer </a:t>
            </a:r>
            <a:r>
              <a:rPr lang="en-US" dirty="0" err="1"/>
              <a:t>polimorfizma</a:t>
            </a:r>
            <a:r>
              <a:rPr lang="en-US" dirty="0"/>
              <a:t> </a:t>
            </a:r>
            <a:r>
              <a:rPr lang="sr-Latn-RS" dirty="0"/>
              <a:t>kod</a:t>
            </a:r>
            <a:r>
              <a:rPr lang="en-US" dirty="0"/>
              <a:t> </a:t>
            </a:r>
            <a:r>
              <a:rPr lang="en-US" dirty="0" err="1"/>
              <a:t>sorti</a:t>
            </a:r>
            <a:r>
              <a:rPr lang="en-US" dirty="0"/>
              <a:t> </a:t>
            </a:r>
            <a:r>
              <a:rPr lang="en-US" dirty="0" err="1"/>
              <a:t>jagode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 </a:t>
            </a:r>
            <a:r>
              <a:rPr lang="sr-Latn-RS" dirty="0"/>
              <a:t>Šumske</a:t>
            </a:r>
            <a:r>
              <a:rPr lang="en-US" dirty="0"/>
              <a:t> </a:t>
            </a:r>
            <a:r>
              <a:rPr lang="en-US" dirty="0" err="1"/>
              <a:t>jagode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25334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14 Oštećenje od </a:t>
            </a:r>
            <a:r>
              <a:rPr lang="sr-Latn-RS" dirty="0" err="1">
                <a:solidFill>
                  <a:srgbClr val="5F6368"/>
                </a:solidFill>
                <a:latin typeface="Roboto" panose="02000000000000000000" pitchFamily="2" charset="0"/>
              </a:rPr>
              <a:t>tripsa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CEE35D-FDFE-C07A-C2F4-50AABE16A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51" y="2116996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2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15 Čašica i stabljika sveže i zelene; Levo: sa drškom, desno: bez drške –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B15E8C-6B5E-9AB7-1E2E-F3AF2140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77" y="1896319"/>
            <a:ext cx="5238210" cy="33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8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16 Pokidana stabljika (i čašica) – nije dozvoljeno 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9" y="141268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FF0B3F-8129-DF56-5CDA-41CED6EA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18" y="1374364"/>
            <a:ext cx="2476982" cy="246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54CAB6-13E6-A3D4-BF34-36994990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518" y="3868026"/>
            <a:ext cx="2476982" cy="24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6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17 Sasušena čašica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797350-32C7-DC8E-F5A3-9468699B9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091" y="1618504"/>
            <a:ext cx="3799375" cy="37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57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18 Šumske jagode bez </a:t>
            </a:r>
            <a:r>
              <a:rPr lang="sr-Latn-RS" dirty="0" err="1">
                <a:solidFill>
                  <a:srgbClr val="5F6368"/>
                </a:solidFill>
                <a:latin typeface="Roboto" panose="02000000000000000000" pitchFamily="2" charset="0"/>
              </a:rPr>
              <a:t>kaliksa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 -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423CED-BDB0-5D1D-C05E-6FD97D48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62" y="1901986"/>
            <a:ext cx="5582378" cy="362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8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Minimalni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zahtevi</a:t>
            </a:r>
            <a:r>
              <a:rPr lang="sr-Latn-RS" dirty="0">
                <a:solidFill>
                  <a:srgbClr val="FF0000"/>
                </a:solidFill>
              </a:rPr>
              <a:t> (nastavak)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– bez </a:t>
            </a:r>
            <a:r>
              <a:rPr lang="en-US" dirty="0" err="1"/>
              <a:t>stranog</a:t>
            </a:r>
            <a:r>
              <a:rPr lang="en-US" dirty="0"/>
              <a:t> </a:t>
            </a:r>
            <a:r>
              <a:rPr lang="en-US" dirty="0" err="1"/>
              <a:t>mirisa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/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ukusa</a:t>
            </a:r>
            <a:r>
              <a:rPr lang="en-US" dirty="0"/>
              <a:t>.</a:t>
            </a:r>
          </a:p>
          <a:p>
            <a:r>
              <a:rPr lang="en-US" dirty="0"/>
              <a:t>Ova </a:t>
            </a:r>
            <a:r>
              <a:rPr lang="en-US" dirty="0" err="1"/>
              <a:t>odredba</a:t>
            </a:r>
            <a:r>
              <a:rPr lang="en-US" dirty="0"/>
              <a:t>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uskladištene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transportovane</a:t>
            </a:r>
            <a:r>
              <a:rPr lang="en-US" dirty="0"/>
              <a:t> u </a:t>
            </a:r>
            <a:r>
              <a:rPr lang="en-US" dirty="0" err="1"/>
              <a:t>lošim</a:t>
            </a:r>
            <a:r>
              <a:rPr lang="en-US" dirty="0"/>
              <a:t> </a:t>
            </a:r>
            <a:r>
              <a:rPr lang="en-US" dirty="0" err="1"/>
              <a:t>uslovima</a:t>
            </a:r>
            <a:r>
              <a:rPr lang="en-US" dirty="0"/>
              <a:t>,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posledično</a:t>
            </a:r>
            <a:r>
              <a:rPr lang="en-US" dirty="0"/>
              <a:t> </a:t>
            </a:r>
            <a:r>
              <a:rPr lang="en-US" dirty="0" err="1"/>
              <a:t>dovelo</a:t>
            </a:r>
            <a:r>
              <a:rPr lang="en-US" dirty="0"/>
              <a:t> do toga da </a:t>
            </a:r>
            <a:r>
              <a:rPr lang="en-US" dirty="0" err="1"/>
              <a:t>upijaju</a:t>
            </a:r>
            <a:r>
              <a:rPr lang="en-US" dirty="0"/>
              <a:t> </a:t>
            </a:r>
            <a:r>
              <a:rPr lang="sr-Latn-RS" dirty="0"/>
              <a:t>strane</a:t>
            </a:r>
            <a:r>
              <a:rPr lang="en-US" dirty="0"/>
              <a:t> </a:t>
            </a:r>
            <a:r>
              <a:rPr lang="en-US" dirty="0" err="1"/>
              <a:t>mirise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/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ukuse</a:t>
            </a:r>
            <a:r>
              <a:rPr lang="en-US" dirty="0"/>
              <a:t>,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blizine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koji </a:t>
            </a:r>
            <a:r>
              <a:rPr lang="en-US" dirty="0" err="1"/>
              <a:t>ispuštaju</a:t>
            </a:r>
            <a:r>
              <a:rPr lang="en-US" dirty="0"/>
              <a:t> </a:t>
            </a:r>
            <a:r>
              <a:rPr lang="en-US" dirty="0" err="1"/>
              <a:t>isparljive</a:t>
            </a:r>
            <a:r>
              <a:rPr lang="en-US" dirty="0"/>
              <a:t> </a:t>
            </a:r>
            <a:r>
              <a:rPr lang="en-US" dirty="0" err="1"/>
              <a:t>mirise</a:t>
            </a:r>
            <a:r>
              <a:rPr lang="en-US" dirty="0"/>
              <a:t>.</a:t>
            </a:r>
          </a:p>
          <a:p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jagoda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takvi</a:t>
            </a:r>
            <a:r>
              <a:rPr lang="en-US" dirty="0"/>
              <a:t> da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omogućavaju</a:t>
            </a:r>
            <a:r>
              <a:rPr lang="en-US" dirty="0"/>
              <a:t>:</a:t>
            </a:r>
          </a:p>
          <a:p>
            <a:r>
              <a:rPr lang="en-US" dirty="0"/>
              <a:t>– da </a:t>
            </a:r>
            <a:r>
              <a:rPr lang="en-US" dirty="0" err="1"/>
              <a:t>izdrži</a:t>
            </a:r>
            <a:r>
              <a:rPr lang="en-US" dirty="0"/>
              <a:t> transport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rukovanje</a:t>
            </a:r>
            <a:r>
              <a:rPr lang="en-US" dirty="0"/>
              <a:t>,</a:t>
            </a:r>
          </a:p>
          <a:p>
            <a:r>
              <a:rPr lang="en-US" dirty="0"/>
              <a:t>– da </a:t>
            </a:r>
            <a:r>
              <a:rPr lang="en-US" dirty="0" err="1"/>
              <a:t>stignu</a:t>
            </a:r>
            <a:r>
              <a:rPr lang="en-US" dirty="0"/>
              <a:t> u mesto </a:t>
            </a:r>
            <a:r>
              <a:rPr lang="en-US" dirty="0" err="1"/>
              <a:t>odredišta</a:t>
            </a:r>
            <a:r>
              <a:rPr lang="en-US" dirty="0"/>
              <a:t> u </a:t>
            </a:r>
            <a:r>
              <a:rPr lang="en-US" dirty="0" err="1"/>
              <a:t>zadovoljavajućem</a:t>
            </a:r>
            <a:r>
              <a:rPr lang="en-US" dirty="0"/>
              <a:t> </a:t>
            </a:r>
            <a:r>
              <a:rPr lang="en-US" dirty="0" err="1"/>
              <a:t>stanju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241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B. </a:t>
            </a:r>
            <a:r>
              <a:rPr lang="en-US" dirty="0" err="1">
                <a:solidFill>
                  <a:srgbClr val="FF0000"/>
                </a:solidFill>
              </a:rPr>
              <a:t>Zahtevi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sr-Latn-RS" dirty="0">
                <a:solidFill>
                  <a:srgbClr val="FF0000"/>
                </a:solidFill>
              </a:rPr>
              <a:t>u pogledu zrelosti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dovoljno</a:t>
            </a:r>
            <a:r>
              <a:rPr lang="en-US" dirty="0"/>
              <a:t> </a:t>
            </a:r>
            <a:r>
              <a:rPr lang="en-US" dirty="0" err="1"/>
              <a:t>razvijene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pokazivati</a:t>
            </a:r>
            <a:r>
              <a:rPr lang="en-US" dirty="0"/>
              <a:t> </a:t>
            </a:r>
            <a:r>
              <a:rPr lang="en-US" dirty="0" err="1"/>
              <a:t>zadovoljavajuc</a:t>
            </a:r>
            <a:r>
              <a:rPr lang="en-US" dirty="0"/>
              <a:t>́</a:t>
            </a:r>
            <a:r>
              <a:rPr lang="sr-Latn-RS" dirty="0"/>
              <a:t>u</a:t>
            </a:r>
            <a:r>
              <a:rPr lang="en-US" dirty="0"/>
              <a:t> </a:t>
            </a:r>
            <a:r>
              <a:rPr lang="en-US" dirty="0" err="1"/>
              <a:t>zrelost</a:t>
            </a:r>
            <a:r>
              <a:rPr lang="en-US" dirty="0"/>
              <a:t>.</a:t>
            </a:r>
          </a:p>
          <a:p>
            <a:r>
              <a:rPr lang="en-US" dirty="0" err="1"/>
              <a:t>Oblik</a:t>
            </a:r>
            <a:r>
              <a:rPr lang="en-US" dirty="0"/>
              <a:t>, </a:t>
            </a:r>
            <a:r>
              <a:rPr lang="en-US" dirty="0" err="1"/>
              <a:t>veličina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sorti</a:t>
            </a:r>
            <a:r>
              <a:rPr lang="en-US" dirty="0"/>
              <a:t> </a:t>
            </a:r>
            <a:r>
              <a:rPr lang="en-US" dirty="0" err="1"/>
              <a:t>daju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o </a:t>
            </a:r>
            <a:r>
              <a:rPr lang="en-US" dirty="0" err="1"/>
              <a:t>stepenu</a:t>
            </a:r>
            <a:r>
              <a:rPr lang="en-US" dirty="0"/>
              <a:t> </a:t>
            </a:r>
            <a:r>
              <a:rPr lang="en-US" dirty="0" err="1"/>
              <a:t>zrelosti</a:t>
            </a:r>
            <a:r>
              <a:rPr lang="en-US" dirty="0"/>
              <a:t>.</a:t>
            </a:r>
          </a:p>
          <a:p>
            <a:r>
              <a:rPr lang="en-US" dirty="0"/>
              <a:t>Na </a:t>
            </a:r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jagoda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uticati</a:t>
            </a:r>
            <a:r>
              <a:rPr lang="en-US" dirty="0"/>
              <a:t> </a:t>
            </a:r>
            <a:r>
              <a:rPr lang="en-US" dirty="0" err="1"/>
              <a:t>mraz</a:t>
            </a:r>
            <a:r>
              <a:rPr lang="en-US" dirty="0"/>
              <a:t>, </a:t>
            </a:r>
            <a:r>
              <a:rPr lang="en-US" dirty="0" err="1"/>
              <a:t>loše</a:t>
            </a:r>
            <a:r>
              <a:rPr lang="en-US" dirty="0"/>
              <a:t> </a:t>
            </a:r>
            <a:r>
              <a:rPr lang="en-US" dirty="0" err="1"/>
              <a:t>oprašivanje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koji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.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pokazuju</a:t>
            </a:r>
            <a:r>
              <a:rPr lang="en-US" dirty="0"/>
              <a:t> </a:t>
            </a:r>
            <a:r>
              <a:rPr lang="en-US" dirty="0" err="1"/>
              <a:t>prekomerne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u </a:t>
            </a:r>
            <a:r>
              <a:rPr lang="en-US" dirty="0" err="1"/>
              <a:t>obliku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dozvoljene</a:t>
            </a:r>
            <a:r>
              <a:rPr lang="en-US" dirty="0"/>
              <a:t>.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pokazati</a:t>
            </a:r>
            <a:r>
              <a:rPr lang="en-US" dirty="0"/>
              <a:t> </a:t>
            </a:r>
            <a:r>
              <a:rPr lang="en-US" dirty="0" err="1"/>
              <a:t>zadovoljavajuću</a:t>
            </a:r>
            <a:r>
              <a:rPr lang="en-US" dirty="0"/>
              <a:t> </a:t>
            </a:r>
            <a:r>
              <a:rPr lang="en-US" dirty="0" err="1"/>
              <a:t>zrelost</a:t>
            </a:r>
            <a:r>
              <a:rPr lang="en-US" dirty="0"/>
              <a:t>. </a:t>
            </a:r>
            <a:r>
              <a:rPr lang="sr-Latn-RS" dirty="0"/>
              <a:t>One n</a:t>
            </a:r>
            <a:r>
              <a:rPr lang="en-US" dirty="0" err="1"/>
              <a:t>eće</a:t>
            </a:r>
            <a:r>
              <a:rPr lang="en-US" dirty="0"/>
              <a:t> </a:t>
            </a:r>
            <a:r>
              <a:rPr lang="en-US" dirty="0" err="1"/>
              <a:t>dalje</a:t>
            </a:r>
            <a:r>
              <a:rPr lang="en-US" dirty="0"/>
              <a:t> </a:t>
            </a:r>
            <a:r>
              <a:rPr lang="en-US" dirty="0" err="1"/>
              <a:t>sazrevati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se </a:t>
            </a:r>
            <a:r>
              <a:rPr lang="en-US" dirty="0" err="1"/>
              <a:t>uberu</a:t>
            </a:r>
            <a:r>
              <a:rPr lang="en-US" dirty="0"/>
              <a:t>. </a:t>
            </a:r>
            <a:r>
              <a:rPr lang="en-US" dirty="0" err="1"/>
              <a:t>Prezrelo</a:t>
            </a:r>
            <a:r>
              <a:rPr lang="en-US" dirty="0"/>
              <a:t> </a:t>
            </a:r>
            <a:r>
              <a:rPr lang="en-US" dirty="0" err="1"/>
              <a:t>voće</a:t>
            </a:r>
            <a:r>
              <a:rPr lang="en-US" dirty="0"/>
              <a:t> </a:t>
            </a:r>
            <a:r>
              <a:rPr lang="en-US" dirty="0" err="1"/>
              <a:t>će</a:t>
            </a:r>
            <a:r>
              <a:rPr lang="en-US" dirty="0"/>
              <a:t> se </a:t>
            </a:r>
            <a:r>
              <a:rPr lang="en-US" dirty="0" err="1"/>
              <a:t>brzo</a:t>
            </a:r>
            <a:r>
              <a:rPr lang="en-US" dirty="0"/>
              <a:t> </a:t>
            </a:r>
            <a:r>
              <a:rPr lang="en-US" dirty="0" err="1"/>
              <a:t>pokvariti</a:t>
            </a:r>
            <a:r>
              <a:rPr lang="en-US" dirty="0"/>
              <a:t>.</a:t>
            </a:r>
          </a:p>
          <a:p>
            <a:endParaRPr lang="sr-Latn-RS" dirty="0"/>
          </a:p>
          <a:p>
            <a:r>
              <a:rPr lang="en-US" dirty="0" err="1"/>
              <a:t>Slika</a:t>
            </a:r>
            <a:r>
              <a:rPr lang="en-US" dirty="0"/>
              <a:t> 19 </a:t>
            </a:r>
            <a:r>
              <a:rPr lang="en-US" dirty="0" err="1"/>
              <a:t>Nedovoljno</a:t>
            </a:r>
            <a:r>
              <a:rPr lang="en-US" dirty="0"/>
              <a:t> </a:t>
            </a:r>
            <a:r>
              <a:rPr lang="en-US" dirty="0" err="1"/>
              <a:t>razvijen</a:t>
            </a:r>
            <a:r>
              <a:rPr lang="en-US" dirty="0"/>
              <a:t> plod</a:t>
            </a:r>
          </a:p>
          <a:p>
            <a:r>
              <a:rPr lang="en-US" dirty="0" err="1"/>
              <a:t>Slika</a:t>
            </a:r>
            <a:r>
              <a:rPr lang="en-US" dirty="0"/>
              <a:t> 20 </a:t>
            </a:r>
            <a:r>
              <a:rPr lang="en-US" dirty="0" err="1"/>
              <a:t>Otvoreni</a:t>
            </a:r>
            <a:r>
              <a:rPr lang="en-US" dirty="0"/>
              <a:t> </a:t>
            </a:r>
            <a:r>
              <a:rPr lang="en-US" dirty="0" err="1"/>
              <a:t>šuplji</a:t>
            </a:r>
            <a:r>
              <a:rPr lang="en-US" dirty="0"/>
              <a:t> plod</a:t>
            </a:r>
          </a:p>
          <a:p>
            <a:r>
              <a:rPr lang="en-US" dirty="0" err="1"/>
              <a:t>Slika</a:t>
            </a:r>
            <a:r>
              <a:rPr lang="en-US" dirty="0"/>
              <a:t> 21 </a:t>
            </a:r>
            <a:r>
              <a:rPr lang="en-US" dirty="0" err="1"/>
              <a:t>Nezrelo</a:t>
            </a:r>
            <a:r>
              <a:rPr lang="en-US" dirty="0"/>
              <a:t> </a:t>
            </a:r>
            <a:r>
              <a:rPr lang="en-US" dirty="0" err="1"/>
              <a:t>voće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22 </a:t>
            </a:r>
            <a:r>
              <a:rPr lang="en-US" dirty="0" err="1"/>
              <a:t>Prezrelo</a:t>
            </a:r>
            <a:r>
              <a:rPr lang="en-US" dirty="0"/>
              <a:t> </a:t>
            </a:r>
            <a:r>
              <a:rPr lang="en-US" dirty="0" err="1"/>
              <a:t>voće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88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19 </a:t>
            </a:r>
            <a:r>
              <a:rPr lang="nl-NL" dirty="0">
                <a:solidFill>
                  <a:srgbClr val="5F6368"/>
                </a:solidFill>
                <a:latin typeface="Roboto" panose="02000000000000000000" pitchFamily="2" charset="0"/>
              </a:rPr>
              <a:t>Nedovoljno razvijen plod – nije 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Zrelost/razviće ploda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A921BF6-6213-942F-2354-EC48F94E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211" y="1474930"/>
            <a:ext cx="3131916" cy="48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20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Otvoren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šuplji plod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dozvoljeno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 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Zrelost/razviće ploda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525C93-F93C-9C53-CD49-12AEFA86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17" y="2048719"/>
            <a:ext cx="5240851" cy="3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14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21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Nezrel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plod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spoljašnji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unutrašnji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izgled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Zrelost/razviće ploda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3E1013-1290-D444-4FD4-7755C96B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2004240"/>
            <a:ext cx="2060294" cy="2714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7F6A9FD-9B32-93C7-3252-C62050DFF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745" y="1879811"/>
            <a:ext cx="2060294" cy="29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5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336DCD-5D27-A448-87E1-BF27C182E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0960" y="1825625"/>
            <a:ext cx="2402840" cy="4351338"/>
          </a:xfrm>
        </p:spPr>
        <p:txBody>
          <a:bodyPr/>
          <a:lstStyle/>
          <a:p>
            <a:r>
              <a:rPr lang="sr-Latn-RS" dirty="0"/>
              <a:t>Sl. 1: </a:t>
            </a:r>
            <a:r>
              <a:rPr lang="it-IT" dirty="0"/>
              <a:t>Primeri sorti – gore levo na desno: Chandler, Elsanta, Gariguet, </a:t>
            </a:r>
            <a:endParaRPr lang="sr-Latn-RS" dirty="0"/>
          </a:p>
          <a:p>
            <a:r>
              <a:rPr lang="it-IT" dirty="0"/>
              <a:t>dole: Camrosa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D1E4AF-91E9-19EA-3832-9FA49BCA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52" y="293624"/>
            <a:ext cx="4966699" cy="33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88EA98-5B04-9D18-40F7-EB0BECA8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519" y="3896411"/>
            <a:ext cx="1736203" cy="26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8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22 </a:t>
            </a:r>
            <a:r>
              <a:rPr lang="sr-Latn-R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ezrel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plodovi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Zrelost/razviće ploda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C773E4-7B16-753C-802D-A26B88B6B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1" y="1976891"/>
            <a:ext cx="4977114" cy="32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94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C. </a:t>
            </a:r>
            <a:r>
              <a:rPr lang="en-US" dirty="0" err="1">
                <a:solidFill>
                  <a:srgbClr val="FF0000"/>
                </a:solidFill>
              </a:rPr>
              <a:t>Klasifikacija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klasifikovane</a:t>
            </a:r>
            <a:r>
              <a:rPr lang="en-US" dirty="0"/>
              <a:t> u tri </a:t>
            </a:r>
            <a:r>
              <a:rPr lang="en-US" dirty="0" err="1"/>
              <a:t>klase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definisano</a:t>
            </a:r>
            <a:r>
              <a:rPr lang="en-US" dirty="0"/>
              <a:t> u </a:t>
            </a:r>
            <a:r>
              <a:rPr lang="en-US" dirty="0" err="1"/>
              <a:t>nastavku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b="1" dirty="0" err="1"/>
              <a:t>i</a:t>
            </a:r>
            <a:r>
              <a:rPr lang="en-US" b="1" dirty="0"/>
              <a:t>) „</a:t>
            </a:r>
            <a:r>
              <a:rPr lang="en-US" b="1" dirty="0" err="1"/>
              <a:t>ekstra</a:t>
            </a:r>
            <a:r>
              <a:rPr lang="en-US" b="1" dirty="0"/>
              <a:t>” </a:t>
            </a:r>
            <a:r>
              <a:rPr lang="en-US" b="1" dirty="0" err="1"/>
              <a:t>klasa</a:t>
            </a:r>
            <a:endParaRPr lang="en-US" b="1" dirty="0"/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vrhunskog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.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karakterističn</a:t>
            </a:r>
            <a:r>
              <a:rPr lang="sr-Latn-RS" dirty="0"/>
              <a:t>e</a:t>
            </a:r>
            <a:r>
              <a:rPr lang="en-US" dirty="0"/>
              <a:t> za </a:t>
            </a:r>
            <a:r>
              <a:rPr lang="en-US" dirty="0" err="1"/>
              <a:t>sortu</a:t>
            </a:r>
            <a:r>
              <a:rPr lang="en-US" dirty="0"/>
              <a:t>.</a:t>
            </a:r>
          </a:p>
          <a:p>
            <a:r>
              <a:rPr lang="en-US" dirty="0" err="1"/>
              <a:t>Različiti</a:t>
            </a:r>
            <a:r>
              <a:rPr lang="en-US" dirty="0"/>
              <a:t> </a:t>
            </a:r>
            <a:r>
              <a:rPr lang="en-US" dirty="0" err="1"/>
              <a:t>oblici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polimorfizma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nekih</a:t>
            </a:r>
            <a:r>
              <a:rPr lang="en-US" dirty="0"/>
              <a:t> </a:t>
            </a:r>
            <a:r>
              <a:rPr lang="sr-Latn-RS" dirty="0"/>
              <a:t>sorti </a:t>
            </a:r>
            <a:r>
              <a:rPr lang="en-US" dirty="0"/>
              <a:t>ne </a:t>
            </a:r>
            <a:r>
              <a:rPr lang="en-US" dirty="0" err="1"/>
              <a:t>smatraju</a:t>
            </a:r>
            <a:r>
              <a:rPr lang="en-US" dirty="0"/>
              <a:t> se </a:t>
            </a:r>
            <a:r>
              <a:rPr lang="en-US" dirty="0" err="1"/>
              <a:t>defektom</a:t>
            </a:r>
            <a:r>
              <a:rPr lang="en-US" dirty="0"/>
              <a:t>. </a:t>
            </a:r>
            <a:r>
              <a:rPr lang="en-US" dirty="0" err="1"/>
              <a:t>Ipak</a:t>
            </a:r>
            <a:r>
              <a:rPr lang="en-US" dirty="0"/>
              <a:t>, </a:t>
            </a:r>
            <a:r>
              <a:rPr lang="en-US" dirty="0" err="1"/>
              <a:t>oblik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pravilan</a:t>
            </a:r>
            <a:r>
              <a:rPr lang="en-US" dirty="0"/>
              <a:t>, bez </a:t>
            </a:r>
            <a:r>
              <a:rPr lang="en-US" dirty="0" err="1"/>
              <a:t>izobličenja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malformacija</a:t>
            </a:r>
            <a:r>
              <a:rPr lang="en-US" dirty="0"/>
              <a:t>.</a:t>
            </a:r>
          </a:p>
          <a:p>
            <a:r>
              <a:rPr lang="en-US" dirty="0"/>
              <a:t>Oni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:</a:t>
            </a:r>
          </a:p>
          <a:p>
            <a:r>
              <a:rPr lang="en-US" dirty="0"/>
              <a:t>– </a:t>
            </a:r>
            <a:r>
              <a:rPr lang="sr-Latn-RS" dirty="0"/>
              <a:t>sjajnog </a:t>
            </a:r>
            <a:r>
              <a:rPr lang="en-US" dirty="0" err="1"/>
              <a:t>izgled</a:t>
            </a:r>
            <a:r>
              <a:rPr lang="sr-Latn-RS" dirty="0"/>
              <a:t>a</a:t>
            </a:r>
            <a:r>
              <a:rPr lang="en-US" dirty="0"/>
              <a:t>, </a:t>
            </a:r>
            <a:r>
              <a:rPr lang="en-US" dirty="0" err="1"/>
              <a:t>uzimajući</a:t>
            </a:r>
            <a:r>
              <a:rPr lang="en-US" dirty="0"/>
              <a:t> u </a:t>
            </a:r>
            <a:r>
              <a:rPr lang="en-US" dirty="0" err="1"/>
              <a:t>obzir</a:t>
            </a:r>
            <a:r>
              <a:rPr lang="en-US" dirty="0"/>
              <a:t> </a:t>
            </a:r>
            <a:r>
              <a:rPr lang="en-US" dirty="0" err="1"/>
              <a:t>karakteristike</a:t>
            </a:r>
            <a:r>
              <a:rPr lang="en-US" dirty="0"/>
              <a:t> </a:t>
            </a:r>
            <a:r>
              <a:rPr lang="en-US" dirty="0" err="1"/>
              <a:t>sorte</a:t>
            </a:r>
            <a:r>
              <a:rPr lang="en-US" dirty="0"/>
              <a:t>;</a:t>
            </a:r>
          </a:p>
          <a:p>
            <a:r>
              <a:rPr lang="en-US" dirty="0"/>
              <a:t>– bez </a:t>
            </a:r>
            <a:r>
              <a:rPr lang="en-US" dirty="0" err="1"/>
              <a:t>zemlje</a:t>
            </a:r>
            <a:r>
              <a:rPr lang="en-US" dirty="0"/>
              <a:t>.</a:t>
            </a:r>
          </a:p>
          <a:p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bez </a:t>
            </a:r>
            <a:r>
              <a:rPr lang="en-US" dirty="0" err="1"/>
              <a:t>nedostataka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izuzetkom</a:t>
            </a:r>
            <a:r>
              <a:rPr lang="en-US" dirty="0"/>
              <a:t>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malih</a:t>
            </a:r>
            <a:r>
              <a:rPr lang="en-US" dirty="0"/>
              <a:t> </a:t>
            </a:r>
            <a:r>
              <a:rPr lang="en-US" dirty="0" err="1"/>
              <a:t>površinskih</a:t>
            </a:r>
            <a:r>
              <a:rPr lang="en-US" dirty="0"/>
              <a:t> </a:t>
            </a:r>
            <a:r>
              <a:rPr lang="en-US" dirty="0" err="1"/>
              <a:t>nedostataka</a:t>
            </a:r>
            <a:r>
              <a:rPr lang="en-US" dirty="0"/>
              <a:t>, pod </a:t>
            </a:r>
            <a:r>
              <a:rPr lang="en-US" dirty="0" err="1"/>
              <a:t>uslovom</a:t>
            </a:r>
            <a:r>
              <a:rPr lang="en-US" dirty="0"/>
              <a:t> da </a:t>
            </a:r>
            <a:r>
              <a:rPr lang="en-US" dirty="0" err="1"/>
              <a:t>oni</a:t>
            </a:r>
            <a:r>
              <a:rPr lang="en-US" dirty="0"/>
              <a:t> ne </a:t>
            </a:r>
            <a:r>
              <a:rPr lang="en-US" dirty="0" err="1"/>
              <a:t>utiču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opšti</a:t>
            </a:r>
            <a:r>
              <a:rPr lang="en-US" dirty="0"/>
              <a:t> </a:t>
            </a:r>
            <a:r>
              <a:rPr lang="en-US" dirty="0" err="1"/>
              <a:t>izgled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, </a:t>
            </a:r>
            <a:r>
              <a:rPr lang="en-US" dirty="0" err="1"/>
              <a:t>kvalitet</a:t>
            </a:r>
            <a:r>
              <a:rPr lang="en-US" dirty="0"/>
              <a:t>, </a:t>
            </a:r>
            <a:r>
              <a:rPr lang="en-US" dirty="0" err="1"/>
              <a:t>očuvanje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izgled</a:t>
            </a:r>
            <a:r>
              <a:rPr lang="en-US" dirty="0"/>
              <a:t> u </a:t>
            </a:r>
            <a:r>
              <a:rPr lang="en-US" dirty="0" err="1"/>
              <a:t>pakovanju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23 </a:t>
            </a:r>
            <a:r>
              <a:rPr lang="en-US" dirty="0" err="1"/>
              <a:t>Savršen</a:t>
            </a:r>
            <a:r>
              <a:rPr lang="en-US" dirty="0"/>
              <a:t> </a:t>
            </a:r>
            <a:r>
              <a:rPr lang="sr-Latn-RS" dirty="0"/>
              <a:t>plod jagode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95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Ekstra klasa</a:t>
            </a:r>
          </a:p>
          <a:p>
            <a:pPr algn="l" rtl="0"/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Slika 23 – savršen plod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67F59A-F136-7BDC-EFBF-AD131C98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38" y="1690688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51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C. </a:t>
            </a:r>
            <a:r>
              <a:rPr lang="en-US" dirty="0" err="1">
                <a:solidFill>
                  <a:srgbClr val="FF0000"/>
                </a:solidFill>
              </a:rPr>
              <a:t>Klasifikacija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ii) </a:t>
            </a:r>
            <a:r>
              <a:rPr lang="en-US" b="1" dirty="0" err="1"/>
              <a:t>Klasa</a:t>
            </a:r>
            <a:r>
              <a:rPr lang="en-US" b="1" dirty="0"/>
              <a:t> I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dobrog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. </a:t>
            </a:r>
            <a:r>
              <a:rPr lang="sr-Latn-RS" dirty="0"/>
              <a:t>Plodovi m</a:t>
            </a:r>
            <a:r>
              <a:rPr lang="en-US" dirty="0" err="1"/>
              <a:t>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karakteristični</a:t>
            </a:r>
            <a:r>
              <a:rPr lang="en-US" dirty="0"/>
              <a:t> za </a:t>
            </a:r>
            <a:r>
              <a:rPr lang="en-US" dirty="0" err="1"/>
              <a:t>sortu</a:t>
            </a:r>
            <a:r>
              <a:rPr lang="en-US" dirty="0"/>
              <a:t>.</a:t>
            </a:r>
          </a:p>
          <a:p>
            <a:r>
              <a:rPr lang="en-US" dirty="0" err="1"/>
              <a:t>Sledeći</a:t>
            </a:r>
            <a:r>
              <a:rPr lang="en-US" dirty="0"/>
              <a:t> </a:t>
            </a:r>
            <a:r>
              <a:rPr lang="en-US" dirty="0" err="1"/>
              <a:t>manji</a:t>
            </a:r>
            <a:r>
              <a:rPr lang="en-US" dirty="0"/>
              <a:t> </a:t>
            </a:r>
            <a:r>
              <a:rPr lang="en-US" dirty="0" err="1"/>
              <a:t>nedostaci</a:t>
            </a:r>
            <a:r>
              <a:rPr lang="en-US" dirty="0"/>
              <a:t>, </a:t>
            </a:r>
            <a:r>
              <a:rPr lang="en-US" dirty="0" err="1"/>
              <a:t>međutim</a:t>
            </a:r>
            <a:r>
              <a:rPr lang="en-US" dirty="0"/>
              <a:t>,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dozvoljeni</a:t>
            </a:r>
            <a:r>
              <a:rPr lang="en-US" dirty="0"/>
              <a:t> pod </a:t>
            </a:r>
            <a:r>
              <a:rPr lang="en-US" dirty="0" err="1"/>
              <a:t>uslovom</a:t>
            </a:r>
            <a:r>
              <a:rPr lang="en-US" dirty="0"/>
              <a:t> da </a:t>
            </a:r>
            <a:r>
              <a:rPr lang="en-US" dirty="0" err="1"/>
              <a:t>oni</a:t>
            </a:r>
            <a:r>
              <a:rPr lang="en-US" dirty="0"/>
              <a:t> ne </a:t>
            </a:r>
            <a:r>
              <a:rPr lang="en-US" dirty="0" err="1"/>
              <a:t>utiču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opšti</a:t>
            </a:r>
            <a:r>
              <a:rPr lang="en-US" dirty="0"/>
              <a:t> </a:t>
            </a:r>
            <a:r>
              <a:rPr lang="en-US" dirty="0" err="1"/>
              <a:t>izgled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, </a:t>
            </a:r>
            <a:r>
              <a:rPr lang="en-US" dirty="0" err="1"/>
              <a:t>kvalitet</a:t>
            </a:r>
            <a:r>
              <a:rPr lang="en-US" dirty="0"/>
              <a:t>, </a:t>
            </a:r>
            <a:r>
              <a:rPr lang="en-US" dirty="0" err="1"/>
              <a:t>očuvanje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izgled</a:t>
            </a:r>
            <a:r>
              <a:rPr lang="en-US" dirty="0"/>
              <a:t> u </a:t>
            </a:r>
            <a:r>
              <a:rPr lang="en-US" dirty="0" err="1"/>
              <a:t>pakovanju</a:t>
            </a:r>
            <a:r>
              <a:rPr lang="en-US" dirty="0"/>
              <a:t>:</a:t>
            </a:r>
          </a:p>
          <a:p>
            <a:r>
              <a:rPr lang="en-US" i="1" dirty="0"/>
              <a:t>– </a:t>
            </a:r>
            <a:r>
              <a:rPr lang="en-US" i="1" dirty="0" err="1"/>
              <a:t>blagi</a:t>
            </a:r>
            <a:r>
              <a:rPr lang="en-US" i="1" dirty="0"/>
              <a:t> </a:t>
            </a:r>
            <a:r>
              <a:rPr lang="en-US" i="1" dirty="0" err="1"/>
              <a:t>nedostatak</a:t>
            </a:r>
            <a:r>
              <a:rPr lang="en-US" i="1" dirty="0"/>
              <a:t> u </a:t>
            </a:r>
            <a:r>
              <a:rPr lang="en-US" i="1" dirty="0" err="1"/>
              <a:t>obliku</a:t>
            </a:r>
            <a:r>
              <a:rPr lang="en-US" i="1" dirty="0"/>
              <a:t>;</a:t>
            </a:r>
          </a:p>
          <a:p>
            <a:r>
              <a:rPr lang="en-US" dirty="0" err="1"/>
              <a:t>Različiti</a:t>
            </a:r>
            <a:r>
              <a:rPr lang="en-US" dirty="0"/>
              <a:t> </a:t>
            </a:r>
            <a:r>
              <a:rPr lang="en-US" dirty="0" err="1"/>
              <a:t>oblici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polimorfizma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nekih</a:t>
            </a:r>
            <a:r>
              <a:rPr lang="en-US" dirty="0"/>
              <a:t> </a:t>
            </a:r>
            <a:r>
              <a:rPr lang="sr-Latn-RS" dirty="0"/>
              <a:t>sorti </a:t>
            </a:r>
            <a:r>
              <a:rPr lang="en-US" dirty="0"/>
              <a:t>ne </a:t>
            </a:r>
            <a:r>
              <a:rPr lang="en-US" dirty="0" err="1"/>
              <a:t>smatraju</a:t>
            </a:r>
            <a:r>
              <a:rPr lang="en-US" dirty="0"/>
              <a:t> se </a:t>
            </a:r>
            <a:r>
              <a:rPr lang="en-US" dirty="0" err="1"/>
              <a:t>defektom</a:t>
            </a:r>
            <a:r>
              <a:rPr lang="en-US" dirty="0"/>
              <a:t>.</a:t>
            </a:r>
          </a:p>
          <a:p>
            <a:r>
              <a:rPr lang="en-US" dirty="0"/>
              <a:t>– </a:t>
            </a:r>
            <a:r>
              <a:rPr lang="en-US" i="1" dirty="0" err="1"/>
              <a:t>prisustvo</a:t>
            </a:r>
            <a:r>
              <a:rPr lang="en-US" i="1" dirty="0"/>
              <a:t> male </a:t>
            </a:r>
            <a:r>
              <a:rPr lang="en-US" i="1" dirty="0" err="1"/>
              <a:t>bele</a:t>
            </a:r>
            <a:r>
              <a:rPr lang="en-US" i="1" dirty="0"/>
              <a:t> </a:t>
            </a:r>
            <a:r>
              <a:rPr lang="en-US" i="1" dirty="0" err="1"/>
              <a:t>mrlje</a:t>
            </a:r>
            <a:r>
              <a:rPr lang="en-US" i="1" dirty="0"/>
              <a:t>, </a:t>
            </a:r>
            <a:r>
              <a:rPr lang="en-US" i="1" dirty="0" err="1"/>
              <a:t>koja</a:t>
            </a:r>
            <a:r>
              <a:rPr lang="en-US" i="1" dirty="0"/>
              <a:t> ne </a:t>
            </a:r>
            <a:r>
              <a:rPr lang="en-US" i="1" dirty="0" err="1"/>
              <a:t>prelazi</a:t>
            </a:r>
            <a:r>
              <a:rPr lang="en-US" i="1" dirty="0"/>
              <a:t> </a:t>
            </a:r>
            <a:r>
              <a:rPr lang="en-US" i="1" dirty="0" err="1"/>
              <a:t>jednu</a:t>
            </a:r>
            <a:r>
              <a:rPr lang="en-US" i="1" dirty="0"/>
              <a:t> </a:t>
            </a:r>
            <a:r>
              <a:rPr lang="en-US" i="1" dirty="0" err="1"/>
              <a:t>desetinu</a:t>
            </a:r>
            <a:r>
              <a:rPr lang="en-US" i="1" dirty="0"/>
              <a:t> </a:t>
            </a:r>
            <a:r>
              <a:rPr lang="en-US" i="1" dirty="0" err="1"/>
              <a:t>ukupne</a:t>
            </a:r>
            <a:r>
              <a:rPr lang="en-US" i="1" dirty="0"/>
              <a:t> </a:t>
            </a:r>
            <a:r>
              <a:rPr lang="en-US" i="1" dirty="0" err="1"/>
              <a:t>površine</a:t>
            </a:r>
            <a:r>
              <a:rPr lang="en-US" i="1" dirty="0"/>
              <a:t> </a:t>
            </a:r>
            <a:r>
              <a:rPr lang="en-US" i="1" dirty="0" err="1"/>
              <a:t>ploda</a:t>
            </a:r>
            <a:r>
              <a:rPr lang="en-US" i="1" dirty="0"/>
              <a:t>;</a:t>
            </a:r>
          </a:p>
          <a:p>
            <a:r>
              <a:rPr lang="en-US" dirty="0" err="1"/>
              <a:t>Dozvoljena</a:t>
            </a:r>
            <a:r>
              <a:rPr lang="en-US" dirty="0"/>
              <a:t> je mala </a:t>
            </a:r>
            <a:r>
              <a:rPr lang="en-US" dirty="0" err="1"/>
              <a:t>bela</a:t>
            </a:r>
            <a:r>
              <a:rPr lang="en-US" dirty="0"/>
              <a:t> </a:t>
            </a:r>
            <a:r>
              <a:rPr lang="en-US" dirty="0" err="1"/>
              <a:t>mrlja</a:t>
            </a:r>
            <a:r>
              <a:rPr lang="en-US" dirty="0"/>
              <a:t>, bez </a:t>
            </a:r>
            <a:r>
              <a:rPr lang="en-US" dirty="0" err="1"/>
              <a:t>zelenih</a:t>
            </a:r>
            <a:r>
              <a:rPr lang="en-US" dirty="0"/>
              <a:t> </a:t>
            </a:r>
            <a:r>
              <a:rPr lang="en-US" dirty="0" err="1"/>
              <a:t>tragova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ne </a:t>
            </a:r>
            <a:r>
              <a:rPr lang="en-US" dirty="0" err="1"/>
              <a:t>prelazi</a:t>
            </a:r>
            <a:r>
              <a:rPr lang="en-US" dirty="0"/>
              <a:t> 10 </a:t>
            </a:r>
            <a:r>
              <a:rPr lang="en-US" dirty="0" err="1"/>
              <a:t>procenata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ploda</a:t>
            </a:r>
            <a:r>
              <a:rPr lang="en-US" dirty="0"/>
              <a:t>.</a:t>
            </a:r>
          </a:p>
          <a:p>
            <a:r>
              <a:rPr lang="en-US" i="1" dirty="0"/>
              <a:t>– </a:t>
            </a:r>
            <a:r>
              <a:rPr lang="en-US" i="1" dirty="0" err="1"/>
              <a:t>blagi</a:t>
            </a:r>
            <a:r>
              <a:rPr lang="en-US" i="1" dirty="0"/>
              <a:t> </a:t>
            </a:r>
            <a:r>
              <a:rPr lang="en-US" i="1" dirty="0" err="1"/>
              <a:t>površinski</a:t>
            </a:r>
            <a:r>
              <a:rPr lang="en-US" i="1" dirty="0"/>
              <a:t> </a:t>
            </a:r>
            <a:r>
              <a:rPr lang="en-US" i="1" dirty="0" err="1"/>
              <a:t>tragovi</a:t>
            </a:r>
            <a:r>
              <a:rPr lang="en-US" i="1" dirty="0"/>
              <a:t> </a:t>
            </a:r>
            <a:r>
              <a:rPr lang="en-US" i="1" dirty="0" err="1"/>
              <a:t>pritiska</a:t>
            </a:r>
            <a:r>
              <a:rPr lang="en-US" i="1" dirty="0"/>
              <a:t>. </a:t>
            </a:r>
            <a:r>
              <a:rPr lang="en-US" i="1" dirty="0" err="1"/>
              <a:t>Moraju</a:t>
            </a:r>
            <a:r>
              <a:rPr lang="en-US" i="1" dirty="0"/>
              <a:t> </a:t>
            </a:r>
            <a:r>
              <a:rPr lang="en-US" i="1" dirty="0" err="1"/>
              <a:t>biti</a:t>
            </a:r>
            <a:r>
              <a:rPr lang="en-US" i="1" dirty="0"/>
              <a:t> </a:t>
            </a:r>
            <a:r>
              <a:rPr lang="en-US" i="1" dirty="0" err="1"/>
              <a:t>praktično</a:t>
            </a:r>
            <a:r>
              <a:rPr lang="en-US" i="1" dirty="0"/>
              <a:t> bez </a:t>
            </a:r>
            <a:r>
              <a:rPr lang="en-US" i="1" dirty="0" err="1"/>
              <a:t>zemlje</a:t>
            </a:r>
            <a:r>
              <a:rPr lang="en-US" i="1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24 Mali </a:t>
            </a:r>
            <a:r>
              <a:rPr lang="en-US" dirty="0" err="1"/>
              <a:t>nedostaci</a:t>
            </a:r>
            <a:r>
              <a:rPr lang="en-US" dirty="0"/>
              <a:t> u </a:t>
            </a:r>
            <a:r>
              <a:rPr lang="en-US" dirty="0" err="1"/>
              <a:t>obliku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26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mrlje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prelaze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desetinu</a:t>
            </a:r>
            <a:r>
              <a:rPr lang="en-US" dirty="0"/>
              <a:t> </a:t>
            </a:r>
            <a:r>
              <a:rPr lang="en-US" dirty="0" err="1"/>
              <a:t>ukupne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ploda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28 </a:t>
            </a:r>
            <a:r>
              <a:rPr lang="en-US" dirty="0" err="1"/>
              <a:t>Lagana</a:t>
            </a:r>
            <a:r>
              <a:rPr lang="en-US" dirty="0"/>
              <a:t> </a:t>
            </a:r>
            <a:r>
              <a:rPr lang="en-US" dirty="0" err="1"/>
              <a:t>oznaka</a:t>
            </a:r>
            <a:r>
              <a:rPr lang="en-US" dirty="0"/>
              <a:t> </a:t>
            </a:r>
            <a:r>
              <a:rPr lang="en-US" dirty="0" err="1"/>
              <a:t>površinskog</a:t>
            </a:r>
            <a:r>
              <a:rPr lang="en-US" dirty="0"/>
              <a:t> </a:t>
            </a:r>
            <a:r>
              <a:rPr lang="en-US" dirty="0" err="1"/>
              <a:t>pritiska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30 </a:t>
            </a:r>
            <a:r>
              <a:rPr lang="en-US" dirty="0" err="1"/>
              <a:t>Praktično</a:t>
            </a:r>
            <a:r>
              <a:rPr lang="en-US" dirty="0"/>
              <a:t> bez </a:t>
            </a:r>
            <a:r>
              <a:rPr lang="en-US" dirty="0" err="1"/>
              <a:t>zemlje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45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24 Mali nedostaci u obliku – do limita dozvoljeno u klasi I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56F54D-59EA-3209-16A3-3EF6695A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1869504"/>
            <a:ext cx="5433506" cy="3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72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26 Bela mrlja na jednoj desetini ukupne površine ploda; Levo: bela osnova, desno: beli vrh – do limita dozvoljeno u klasi I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D662AA-6038-7DD3-DF92-5AA7ED76D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38" y="2437706"/>
            <a:ext cx="2060294" cy="2968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BAABC7-A83C-A194-5914-CA3E4DB47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244" y="2437706"/>
            <a:ext cx="2060294" cy="29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28 Mala površinska nagnječenja – do limita dozvoljeno za klasu I 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3E8E21-7D13-B78D-3685-0AFA7A94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86" y="1947440"/>
            <a:ext cx="2060294" cy="296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20DACC-F3B1-B5F4-67D3-1EDE40454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706" y="1947439"/>
            <a:ext cx="2060294" cy="29631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5723578-D542-B571-8A39-A79906B02A1D}"/>
              </a:ext>
            </a:extLst>
          </p:cNvPr>
          <p:cNvGrpSpPr/>
          <p:nvPr/>
        </p:nvGrpSpPr>
        <p:grpSpPr>
          <a:xfrm>
            <a:off x="2436584" y="2961753"/>
            <a:ext cx="570600" cy="493200"/>
            <a:chOff x="2436584" y="2961753"/>
            <a:chExt cx="57060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="" xmlns:a16="http://schemas.microsoft.com/office/drawing/2014/main" id="{69AD6AF6-6945-CEDA-0D3B-FDEF7B0047BB}"/>
                    </a:ext>
                  </a:extLst>
                </p14:cNvPr>
                <p14:cNvContentPartPr/>
                <p14:nvPr/>
              </p14:nvContentPartPr>
              <p14:xfrm>
                <a:off x="2441264" y="2961753"/>
                <a:ext cx="565920" cy="384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AD6AF6-6945-CEDA-0D3B-FDEF7B0047B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32624" y="2952753"/>
                  <a:ext cx="5835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="" xmlns:a16="http://schemas.microsoft.com/office/drawing/2014/main" id="{531F9358-4A9E-0B38-E4A6-6200D99A9581}"/>
                    </a:ext>
                  </a:extLst>
                </p14:cNvPr>
                <p14:cNvContentPartPr/>
                <p14:nvPr/>
              </p14:nvContentPartPr>
              <p14:xfrm>
                <a:off x="2436584" y="3232833"/>
                <a:ext cx="165960" cy="222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31F9358-4A9E-0B38-E4A6-6200D99A95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27944" y="3223833"/>
                  <a:ext cx="18360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CCD9253-5693-A20E-1158-9065DE6B93F9}"/>
              </a:ext>
            </a:extLst>
          </p:cNvPr>
          <p:cNvGrpSpPr/>
          <p:nvPr/>
        </p:nvGrpSpPr>
        <p:grpSpPr>
          <a:xfrm>
            <a:off x="5345024" y="2743233"/>
            <a:ext cx="402480" cy="613800"/>
            <a:chOff x="5345024" y="2743233"/>
            <a:chExt cx="40248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="" xmlns:a16="http://schemas.microsoft.com/office/drawing/2014/main" id="{14EBFCA7-A52C-AE2D-A4D4-0E19C5947A39}"/>
                    </a:ext>
                  </a:extLst>
                </p14:cNvPr>
                <p14:cNvContentPartPr/>
                <p14:nvPr/>
              </p14:nvContentPartPr>
              <p14:xfrm>
                <a:off x="5410544" y="2743233"/>
                <a:ext cx="336960" cy="593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4EBFCA7-A52C-AE2D-A4D4-0E19C5947A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01904" y="2734233"/>
                  <a:ext cx="354600" cy="61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="" xmlns:a16="http://schemas.microsoft.com/office/drawing/2014/main" id="{5AE27055-EA9C-D695-BF04-61B83DBCA7B8}"/>
                    </a:ext>
                  </a:extLst>
                </p14:cNvPr>
                <p14:cNvContentPartPr/>
                <p14:nvPr/>
              </p14:nvContentPartPr>
              <p14:xfrm>
                <a:off x="5345024" y="3232833"/>
                <a:ext cx="279360" cy="124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AE27055-EA9C-D695-BF04-61B83DBCA7B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36024" y="3223833"/>
                  <a:ext cx="297000" cy="141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87227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30 Praktično bez zemlje – do limita dozvoljeno u klasi I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140DA3-652A-0469-4F3F-66240D5F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81" y="1690688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42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C. </a:t>
            </a:r>
            <a:r>
              <a:rPr lang="en-US" dirty="0" err="1">
                <a:solidFill>
                  <a:srgbClr val="FF0000"/>
                </a:solidFill>
              </a:rPr>
              <a:t>Klasifikacija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iii) </a:t>
            </a:r>
            <a:r>
              <a:rPr lang="en-US" b="1" dirty="0" err="1"/>
              <a:t>Klasa</a:t>
            </a:r>
            <a:r>
              <a:rPr lang="en-US" b="1" dirty="0"/>
              <a:t> II</a:t>
            </a:r>
          </a:p>
          <a:p>
            <a:r>
              <a:rPr lang="en-US" dirty="0"/>
              <a:t>U </a:t>
            </a:r>
            <a:r>
              <a:rPr lang="en-US" dirty="0" err="1"/>
              <a:t>ovu</a:t>
            </a:r>
            <a:r>
              <a:rPr lang="en-US" dirty="0"/>
              <a:t> </a:t>
            </a:r>
            <a:r>
              <a:rPr lang="en-US" dirty="0" err="1"/>
              <a:t>klasu</a:t>
            </a:r>
            <a:r>
              <a:rPr lang="en-US" dirty="0"/>
              <a:t> </a:t>
            </a:r>
            <a:r>
              <a:rPr lang="en-US" dirty="0" err="1"/>
              <a:t>spadaju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se ne </a:t>
            </a:r>
            <a:r>
              <a:rPr lang="en-US" dirty="0" err="1"/>
              <a:t>kvalifikuju</a:t>
            </a:r>
            <a:r>
              <a:rPr lang="en-US" dirty="0"/>
              <a:t> za </a:t>
            </a:r>
            <a:r>
              <a:rPr lang="en-US" dirty="0" err="1"/>
              <a:t>uvrštavanje</a:t>
            </a:r>
            <a:r>
              <a:rPr lang="en-US" dirty="0"/>
              <a:t> u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navedene</a:t>
            </a:r>
            <a:r>
              <a:rPr lang="en-US" dirty="0"/>
              <a:t> gore.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razumnog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pogodne</a:t>
            </a:r>
            <a:r>
              <a:rPr lang="en-US" dirty="0"/>
              <a:t> za </a:t>
            </a:r>
            <a:r>
              <a:rPr lang="en-US" dirty="0" err="1"/>
              <a:t>ljudsku</a:t>
            </a:r>
            <a:r>
              <a:rPr lang="en-US" dirty="0"/>
              <a:t> </a:t>
            </a:r>
            <a:r>
              <a:rPr lang="en-US" dirty="0" err="1"/>
              <a:t>ishranu</a:t>
            </a:r>
            <a:r>
              <a:rPr lang="en-US" dirty="0"/>
              <a:t>.</a:t>
            </a:r>
          </a:p>
          <a:p>
            <a:r>
              <a:rPr lang="en-US" dirty="0" err="1"/>
              <a:t>Mogu</a:t>
            </a:r>
            <a:r>
              <a:rPr lang="en-US" dirty="0"/>
              <a:t> se </a:t>
            </a:r>
            <a:r>
              <a:rPr lang="en-US" dirty="0" err="1"/>
              <a:t>dozvoliti</a:t>
            </a:r>
            <a:r>
              <a:rPr lang="en-US" dirty="0"/>
              <a:t> </a:t>
            </a:r>
            <a:r>
              <a:rPr lang="en-US" dirty="0" err="1"/>
              <a:t>sledeći</a:t>
            </a:r>
            <a:r>
              <a:rPr lang="en-US" dirty="0"/>
              <a:t> </a:t>
            </a:r>
            <a:r>
              <a:rPr lang="en-US" dirty="0" err="1"/>
              <a:t>nedostaci</a:t>
            </a:r>
            <a:r>
              <a:rPr lang="en-US" dirty="0"/>
              <a:t> pod </a:t>
            </a:r>
            <a:r>
              <a:rPr lang="en-US" dirty="0" err="1"/>
              <a:t>uslovom</a:t>
            </a:r>
            <a:r>
              <a:rPr lang="en-US" dirty="0"/>
              <a:t> da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zadrže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bitne</a:t>
            </a:r>
            <a:r>
              <a:rPr lang="en-US" dirty="0"/>
              <a:t> </a:t>
            </a:r>
            <a:r>
              <a:rPr lang="en-US" dirty="0" err="1"/>
              <a:t>karakteristike</a:t>
            </a:r>
            <a:r>
              <a:rPr lang="en-US" dirty="0"/>
              <a:t> u </a:t>
            </a:r>
            <a:r>
              <a:rPr lang="en-US" dirty="0" err="1"/>
              <a:t>pogledu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, </a:t>
            </a:r>
            <a:r>
              <a:rPr lang="en-US" dirty="0" err="1"/>
              <a:t>očuvanosti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prezentacije</a:t>
            </a:r>
            <a:r>
              <a:rPr lang="en-US" dirty="0"/>
              <a:t>:</a:t>
            </a:r>
          </a:p>
          <a:p>
            <a:r>
              <a:rPr lang="en-US" dirty="0"/>
              <a:t>– </a:t>
            </a:r>
            <a:r>
              <a:rPr lang="en-US" i="1" dirty="0" err="1"/>
              <a:t>nedostaci</a:t>
            </a:r>
            <a:r>
              <a:rPr lang="en-US" i="1" dirty="0"/>
              <a:t> </a:t>
            </a:r>
            <a:r>
              <a:rPr lang="en-US" i="1" dirty="0" err="1"/>
              <a:t>oblika</a:t>
            </a:r>
            <a:r>
              <a:rPr lang="en-US" i="1" dirty="0"/>
              <a:t>;</a:t>
            </a:r>
          </a:p>
          <a:p>
            <a:r>
              <a:rPr lang="en-US" dirty="0" err="1"/>
              <a:t>Različiti</a:t>
            </a:r>
            <a:r>
              <a:rPr lang="en-US" dirty="0"/>
              <a:t> </a:t>
            </a:r>
            <a:r>
              <a:rPr lang="en-US" dirty="0" err="1"/>
              <a:t>oblici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polimorfizma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nekih</a:t>
            </a:r>
            <a:r>
              <a:rPr lang="en-US" dirty="0"/>
              <a:t> </a:t>
            </a:r>
            <a:r>
              <a:rPr lang="en-US" dirty="0" err="1"/>
              <a:t>varijanti</a:t>
            </a:r>
            <a:r>
              <a:rPr lang="en-US" dirty="0"/>
              <a:t> ne </a:t>
            </a:r>
            <a:r>
              <a:rPr lang="en-US" dirty="0" err="1"/>
              <a:t>smatraju</a:t>
            </a:r>
            <a:r>
              <a:rPr lang="en-US" dirty="0"/>
              <a:t> se </a:t>
            </a:r>
            <a:r>
              <a:rPr lang="en-US" dirty="0" err="1"/>
              <a:t>defektom</a:t>
            </a:r>
            <a:r>
              <a:rPr lang="en-US" dirty="0"/>
              <a:t>. </a:t>
            </a:r>
            <a:r>
              <a:rPr lang="en-US" dirty="0" err="1"/>
              <a:t>Defekti</a:t>
            </a:r>
            <a:r>
              <a:rPr lang="en-US" dirty="0"/>
              <a:t> u </a:t>
            </a:r>
            <a:r>
              <a:rPr lang="en-US" dirty="0" err="1"/>
              <a:t>obliku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dozvoljeni</a:t>
            </a:r>
            <a:r>
              <a:rPr lang="en-US" dirty="0"/>
              <a:t> pod </a:t>
            </a:r>
            <a:r>
              <a:rPr lang="en-US" dirty="0" err="1"/>
              <a:t>uslovom</a:t>
            </a:r>
            <a:r>
              <a:rPr lang="en-US" dirty="0"/>
              <a:t> da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preterani</a:t>
            </a:r>
            <a:r>
              <a:rPr lang="en-US" dirty="0"/>
              <a:t>.</a:t>
            </a:r>
          </a:p>
          <a:p>
            <a:r>
              <a:rPr lang="en-US" i="1" dirty="0"/>
              <a:t>– </a:t>
            </a:r>
            <a:r>
              <a:rPr lang="en-US" i="1" dirty="0" err="1"/>
              <a:t>bela</a:t>
            </a:r>
            <a:r>
              <a:rPr lang="en-US" i="1" dirty="0"/>
              <a:t> </a:t>
            </a:r>
            <a:r>
              <a:rPr lang="en-US" i="1" dirty="0" err="1"/>
              <a:t>mrlja</a:t>
            </a:r>
            <a:r>
              <a:rPr lang="en-US" i="1" dirty="0"/>
              <a:t> </a:t>
            </a:r>
            <a:r>
              <a:rPr lang="en-US" i="1" dirty="0" err="1"/>
              <a:t>koja</a:t>
            </a:r>
            <a:r>
              <a:rPr lang="en-US" i="1" dirty="0"/>
              <a:t> ne </a:t>
            </a:r>
            <a:r>
              <a:rPr lang="en-US" i="1" dirty="0" err="1"/>
              <a:t>prelazi</a:t>
            </a:r>
            <a:r>
              <a:rPr lang="en-US" i="1" dirty="0"/>
              <a:t> </a:t>
            </a:r>
            <a:r>
              <a:rPr lang="en-US" i="1" dirty="0" err="1"/>
              <a:t>jednu</a:t>
            </a:r>
            <a:r>
              <a:rPr lang="en-US" i="1" dirty="0"/>
              <a:t> </a:t>
            </a:r>
            <a:r>
              <a:rPr lang="en-US" i="1" dirty="0" err="1"/>
              <a:t>petinu</a:t>
            </a:r>
            <a:r>
              <a:rPr lang="en-US" i="1" dirty="0"/>
              <a:t> </a:t>
            </a:r>
            <a:r>
              <a:rPr lang="en-US" i="1" dirty="0" err="1"/>
              <a:t>ukupne</a:t>
            </a:r>
            <a:r>
              <a:rPr lang="en-US" i="1" dirty="0"/>
              <a:t> </a:t>
            </a:r>
            <a:r>
              <a:rPr lang="en-US" i="1" dirty="0" err="1"/>
              <a:t>površine</a:t>
            </a:r>
            <a:r>
              <a:rPr lang="en-US" i="1" dirty="0"/>
              <a:t> </a:t>
            </a:r>
            <a:r>
              <a:rPr lang="en-US" i="1" dirty="0" err="1"/>
              <a:t>ploda</a:t>
            </a:r>
            <a:r>
              <a:rPr lang="en-US" i="1" dirty="0"/>
              <a:t>;</a:t>
            </a:r>
          </a:p>
          <a:p>
            <a:r>
              <a:rPr lang="en-US" dirty="0" err="1"/>
              <a:t>Dozvoljena</a:t>
            </a:r>
            <a:r>
              <a:rPr lang="en-US" dirty="0"/>
              <a:t> je </a:t>
            </a:r>
            <a:r>
              <a:rPr lang="en-US" dirty="0" err="1"/>
              <a:t>bela</a:t>
            </a:r>
            <a:r>
              <a:rPr lang="en-US" dirty="0"/>
              <a:t> </a:t>
            </a:r>
            <a:r>
              <a:rPr lang="en-US" dirty="0" err="1"/>
              <a:t>mrlja</a:t>
            </a:r>
            <a:r>
              <a:rPr lang="en-US" dirty="0"/>
              <a:t>, bez </a:t>
            </a:r>
            <a:r>
              <a:rPr lang="en-US" dirty="0" err="1"/>
              <a:t>tragova</a:t>
            </a:r>
            <a:r>
              <a:rPr lang="en-US" dirty="0"/>
              <a:t> </a:t>
            </a:r>
            <a:r>
              <a:rPr lang="en-US" dirty="0" err="1"/>
              <a:t>zelene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ne </a:t>
            </a:r>
            <a:r>
              <a:rPr lang="en-US" dirty="0" err="1"/>
              <a:t>prelazi</a:t>
            </a:r>
            <a:r>
              <a:rPr lang="en-US" dirty="0"/>
              <a:t> 20 </a:t>
            </a:r>
            <a:r>
              <a:rPr lang="en-US" dirty="0" err="1"/>
              <a:t>procenata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ploda</a:t>
            </a:r>
            <a:r>
              <a:rPr lang="en-US" dirty="0"/>
              <a:t>.</a:t>
            </a:r>
          </a:p>
          <a:p>
            <a:r>
              <a:rPr lang="en-US" dirty="0"/>
              <a:t>– </a:t>
            </a:r>
            <a:r>
              <a:rPr lang="en-US" i="1" dirty="0"/>
              <a:t>ma</a:t>
            </a:r>
            <a:r>
              <a:rPr lang="sr-Latn-RS" i="1" dirty="0" err="1"/>
              <a:t>nji</a:t>
            </a:r>
            <a:r>
              <a:rPr lang="en-US" i="1" dirty="0"/>
              <a:t> </a:t>
            </a:r>
            <a:r>
              <a:rPr lang="en-US" i="1" dirty="0" err="1"/>
              <a:t>suv</a:t>
            </a:r>
            <a:r>
              <a:rPr lang="sr-Latn-RS" i="1" dirty="0"/>
              <a:t>i</a:t>
            </a:r>
            <a:r>
              <a:rPr lang="en-US" i="1" dirty="0"/>
              <a:t> </a:t>
            </a:r>
            <a:r>
              <a:rPr lang="sr-Latn-RS" i="1" dirty="0"/>
              <a:t>uboji </a:t>
            </a:r>
            <a:r>
              <a:rPr lang="en-US" i="1" dirty="0" err="1"/>
              <a:t>koj</a:t>
            </a:r>
            <a:r>
              <a:rPr lang="sr-Latn-RS" i="1" dirty="0"/>
              <a:t>i</a:t>
            </a:r>
            <a:r>
              <a:rPr lang="en-US" i="1" dirty="0"/>
              <a:t> se ne </a:t>
            </a:r>
            <a:r>
              <a:rPr lang="en-US" i="1" dirty="0" err="1"/>
              <a:t>šire</a:t>
            </a:r>
            <a:r>
              <a:rPr lang="en-US" i="1" dirty="0"/>
              <a:t>;</a:t>
            </a:r>
          </a:p>
          <a:p>
            <a:r>
              <a:rPr lang="en-US" dirty="0" err="1"/>
              <a:t>Dozvoljene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ma</a:t>
            </a:r>
            <a:r>
              <a:rPr lang="sr-Latn-RS" dirty="0" err="1"/>
              <a:t>nja</a:t>
            </a:r>
            <a:r>
              <a:rPr lang="en-US" dirty="0"/>
              <a:t> </a:t>
            </a:r>
            <a:r>
              <a:rPr lang="en-US" dirty="0" err="1"/>
              <a:t>suv</a:t>
            </a:r>
            <a:r>
              <a:rPr lang="sr-Latn-RS" dirty="0"/>
              <a:t>a</a:t>
            </a:r>
            <a:r>
              <a:rPr lang="en-US" dirty="0"/>
              <a:t> </a:t>
            </a:r>
            <a:r>
              <a:rPr lang="sr-Latn-RS" dirty="0"/>
              <a:t>oštećenja/ogrebotine/uboji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blage</a:t>
            </a:r>
            <a:r>
              <a:rPr lang="en-US" dirty="0"/>
              <a:t> </a:t>
            </a:r>
            <a:r>
              <a:rPr lang="en-US" dirty="0" err="1"/>
              <a:t>suve</a:t>
            </a:r>
            <a:r>
              <a:rPr lang="en-US" dirty="0"/>
              <a:t> </a:t>
            </a:r>
            <a:r>
              <a:rPr lang="en-US" dirty="0" err="1"/>
              <a:t>pukotine</a:t>
            </a:r>
            <a:r>
              <a:rPr lang="en-US" dirty="0"/>
              <a:t> za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verovatno</a:t>
            </a:r>
            <a:r>
              <a:rPr lang="en-US" dirty="0"/>
              <a:t> da </a:t>
            </a:r>
            <a:r>
              <a:rPr lang="en-US" dirty="0" err="1"/>
              <a:t>će</a:t>
            </a:r>
            <a:r>
              <a:rPr lang="en-US" dirty="0"/>
              <a:t> se </a:t>
            </a:r>
            <a:r>
              <a:rPr lang="en-US" dirty="0" err="1"/>
              <a:t>proširiti</a:t>
            </a:r>
            <a:r>
              <a:rPr lang="en-US" dirty="0"/>
              <a:t> pod </a:t>
            </a:r>
            <a:r>
              <a:rPr lang="en-US" dirty="0" err="1"/>
              <a:t>normalnim</a:t>
            </a:r>
            <a:r>
              <a:rPr lang="en-US" dirty="0"/>
              <a:t> </a:t>
            </a:r>
            <a:r>
              <a:rPr lang="en-US" dirty="0" err="1"/>
              <a:t>tržišnim</a:t>
            </a:r>
            <a:r>
              <a:rPr lang="en-US" dirty="0"/>
              <a:t> </a:t>
            </a:r>
            <a:r>
              <a:rPr lang="en-US" dirty="0" err="1"/>
              <a:t>uslovima</a:t>
            </a:r>
            <a:r>
              <a:rPr lang="en-US" dirty="0"/>
              <a:t>.</a:t>
            </a:r>
          </a:p>
          <a:p>
            <a:r>
              <a:rPr lang="en-US" dirty="0"/>
              <a:t>– </a:t>
            </a:r>
            <a:r>
              <a:rPr lang="en-US" i="1" dirty="0" err="1"/>
              <a:t>blagi</a:t>
            </a:r>
            <a:r>
              <a:rPr lang="en-US" i="1" dirty="0"/>
              <a:t> </a:t>
            </a:r>
            <a:r>
              <a:rPr lang="en-US" i="1" dirty="0" err="1"/>
              <a:t>tragovi</a:t>
            </a:r>
            <a:r>
              <a:rPr lang="en-US" i="1" dirty="0"/>
              <a:t> </a:t>
            </a:r>
            <a:r>
              <a:rPr lang="en-US" i="1" dirty="0" err="1"/>
              <a:t>zemlje</a:t>
            </a:r>
            <a:r>
              <a:rPr lang="en-US" i="1" dirty="0"/>
              <a:t>.</a:t>
            </a:r>
          </a:p>
          <a:p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25 </a:t>
            </a:r>
            <a:r>
              <a:rPr lang="en-US" dirty="0" err="1"/>
              <a:t>Defekti</a:t>
            </a:r>
            <a:r>
              <a:rPr lang="en-US" dirty="0"/>
              <a:t> u </a:t>
            </a:r>
            <a:r>
              <a:rPr lang="en-US" dirty="0" err="1"/>
              <a:t>obliku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27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mrlje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prelaze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petinu</a:t>
            </a:r>
            <a:r>
              <a:rPr lang="en-US" dirty="0"/>
              <a:t> </a:t>
            </a:r>
            <a:r>
              <a:rPr lang="en-US" dirty="0" err="1"/>
              <a:t>ukupne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ploda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29 Ma</a:t>
            </a:r>
            <a:r>
              <a:rPr lang="sr-Latn-RS" dirty="0" err="1"/>
              <a:t>nji</a:t>
            </a:r>
            <a:r>
              <a:rPr lang="en-US" dirty="0"/>
              <a:t> </a:t>
            </a:r>
            <a:r>
              <a:rPr lang="en-US" dirty="0" err="1"/>
              <a:t>suv</a:t>
            </a:r>
            <a:r>
              <a:rPr lang="sr-Latn-RS" dirty="0"/>
              <a:t>i</a:t>
            </a:r>
            <a:r>
              <a:rPr lang="en-US" dirty="0"/>
              <a:t> </a:t>
            </a:r>
            <a:r>
              <a:rPr lang="sr-Latn-RS" dirty="0"/>
              <a:t>uboji - oštećenja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31 </a:t>
            </a:r>
            <a:r>
              <a:rPr lang="sr-Latn-RS" dirty="0"/>
              <a:t>Manji</a:t>
            </a:r>
            <a:r>
              <a:rPr lang="en-US" dirty="0"/>
              <a:t> </a:t>
            </a:r>
            <a:r>
              <a:rPr lang="en-US" dirty="0" err="1"/>
              <a:t>tragovi</a:t>
            </a:r>
            <a:r>
              <a:rPr lang="en-US" dirty="0"/>
              <a:t> </a:t>
            </a:r>
            <a:r>
              <a:rPr lang="en-US" dirty="0" err="1"/>
              <a:t>zemlje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9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25 Defekti u obliku – do limita dozvoljeno u klasi II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CF2DC4-BD65-4A0D-6474-C7F9FDF0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6" y="1764665"/>
            <a:ext cx="5182817" cy="35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975D55-2431-E2DE-69C4-BA0ABB81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0" y="1825625"/>
            <a:ext cx="3764280" cy="4351338"/>
          </a:xfrm>
        </p:spPr>
        <p:txBody>
          <a:bodyPr/>
          <a:lstStyle/>
          <a:p>
            <a:r>
              <a:rPr lang="sr-Latn-RS" dirty="0"/>
              <a:t>Sl. 2: primeri </a:t>
            </a:r>
            <a:r>
              <a:rPr lang="sr-Latn-RS" dirty="0" err="1"/>
              <a:t>polimorfizma</a:t>
            </a:r>
            <a:r>
              <a:rPr lang="sr-Latn-RS" dirty="0"/>
              <a:t> ploda kod sorte jagode </a:t>
            </a:r>
            <a:r>
              <a:rPr lang="en-US" dirty="0"/>
              <a:t>(Oso Grande)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77C873-0EF5-E585-2953-0D54E7831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77" y="799039"/>
            <a:ext cx="6915435" cy="44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35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27 Bela mrlja na jednoj petini ukupne površine ploda; Levo: bela osnova, desno: beli vrh – do limita dozvoljeno u klasi II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458B1E-A5CA-5F60-852B-6EC7A102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37" y="1994961"/>
            <a:ext cx="2060294" cy="2963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A3B728-233F-56CE-3B0B-42FDB049E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132" y="1994961"/>
            <a:ext cx="2060294" cy="29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3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29 Manja suva oštećenja, uboji, koja nisu sklona širenju – do limita dozvoljeno u klasi II 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8A4CFD-4368-8964-AB15-DEA25C9C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79" y="1690687"/>
            <a:ext cx="2507857" cy="361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D99433-9A30-7099-CCBC-10DDD281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686" y="1690687"/>
            <a:ext cx="2512755" cy="36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13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31 </a:t>
            </a:r>
            <a:r>
              <a:rPr lang="pl-PL" dirty="0">
                <a:solidFill>
                  <a:srgbClr val="5F6368"/>
                </a:solidFill>
                <a:latin typeface="Roboto" panose="02000000000000000000" pitchFamily="2" charset="0"/>
              </a:rPr>
              <a:t>Manji tragovi zemlje</a:t>
            </a:r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– do limita dozvoljeno u klasi II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Klasifikacija plodova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3A2819C-2C8B-79C6-74B0-62879D41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69" y="1690688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97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III. ODREDBE O VELIČINI</a:t>
            </a:r>
          </a:p>
          <a:p>
            <a:r>
              <a:rPr lang="en-US" dirty="0" err="1"/>
              <a:t>Veličina</a:t>
            </a:r>
            <a:r>
              <a:rPr lang="en-US" dirty="0"/>
              <a:t> je </a:t>
            </a:r>
            <a:r>
              <a:rPr lang="en-US" dirty="0" err="1"/>
              <a:t>određena</a:t>
            </a:r>
            <a:r>
              <a:rPr lang="en-US" dirty="0"/>
              <a:t> </a:t>
            </a:r>
            <a:r>
              <a:rPr lang="en-US" dirty="0" err="1"/>
              <a:t>maksimalnim</a:t>
            </a:r>
            <a:r>
              <a:rPr lang="en-US" dirty="0"/>
              <a:t> </a:t>
            </a:r>
            <a:r>
              <a:rPr lang="en-US" dirty="0" err="1"/>
              <a:t>prečnikom</a:t>
            </a:r>
            <a:r>
              <a:rPr lang="en-US" dirty="0"/>
              <a:t> </a:t>
            </a:r>
            <a:r>
              <a:rPr lang="en-US" dirty="0" err="1"/>
              <a:t>ekvatorijalnog</a:t>
            </a:r>
            <a:r>
              <a:rPr lang="en-US" dirty="0"/>
              <a:t> </a:t>
            </a:r>
            <a:r>
              <a:rPr lang="en-US" dirty="0" err="1"/>
              <a:t>preseka</a:t>
            </a:r>
            <a:r>
              <a:rPr lang="en-US" dirty="0"/>
              <a:t>. </a:t>
            </a:r>
            <a:r>
              <a:rPr lang="en-US" dirty="0" err="1"/>
              <a:t>Minimalna</a:t>
            </a:r>
            <a:r>
              <a:rPr lang="en-US" dirty="0"/>
              <a:t> </a:t>
            </a:r>
            <a:r>
              <a:rPr lang="en-US" dirty="0" err="1"/>
              <a:t>veličina</a:t>
            </a:r>
            <a:r>
              <a:rPr lang="en-US" dirty="0"/>
              <a:t> </a:t>
            </a:r>
            <a:r>
              <a:rPr lang="sr-Latn-RS" dirty="0"/>
              <a:t>je</a:t>
            </a:r>
            <a:r>
              <a:rPr lang="en-US" dirty="0"/>
              <a:t>:</a:t>
            </a:r>
          </a:p>
          <a:p>
            <a:r>
              <a:rPr lang="en-US" dirty="0"/>
              <a:t>– 25 mm u “</a:t>
            </a:r>
            <a:r>
              <a:rPr lang="en-US" dirty="0" err="1"/>
              <a:t>ekstra</a:t>
            </a:r>
            <a:r>
              <a:rPr lang="en-US" dirty="0"/>
              <a:t>” </a:t>
            </a:r>
            <a:r>
              <a:rPr lang="en-US" dirty="0" err="1"/>
              <a:t>klasi</a:t>
            </a:r>
            <a:r>
              <a:rPr lang="en-US" dirty="0"/>
              <a:t>;</a:t>
            </a:r>
          </a:p>
          <a:p>
            <a:r>
              <a:rPr lang="en-US" dirty="0"/>
              <a:t>– 18 mm u </a:t>
            </a:r>
            <a:r>
              <a:rPr lang="en-US" dirty="0" err="1"/>
              <a:t>klasama</a:t>
            </a:r>
            <a:r>
              <a:rPr lang="en-US" dirty="0"/>
              <a:t> I </a:t>
            </a:r>
            <a:r>
              <a:rPr lang="en-US" dirty="0" err="1"/>
              <a:t>i</a:t>
            </a:r>
            <a:r>
              <a:rPr lang="en-US" dirty="0"/>
              <a:t> II.</a:t>
            </a:r>
          </a:p>
          <a:p>
            <a:r>
              <a:rPr lang="en-US" dirty="0"/>
              <a:t>Ne </a:t>
            </a:r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minimalna</a:t>
            </a:r>
            <a:r>
              <a:rPr lang="en-US" dirty="0"/>
              <a:t> </a:t>
            </a:r>
            <a:r>
              <a:rPr lang="en-US" dirty="0" err="1"/>
              <a:t>veličina</a:t>
            </a:r>
            <a:r>
              <a:rPr lang="en-US" dirty="0"/>
              <a:t> za </a:t>
            </a:r>
            <a:r>
              <a:rPr lang="sr-Latn-RS" dirty="0"/>
              <a:t>šumske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888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IV. ODREDBE O TOLERANCAMA</a:t>
            </a:r>
          </a:p>
          <a:p>
            <a:r>
              <a:rPr lang="en-US" dirty="0"/>
              <a:t>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fazama</a:t>
            </a:r>
            <a:r>
              <a:rPr lang="en-US" dirty="0"/>
              <a:t> </a:t>
            </a:r>
            <a:r>
              <a:rPr lang="en-US" dirty="0" err="1"/>
              <a:t>marketinga</a:t>
            </a:r>
            <a:r>
              <a:rPr lang="en-US" dirty="0"/>
              <a:t>, tolerance u </a:t>
            </a:r>
            <a:r>
              <a:rPr lang="en-US" dirty="0" err="1"/>
              <a:t>pogledu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veličine</a:t>
            </a:r>
            <a:r>
              <a:rPr lang="en-US" dirty="0"/>
              <a:t> </a:t>
            </a:r>
            <a:r>
              <a:rPr lang="en-US" dirty="0" err="1"/>
              <a:t>će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dozvoljene</a:t>
            </a:r>
            <a:r>
              <a:rPr lang="en-US" dirty="0"/>
              <a:t> u </a:t>
            </a:r>
            <a:r>
              <a:rPr lang="en-US" dirty="0" err="1"/>
              <a:t>svakoj</a:t>
            </a:r>
            <a:r>
              <a:rPr lang="en-US" dirty="0"/>
              <a:t> </a:t>
            </a:r>
            <a:r>
              <a:rPr lang="en-US" dirty="0" err="1"/>
              <a:t>seriji</a:t>
            </a:r>
            <a:r>
              <a:rPr lang="en-US" dirty="0"/>
              <a:t> za </a:t>
            </a:r>
            <a:r>
              <a:rPr lang="en-US" dirty="0" err="1"/>
              <a:t>proizvode</a:t>
            </a:r>
            <a:r>
              <a:rPr lang="en-US" dirty="0"/>
              <a:t> koji ne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navedene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.</a:t>
            </a:r>
          </a:p>
          <a:p>
            <a:r>
              <a:rPr lang="en-US" dirty="0"/>
              <a:t>Tolerance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predviđene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se </a:t>
            </a:r>
            <a:r>
              <a:rPr lang="en-US" dirty="0" err="1"/>
              <a:t>omogućila</a:t>
            </a:r>
            <a:r>
              <a:rPr lang="en-US" dirty="0"/>
              <a:t> </a:t>
            </a:r>
            <a:r>
              <a:rPr lang="en-US" dirty="0" err="1"/>
              <a:t>odstupanja</a:t>
            </a:r>
            <a:r>
              <a:rPr lang="en-US" dirty="0"/>
              <a:t> u </a:t>
            </a:r>
            <a:r>
              <a:rPr lang="en-US" dirty="0" err="1"/>
              <a:t>rukovanju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prirodno</a:t>
            </a:r>
            <a:r>
              <a:rPr lang="en-US" dirty="0"/>
              <a:t> </a:t>
            </a:r>
            <a:r>
              <a:rPr lang="en-US" dirty="0" err="1"/>
              <a:t>propadanje</a:t>
            </a:r>
            <a:r>
              <a:rPr lang="en-US" dirty="0"/>
              <a:t> </a:t>
            </a:r>
            <a:r>
              <a:rPr lang="en-US" dirty="0" err="1"/>
              <a:t>svežih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vremena</a:t>
            </a:r>
            <a:r>
              <a:rPr lang="en-US" dirty="0"/>
              <a:t>.</a:t>
            </a:r>
          </a:p>
          <a:p>
            <a:r>
              <a:rPr lang="en-US" dirty="0" err="1"/>
              <a:t>Usklađenost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toleranc</a:t>
            </a:r>
            <a:r>
              <a:rPr lang="sr-Latn-RS" dirty="0"/>
              <a:t>am</a:t>
            </a:r>
            <a:r>
              <a:rPr lang="en-US" dirty="0"/>
              <a:t>a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utvrditi</a:t>
            </a:r>
            <a:r>
              <a:rPr lang="en-US" dirty="0"/>
              <a:t> </a:t>
            </a:r>
            <a:r>
              <a:rPr lang="en-US" dirty="0" err="1"/>
              <a:t>koristeći</a:t>
            </a:r>
            <a:r>
              <a:rPr lang="en-US" dirty="0"/>
              <a:t> </a:t>
            </a:r>
            <a:r>
              <a:rPr lang="sr-Latn-RS" dirty="0"/>
              <a:t>u najmanju ruku</a:t>
            </a:r>
            <a:r>
              <a:rPr lang="en-US" dirty="0"/>
              <a:t> </a:t>
            </a:r>
            <a:r>
              <a:rPr lang="en-US" dirty="0" err="1"/>
              <a:t>Operativna</a:t>
            </a:r>
            <a:r>
              <a:rPr lang="en-US" dirty="0"/>
              <a:t> </a:t>
            </a:r>
            <a:r>
              <a:rPr lang="en-US" dirty="0" err="1"/>
              <a:t>pravila</a:t>
            </a:r>
            <a:r>
              <a:rPr lang="en-US" dirty="0"/>
              <a:t> za </a:t>
            </a:r>
            <a:r>
              <a:rPr lang="en-US" dirty="0" err="1"/>
              <a:t>proveru</a:t>
            </a:r>
            <a:r>
              <a:rPr lang="en-US" dirty="0"/>
              <a:t> </a:t>
            </a:r>
            <a:r>
              <a:rPr lang="en-US" dirty="0" err="1"/>
              <a:t>usaglašenosti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navedeno</a:t>
            </a:r>
            <a:r>
              <a:rPr lang="en-US" dirty="0"/>
              <a:t> u </a:t>
            </a:r>
            <a:r>
              <a:rPr lang="en-US" i="1" dirty="0" err="1"/>
              <a:t>Aneksu</a:t>
            </a:r>
            <a:r>
              <a:rPr lang="en-US" i="1" dirty="0"/>
              <a:t> II </a:t>
            </a:r>
            <a:r>
              <a:rPr lang="en-US" i="1" dirty="0" err="1"/>
              <a:t>Odluke</a:t>
            </a:r>
            <a:r>
              <a:rPr lang="en-US" i="1" dirty="0"/>
              <a:t> </a:t>
            </a:r>
            <a:r>
              <a:rPr lang="en-US" i="1" dirty="0" err="1"/>
              <a:t>Saveta</a:t>
            </a:r>
            <a:r>
              <a:rPr lang="en-US" i="1" dirty="0"/>
              <a:t> o </a:t>
            </a:r>
            <a:r>
              <a:rPr lang="en-US" i="1" dirty="0" err="1"/>
              <a:t>reviziji</a:t>
            </a:r>
            <a:r>
              <a:rPr lang="en-US" i="1" dirty="0"/>
              <a:t> OECD „</a:t>
            </a:r>
            <a:r>
              <a:rPr lang="en-US" i="1" dirty="0" err="1"/>
              <a:t>šeme</a:t>
            </a:r>
            <a:r>
              <a:rPr lang="en-US" i="1" dirty="0"/>
              <a:t>“ za </a:t>
            </a:r>
            <a:r>
              <a:rPr lang="en-US" i="1" dirty="0" err="1"/>
              <a:t>primenu</a:t>
            </a:r>
            <a:r>
              <a:rPr lang="en-US" i="1" dirty="0"/>
              <a:t> </a:t>
            </a:r>
            <a:r>
              <a:rPr lang="en-US" i="1" dirty="0" err="1"/>
              <a:t>međunarodnih</a:t>
            </a:r>
            <a:r>
              <a:rPr lang="en-US" i="1" dirty="0"/>
              <a:t> </a:t>
            </a:r>
            <a:r>
              <a:rPr lang="en-US" i="1" dirty="0" err="1"/>
              <a:t>standarda</a:t>
            </a:r>
            <a:r>
              <a:rPr lang="en-US" i="1" dirty="0"/>
              <a:t> za </a:t>
            </a:r>
            <a:r>
              <a:rPr lang="en-US" i="1" dirty="0" err="1"/>
              <a:t>voće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povrće</a:t>
            </a:r>
            <a:r>
              <a:rPr lang="en-US" dirty="0"/>
              <a:t> [C(2006)95]</a:t>
            </a:r>
            <a:r>
              <a:rPr lang="sr-Latn-RS" dirty="0"/>
              <a:t> (</a:t>
            </a:r>
            <a:r>
              <a:rPr lang="en-US" dirty="0">
                <a:hlinkClick r:id="rId2"/>
              </a:rPr>
              <a:t>https://legalinstruments.oecd.org/api/print?ids=216&amp;lang=en</a:t>
            </a:r>
            <a:r>
              <a:rPr lang="sr-Latn-RS" dirty="0"/>
              <a:t>)</a:t>
            </a:r>
            <a:r>
              <a:rPr lang="en-US" dirty="0"/>
              <a:t>.</a:t>
            </a:r>
          </a:p>
          <a:p>
            <a:r>
              <a:rPr lang="en-US" b="1" dirty="0"/>
              <a:t>A. </a:t>
            </a:r>
            <a:r>
              <a:rPr lang="en-US" b="1" dirty="0" err="1"/>
              <a:t>Tolerancije</a:t>
            </a:r>
            <a:r>
              <a:rPr lang="en-US" b="1" dirty="0"/>
              <a:t> </a:t>
            </a:r>
            <a:r>
              <a:rPr lang="en-US" b="1" dirty="0" err="1"/>
              <a:t>kvaliteta</a:t>
            </a:r>
            <a:endParaRPr lang="en-US" b="1" dirty="0"/>
          </a:p>
          <a:p>
            <a:r>
              <a:rPr lang="en-US" i="1" dirty="0" err="1"/>
              <a:t>i</a:t>
            </a:r>
            <a:r>
              <a:rPr lang="en-US" i="1" dirty="0"/>
              <a:t>) „</a:t>
            </a:r>
            <a:r>
              <a:rPr lang="en-US" i="1" dirty="0" err="1"/>
              <a:t>ekstra</a:t>
            </a:r>
            <a:r>
              <a:rPr lang="en-US" i="1" dirty="0"/>
              <a:t>” </a:t>
            </a:r>
            <a:r>
              <a:rPr lang="en-US" i="1" dirty="0" err="1"/>
              <a:t>klasa</a:t>
            </a:r>
            <a:endParaRPr lang="en-US" i="1" dirty="0"/>
          </a:p>
          <a:p>
            <a:r>
              <a:rPr lang="en-US" dirty="0" err="1"/>
              <a:t>Dozvoljena</a:t>
            </a:r>
            <a:r>
              <a:rPr lang="en-US" dirty="0"/>
              <a:t> je </a:t>
            </a:r>
            <a:r>
              <a:rPr lang="en-US" dirty="0" err="1"/>
              <a:t>ukupna</a:t>
            </a:r>
            <a:r>
              <a:rPr lang="en-US" dirty="0"/>
              <a:t> </a:t>
            </a:r>
            <a:r>
              <a:rPr lang="en-US" dirty="0" err="1"/>
              <a:t>toleranca</a:t>
            </a:r>
            <a:r>
              <a:rPr lang="en-US" dirty="0"/>
              <a:t> od 5 </a:t>
            </a:r>
            <a:r>
              <a:rPr lang="sr-Latn-RS" dirty="0"/>
              <a:t>%</a:t>
            </a:r>
            <a:r>
              <a:rPr lang="en-US" dirty="0"/>
              <a:t>, po </a:t>
            </a:r>
            <a:r>
              <a:rPr lang="en-US" dirty="0" err="1"/>
              <a:t>broju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težini</a:t>
            </a:r>
            <a:r>
              <a:rPr lang="en-US" dirty="0"/>
              <a:t>, </a:t>
            </a:r>
            <a:r>
              <a:rPr lang="en-US" dirty="0" err="1"/>
              <a:t>jagoda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za </a:t>
            </a:r>
            <a:r>
              <a:rPr lang="en-US" dirty="0" err="1"/>
              <a:t>klasu</a:t>
            </a:r>
            <a:r>
              <a:rPr lang="en-US" dirty="0"/>
              <a:t>, </a:t>
            </a:r>
            <a:r>
              <a:rPr lang="en-US" u="sng" dirty="0" err="1"/>
              <a:t>ali</a:t>
            </a:r>
            <a:r>
              <a:rPr lang="en-US" u="sng" dirty="0"/>
              <a:t> </a:t>
            </a:r>
            <a:r>
              <a:rPr lang="en-US" u="sng" dirty="0" err="1"/>
              <a:t>ispunjavaju</a:t>
            </a:r>
            <a:r>
              <a:rPr lang="en-US" u="sng" dirty="0"/>
              <a:t> </a:t>
            </a:r>
            <a:r>
              <a:rPr lang="en-US" u="sng" dirty="0" err="1"/>
              <a:t>zahteve</a:t>
            </a:r>
            <a:r>
              <a:rPr lang="en-US" u="sng" dirty="0"/>
              <a:t> </a:t>
            </a:r>
            <a:r>
              <a:rPr lang="en-US" u="sng" dirty="0" err="1"/>
              <a:t>klase</a:t>
            </a:r>
            <a:r>
              <a:rPr lang="en-US" u="sng" dirty="0"/>
              <a:t> I</a:t>
            </a:r>
            <a:r>
              <a:rPr lang="en-US" dirty="0"/>
              <a:t>.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tolerancije</a:t>
            </a:r>
            <a:r>
              <a:rPr lang="en-US" dirty="0"/>
              <a:t>, </a:t>
            </a:r>
            <a:r>
              <a:rPr lang="en-US" dirty="0" err="1"/>
              <a:t>najviše</a:t>
            </a:r>
            <a:r>
              <a:rPr lang="en-US" dirty="0"/>
              <a:t> </a:t>
            </a:r>
            <a:r>
              <a:rPr lang="en-US" u="sng" dirty="0"/>
              <a:t>0,5 </a:t>
            </a:r>
            <a:r>
              <a:rPr lang="sr-Latn-RS" u="sng" dirty="0"/>
              <a:t>%</a:t>
            </a:r>
            <a:r>
              <a:rPr lang="en-US" u="sng" dirty="0"/>
              <a:t> </a:t>
            </a:r>
            <a:r>
              <a:rPr lang="en-US" dirty="0" err="1"/>
              <a:t>ukupno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sastojati</a:t>
            </a:r>
            <a:r>
              <a:rPr lang="en-US" dirty="0"/>
              <a:t> od </a:t>
            </a:r>
            <a:r>
              <a:rPr lang="en-US" dirty="0" err="1"/>
              <a:t>proizvoda</a:t>
            </a:r>
            <a:r>
              <a:rPr lang="en-US" dirty="0"/>
              <a:t> koji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u="sng" dirty="0" err="1"/>
              <a:t>kvaliteta</a:t>
            </a:r>
            <a:r>
              <a:rPr lang="en-US" u="sng" dirty="0"/>
              <a:t> II </a:t>
            </a:r>
            <a:r>
              <a:rPr lang="en-US" u="sng" dirty="0" err="1"/>
              <a:t>klase</a:t>
            </a:r>
            <a:r>
              <a:rPr lang="en-US" dirty="0"/>
              <a:t>.</a:t>
            </a:r>
          </a:p>
          <a:p>
            <a:r>
              <a:rPr lang="en-US" dirty="0" err="1"/>
              <a:t>Toleranca</a:t>
            </a:r>
            <a:r>
              <a:rPr lang="en-US" dirty="0"/>
              <a:t> od 5 </a:t>
            </a:r>
            <a:r>
              <a:rPr lang="sr-Latn-RS" dirty="0"/>
              <a:t>% </a:t>
            </a:r>
            <a:r>
              <a:rPr lang="en-US" dirty="0" err="1"/>
              <a:t>pokriva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</a:t>
            </a:r>
            <a:r>
              <a:rPr lang="en-US" dirty="0" err="1"/>
              <a:t>oblika</a:t>
            </a:r>
            <a:r>
              <a:rPr lang="en-US" dirty="0"/>
              <a:t>, </a:t>
            </a:r>
            <a:r>
              <a:rPr lang="sr-Latn-RS" dirty="0"/>
              <a:t>po</a:t>
            </a:r>
            <a:r>
              <a:rPr lang="en-US" dirty="0" err="1"/>
              <a:t>kož</a:t>
            </a:r>
            <a:r>
              <a:rPr lang="sr-Latn-RS" dirty="0" err="1"/>
              <a:t>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en-US" dirty="0"/>
              <a:t> </a:t>
            </a:r>
            <a:r>
              <a:rPr lang="en-US" dirty="0" err="1"/>
              <a:t>dozvoljene</a:t>
            </a:r>
            <a:r>
              <a:rPr lang="en-US" dirty="0"/>
              <a:t> u </a:t>
            </a:r>
            <a:r>
              <a:rPr lang="en-US" dirty="0" err="1"/>
              <a:t>klasi</a:t>
            </a:r>
            <a:r>
              <a:rPr lang="en-US" dirty="0"/>
              <a:t> I. </a:t>
            </a:r>
            <a:r>
              <a:rPr lang="en-US" dirty="0" err="1"/>
              <a:t>Toleranca</a:t>
            </a:r>
            <a:r>
              <a:rPr lang="en-US" dirty="0"/>
              <a:t> od 0,5 </a:t>
            </a:r>
            <a:r>
              <a:rPr lang="sr-Latn-RS" dirty="0"/>
              <a:t>% </a:t>
            </a:r>
            <a:r>
              <a:rPr lang="en-US" dirty="0" err="1"/>
              <a:t>pokriva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</a:t>
            </a:r>
            <a:r>
              <a:rPr lang="en-US" dirty="0" err="1"/>
              <a:t>oblika</a:t>
            </a:r>
            <a:r>
              <a:rPr lang="en-US" dirty="0"/>
              <a:t>, </a:t>
            </a:r>
            <a:r>
              <a:rPr lang="sr-Latn-RS" dirty="0"/>
              <a:t>po</a:t>
            </a:r>
            <a:r>
              <a:rPr lang="en-US" dirty="0" err="1"/>
              <a:t>kož</a:t>
            </a:r>
            <a:r>
              <a:rPr lang="sr-Latn-RS" dirty="0" err="1"/>
              <a:t>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sr-Latn-RS" dirty="0"/>
              <a:t>uboja/brazdi</a:t>
            </a:r>
            <a:r>
              <a:rPr lang="en-US" dirty="0"/>
              <a:t>, </a:t>
            </a:r>
            <a:r>
              <a:rPr lang="en-US" dirty="0" err="1"/>
              <a:t>dozvoljene</a:t>
            </a:r>
            <a:r>
              <a:rPr lang="en-US" dirty="0"/>
              <a:t> u </a:t>
            </a:r>
            <a:r>
              <a:rPr lang="en-US" dirty="0" err="1"/>
              <a:t>klasi</a:t>
            </a:r>
            <a:r>
              <a:rPr lang="en-US" dirty="0"/>
              <a:t> II.</a:t>
            </a:r>
          </a:p>
        </p:txBody>
      </p:sp>
    </p:spTree>
    <p:extLst>
      <p:ext uri="{BB962C8B-B14F-4D97-AF65-F5344CB8AC3E}">
        <p14:creationId xmlns:p14="http://schemas.microsoft.com/office/powerpoint/2010/main" val="1128440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IV. ODREDBE O TOLERANCIJAMA</a:t>
            </a:r>
          </a:p>
          <a:p>
            <a:r>
              <a:rPr lang="en-US" i="1" dirty="0"/>
              <a:t>ii) </a:t>
            </a:r>
            <a:r>
              <a:rPr lang="en-US" i="1" dirty="0" err="1"/>
              <a:t>Klasa</a:t>
            </a:r>
            <a:r>
              <a:rPr lang="en-US" i="1" dirty="0"/>
              <a:t> I</a:t>
            </a:r>
          </a:p>
          <a:p>
            <a:r>
              <a:rPr lang="en-US" dirty="0" err="1"/>
              <a:t>Dozvoljena</a:t>
            </a:r>
            <a:r>
              <a:rPr lang="en-US" dirty="0"/>
              <a:t> je </a:t>
            </a:r>
            <a:r>
              <a:rPr lang="en-US" dirty="0" err="1"/>
              <a:t>ukupna</a:t>
            </a:r>
            <a:r>
              <a:rPr lang="en-US" dirty="0"/>
              <a:t> </a:t>
            </a:r>
            <a:r>
              <a:rPr lang="en-US" dirty="0" err="1"/>
              <a:t>toleranca</a:t>
            </a:r>
            <a:r>
              <a:rPr lang="en-US" dirty="0"/>
              <a:t> od 10 </a:t>
            </a:r>
            <a:r>
              <a:rPr lang="en-US" dirty="0" err="1"/>
              <a:t>procenata</a:t>
            </a:r>
            <a:r>
              <a:rPr lang="en-US" dirty="0"/>
              <a:t>, po </a:t>
            </a:r>
            <a:r>
              <a:rPr lang="en-US" dirty="0" err="1"/>
              <a:t>broju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težini</a:t>
            </a:r>
            <a:r>
              <a:rPr lang="en-US" dirty="0"/>
              <a:t>, </a:t>
            </a:r>
            <a:r>
              <a:rPr lang="en-US" dirty="0" err="1"/>
              <a:t>jagoda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za </a:t>
            </a:r>
            <a:r>
              <a:rPr lang="en-US" dirty="0" err="1"/>
              <a:t>klasu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ispunjavaju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 II.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tolerancije</a:t>
            </a:r>
            <a:r>
              <a:rPr lang="en-US" dirty="0"/>
              <a:t>, </a:t>
            </a:r>
            <a:r>
              <a:rPr lang="en-US" dirty="0" err="1"/>
              <a:t>najviše</a:t>
            </a:r>
            <a:r>
              <a:rPr lang="en-US" dirty="0"/>
              <a:t> 2 </a:t>
            </a:r>
            <a:r>
              <a:rPr lang="sr-Latn-RS" dirty="0"/>
              <a:t>% </a:t>
            </a:r>
            <a:r>
              <a:rPr lang="en-US" dirty="0" err="1"/>
              <a:t>ukupno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sastojati</a:t>
            </a:r>
            <a:r>
              <a:rPr lang="en-US" dirty="0"/>
              <a:t> od </a:t>
            </a:r>
            <a:r>
              <a:rPr lang="sr-Latn-RS" dirty="0"/>
              <a:t>plodova </a:t>
            </a:r>
            <a:r>
              <a:rPr lang="en-US" dirty="0"/>
              <a:t>koji ne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za </a:t>
            </a:r>
            <a:r>
              <a:rPr lang="en-US" dirty="0" err="1"/>
              <a:t>klasu</a:t>
            </a:r>
            <a:r>
              <a:rPr lang="en-US" dirty="0"/>
              <a:t> II </a:t>
            </a:r>
            <a:r>
              <a:rPr lang="en-US" dirty="0" err="1"/>
              <a:t>kvaliteta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proizvode</a:t>
            </a:r>
            <a:r>
              <a:rPr lang="en-US" dirty="0"/>
              <a:t> </a:t>
            </a:r>
            <a:r>
              <a:rPr lang="en-US" dirty="0" err="1"/>
              <a:t>zahvaćene</a:t>
            </a:r>
            <a:r>
              <a:rPr lang="en-US" dirty="0"/>
              <a:t> </a:t>
            </a:r>
            <a:r>
              <a:rPr lang="en-US" dirty="0" err="1"/>
              <a:t>truljenjem</a:t>
            </a:r>
            <a:r>
              <a:rPr lang="en-US" dirty="0"/>
              <a:t>.</a:t>
            </a:r>
          </a:p>
          <a:p>
            <a:r>
              <a:rPr lang="en-US" dirty="0" err="1"/>
              <a:t>Toleranca</a:t>
            </a:r>
            <a:r>
              <a:rPr lang="en-US" dirty="0"/>
              <a:t> od 10 </a:t>
            </a:r>
            <a:r>
              <a:rPr lang="sr-Latn-RS" dirty="0"/>
              <a:t>% </a:t>
            </a:r>
            <a:r>
              <a:rPr lang="en-US" dirty="0" err="1"/>
              <a:t>pokriva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</a:t>
            </a:r>
            <a:r>
              <a:rPr lang="en-US" dirty="0" err="1"/>
              <a:t>oblika</a:t>
            </a:r>
            <a:r>
              <a:rPr lang="en-US" dirty="0"/>
              <a:t>, </a:t>
            </a:r>
            <a:r>
              <a:rPr lang="sr-Latn-RS" dirty="0"/>
              <a:t>po</a:t>
            </a:r>
            <a:r>
              <a:rPr lang="en-US" dirty="0" err="1"/>
              <a:t>kož</a:t>
            </a:r>
            <a:r>
              <a:rPr lang="sr-Latn-RS" dirty="0" err="1"/>
              <a:t>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sr-Latn-RS" dirty="0"/>
              <a:t>uboje/brazde</a:t>
            </a:r>
            <a:r>
              <a:rPr lang="en-US" dirty="0"/>
              <a:t>, </a:t>
            </a:r>
            <a:r>
              <a:rPr lang="en-US" dirty="0" err="1"/>
              <a:t>dozvoljene</a:t>
            </a:r>
            <a:r>
              <a:rPr lang="en-US" dirty="0"/>
              <a:t> u </a:t>
            </a:r>
            <a:r>
              <a:rPr lang="en-US" dirty="0" err="1"/>
              <a:t>klasi</a:t>
            </a:r>
            <a:r>
              <a:rPr lang="en-US" dirty="0"/>
              <a:t> II. </a:t>
            </a:r>
            <a:r>
              <a:rPr lang="en-US" dirty="0" err="1"/>
              <a:t>Tolerancija</a:t>
            </a:r>
            <a:r>
              <a:rPr lang="en-US" dirty="0"/>
              <a:t> od 2 </a:t>
            </a:r>
            <a:r>
              <a:rPr lang="sr-Latn-RS" dirty="0"/>
              <a:t>% </a:t>
            </a:r>
            <a:r>
              <a:rPr lang="en-US" dirty="0" err="1"/>
              <a:t>pokriva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koji ne </a:t>
            </a:r>
            <a:r>
              <a:rPr lang="en-US" dirty="0" err="1"/>
              <a:t>ispunjavaju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nedostatak</a:t>
            </a:r>
            <a:r>
              <a:rPr lang="en-US" dirty="0"/>
              <a:t> koji 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nepodesnim</a:t>
            </a:r>
            <a:r>
              <a:rPr lang="en-US" dirty="0"/>
              <a:t> za </a:t>
            </a:r>
            <a:r>
              <a:rPr lang="en-US" dirty="0" err="1"/>
              <a:t>potrošnju</a:t>
            </a:r>
            <a:r>
              <a:rPr lang="en-US" dirty="0"/>
              <a:t> (</a:t>
            </a:r>
            <a:r>
              <a:rPr lang="en-US" dirty="0" err="1"/>
              <a:t>propadanje</a:t>
            </a:r>
            <a:r>
              <a:rPr lang="en-US" dirty="0"/>
              <a:t>).</a:t>
            </a:r>
          </a:p>
          <a:p>
            <a:r>
              <a:rPr lang="en-US" i="1" dirty="0"/>
              <a:t>iii) </a:t>
            </a:r>
            <a:r>
              <a:rPr lang="en-US" i="1" dirty="0" err="1"/>
              <a:t>Klasa</a:t>
            </a:r>
            <a:r>
              <a:rPr lang="en-US" i="1" dirty="0"/>
              <a:t> II</a:t>
            </a:r>
          </a:p>
          <a:p>
            <a:r>
              <a:rPr lang="en-US" dirty="0" err="1"/>
              <a:t>Dozvoljena</a:t>
            </a:r>
            <a:r>
              <a:rPr lang="en-US" dirty="0"/>
              <a:t> je </a:t>
            </a:r>
            <a:r>
              <a:rPr lang="en-US" dirty="0" err="1"/>
              <a:t>ukupna</a:t>
            </a:r>
            <a:r>
              <a:rPr lang="en-US" dirty="0"/>
              <a:t> </a:t>
            </a:r>
            <a:r>
              <a:rPr lang="en-US" dirty="0" err="1"/>
              <a:t>toleranca</a:t>
            </a:r>
            <a:r>
              <a:rPr lang="en-US" dirty="0"/>
              <a:t> od 10 </a:t>
            </a:r>
            <a:r>
              <a:rPr lang="sr-Latn-RS" dirty="0"/>
              <a:t>%</a:t>
            </a:r>
            <a:r>
              <a:rPr lang="en-US" dirty="0"/>
              <a:t>, po </a:t>
            </a:r>
            <a:r>
              <a:rPr lang="en-US" dirty="0" err="1"/>
              <a:t>broju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težini</a:t>
            </a:r>
            <a:r>
              <a:rPr lang="en-US" dirty="0"/>
              <a:t>, </a:t>
            </a:r>
            <a:r>
              <a:rPr lang="en-US" dirty="0" err="1"/>
              <a:t>jagoda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sr-Latn-RS" dirty="0"/>
              <a:t>,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.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tolerance ne </a:t>
            </a:r>
            <a:r>
              <a:rPr lang="en-US" dirty="0" err="1"/>
              <a:t>više</a:t>
            </a:r>
            <a:r>
              <a:rPr lang="en-US" dirty="0"/>
              <a:t> od 2 </a:t>
            </a:r>
            <a:r>
              <a:rPr lang="sr-Latn-RS" dirty="0"/>
              <a:t>% </a:t>
            </a:r>
            <a:r>
              <a:rPr lang="en-US" dirty="0" err="1"/>
              <a:t>ukupno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sastojati</a:t>
            </a:r>
            <a:r>
              <a:rPr lang="en-US" dirty="0"/>
              <a:t> od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zahvaćenih</a:t>
            </a:r>
            <a:r>
              <a:rPr lang="en-US" dirty="0"/>
              <a:t> </a:t>
            </a:r>
            <a:r>
              <a:rPr lang="en-US" dirty="0" err="1"/>
              <a:t>truljenjem</a:t>
            </a:r>
            <a:r>
              <a:rPr lang="en-US" dirty="0"/>
              <a:t>.</a:t>
            </a:r>
          </a:p>
          <a:p>
            <a:r>
              <a:rPr lang="en-US" dirty="0" err="1"/>
              <a:t>Toleranca</a:t>
            </a:r>
            <a:r>
              <a:rPr lang="en-US" dirty="0"/>
              <a:t> od 10 </a:t>
            </a:r>
            <a:r>
              <a:rPr lang="sr-Latn-RS" dirty="0"/>
              <a:t>% </a:t>
            </a:r>
            <a:r>
              <a:rPr lang="en-US" dirty="0" err="1"/>
              <a:t>obuhvata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malformacije</a:t>
            </a:r>
            <a:r>
              <a:rPr lang="en-US" dirty="0"/>
              <a:t>, </a:t>
            </a:r>
            <a:r>
              <a:rPr lang="en-US" dirty="0" err="1"/>
              <a:t>ozbiljne</a:t>
            </a:r>
            <a:r>
              <a:rPr lang="en-US" dirty="0"/>
              <a:t> </a:t>
            </a:r>
            <a:r>
              <a:rPr lang="en-US" dirty="0" err="1"/>
              <a:t>defekte</a:t>
            </a:r>
            <a:r>
              <a:rPr lang="en-US" dirty="0"/>
              <a:t> </a:t>
            </a:r>
            <a:r>
              <a:rPr lang="sr-Latn-RS" dirty="0"/>
              <a:t>pokožice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nedostatke</a:t>
            </a:r>
            <a:r>
              <a:rPr lang="en-US" dirty="0"/>
              <a:t> koji ne </a:t>
            </a:r>
            <a:r>
              <a:rPr lang="en-US" dirty="0" err="1"/>
              <a:t>ispunjavaju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ne </a:t>
            </a:r>
            <a:r>
              <a:rPr lang="en-US" dirty="0" err="1"/>
              <a:t>utiču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jestivost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mala </a:t>
            </a:r>
            <a:r>
              <a:rPr lang="en-US" dirty="0" err="1"/>
              <a:t>oštećenja</a:t>
            </a:r>
            <a:r>
              <a:rPr lang="en-US" dirty="0"/>
              <a:t>, </a:t>
            </a:r>
            <a:r>
              <a:rPr lang="en-US" dirty="0" err="1"/>
              <a:t>zaprljanost</a:t>
            </a:r>
            <a:r>
              <a:rPr lang="en-US" dirty="0"/>
              <a:t>, </a:t>
            </a:r>
            <a:r>
              <a:rPr lang="en-US" dirty="0" err="1"/>
              <a:t>nedostatak</a:t>
            </a:r>
            <a:r>
              <a:rPr lang="en-US" dirty="0"/>
              <a:t> </a:t>
            </a:r>
            <a:r>
              <a:rPr lang="en-US" dirty="0" err="1"/>
              <a:t>svežine</a:t>
            </a:r>
            <a:r>
              <a:rPr lang="en-US" dirty="0"/>
              <a:t>. </a:t>
            </a:r>
            <a:r>
              <a:rPr lang="en-US" dirty="0" err="1"/>
              <a:t>Toleranca</a:t>
            </a:r>
            <a:r>
              <a:rPr lang="en-US" dirty="0"/>
              <a:t> od 2 </a:t>
            </a:r>
            <a:r>
              <a:rPr lang="sr-Latn-RS" dirty="0"/>
              <a:t>% </a:t>
            </a:r>
            <a:r>
              <a:rPr lang="en-US" dirty="0" err="1"/>
              <a:t>pokriva</a:t>
            </a:r>
            <a:r>
              <a:rPr lang="en-US" dirty="0"/>
              <a:t>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nedostatak</a:t>
            </a:r>
            <a:r>
              <a:rPr lang="en-US" dirty="0"/>
              <a:t> koji 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nepodobnim</a:t>
            </a:r>
            <a:r>
              <a:rPr lang="en-US" dirty="0"/>
              <a:t> za </a:t>
            </a:r>
            <a:r>
              <a:rPr lang="en-US" dirty="0" err="1"/>
              <a:t>potrošnju</a:t>
            </a:r>
            <a:r>
              <a:rPr lang="en-US" dirty="0"/>
              <a:t> (</a:t>
            </a:r>
            <a:r>
              <a:rPr lang="en-US" dirty="0" err="1"/>
              <a:t>propadanje</a:t>
            </a:r>
            <a:r>
              <a:rPr lang="en-US" dirty="0"/>
              <a:t>).</a:t>
            </a:r>
          </a:p>
          <a:p>
            <a:r>
              <a:rPr lang="en-US" b="1" dirty="0"/>
              <a:t>B. Tolerance </a:t>
            </a:r>
            <a:r>
              <a:rPr lang="en-US" b="1" dirty="0" err="1"/>
              <a:t>veličine</a:t>
            </a:r>
            <a:endParaRPr lang="en-US" b="1" dirty="0"/>
          </a:p>
          <a:p>
            <a:r>
              <a:rPr lang="en-US" dirty="0"/>
              <a:t>Za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: </a:t>
            </a:r>
            <a:r>
              <a:rPr lang="en-US" dirty="0" err="1"/>
              <a:t>dozvoljena</a:t>
            </a:r>
            <a:r>
              <a:rPr lang="en-US" dirty="0"/>
              <a:t> je </a:t>
            </a:r>
            <a:r>
              <a:rPr lang="en-US" dirty="0" err="1"/>
              <a:t>ukupna</a:t>
            </a:r>
            <a:r>
              <a:rPr lang="en-US" dirty="0"/>
              <a:t> </a:t>
            </a:r>
            <a:r>
              <a:rPr lang="en-US" dirty="0" err="1"/>
              <a:t>toleranca</a:t>
            </a:r>
            <a:r>
              <a:rPr lang="en-US" dirty="0"/>
              <a:t> od 10 </a:t>
            </a:r>
            <a:r>
              <a:rPr lang="sr-Latn-RS" dirty="0"/>
              <a:t>%</a:t>
            </a:r>
            <a:r>
              <a:rPr lang="en-US" dirty="0"/>
              <a:t>, po </a:t>
            </a:r>
            <a:r>
              <a:rPr lang="en-US" dirty="0" err="1"/>
              <a:t>broju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težini</a:t>
            </a:r>
            <a:r>
              <a:rPr lang="en-US" dirty="0"/>
              <a:t>, </a:t>
            </a:r>
            <a:r>
              <a:rPr lang="en-US" dirty="0" err="1"/>
              <a:t>jagoda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ne </a:t>
            </a:r>
            <a:r>
              <a:rPr lang="en-US" dirty="0" err="1"/>
              <a:t>zadovoljavaju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u </a:t>
            </a:r>
            <a:r>
              <a:rPr lang="en-US" dirty="0" err="1"/>
              <a:t>pogledu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veličine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47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V. ODREDBE O PREZENTACIJI</a:t>
            </a:r>
          </a:p>
          <a:p>
            <a:r>
              <a:rPr lang="en-US" b="1" dirty="0"/>
              <a:t>A. </a:t>
            </a:r>
            <a:r>
              <a:rPr lang="en-US" b="1" dirty="0" err="1"/>
              <a:t>Ujednačenost</a:t>
            </a:r>
            <a:endParaRPr lang="en-US" b="1" dirty="0"/>
          </a:p>
          <a:p>
            <a:r>
              <a:rPr lang="en-US" dirty="0" err="1"/>
              <a:t>Sadržaj</a:t>
            </a:r>
            <a:r>
              <a:rPr lang="en-US" dirty="0"/>
              <a:t> </a:t>
            </a:r>
            <a:r>
              <a:rPr lang="en-US" dirty="0" err="1"/>
              <a:t>svakog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ujednačen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sadržati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istog</a:t>
            </a:r>
            <a:r>
              <a:rPr lang="en-US" dirty="0"/>
              <a:t> </a:t>
            </a:r>
            <a:r>
              <a:rPr lang="en-US" dirty="0" err="1"/>
              <a:t>porekla</a:t>
            </a:r>
            <a:r>
              <a:rPr lang="en-US" dirty="0"/>
              <a:t>, </a:t>
            </a:r>
            <a:r>
              <a:rPr lang="en-US" dirty="0" err="1"/>
              <a:t>sorte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.</a:t>
            </a:r>
          </a:p>
          <a:p>
            <a:r>
              <a:rPr lang="en-US" dirty="0"/>
              <a:t>U </a:t>
            </a:r>
            <a:r>
              <a:rPr lang="en-US" dirty="0" err="1"/>
              <a:t>klasi</a:t>
            </a:r>
            <a:r>
              <a:rPr lang="en-US" dirty="0"/>
              <a:t> „</a:t>
            </a:r>
            <a:r>
              <a:rPr lang="en-US" dirty="0" err="1"/>
              <a:t>ekstra</a:t>
            </a:r>
            <a:r>
              <a:rPr lang="en-US" dirty="0"/>
              <a:t>“, </a:t>
            </a:r>
            <a:r>
              <a:rPr lang="en-US" dirty="0" err="1"/>
              <a:t>jagode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izuzetkom</a:t>
            </a:r>
            <a:r>
              <a:rPr lang="en-US" dirty="0"/>
              <a:t> </a:t>
            </a:r>
            <a:r>
              <a:rPr lang="en-US" dirty="0" err="1"/>
              <a:t>šumskih</a:t>
            </a:r>
            <a:r>
              <a:rPr lang="en-US" dirty="0"/>
              <a:t> </a:t>
            </a:r>
            <a:r>
              <a:rPr lang="en-US" dirty="0" err="1"/>
              <a:t>jagoda</a:t>
            </a:r>
            <a:r>
              <a:rPr lang="en-US" dirty="0"/>
              <a:t>,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ujednačene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pravilne</a:t>
            </a:r>
            <a:r>
              <a:rPr lang="en-US" dirty="0"/>
              <a:t> u </a:t>
            </a:r>
            <a:r>
              <a:rPr lang="en-US" dirty="0" err="1"/>
              <a:t>pogledu</a:t>
            </a:r>
            <a:r>
              <a:rPr lang="en-US" dirty="0"/>
              <a:t> </a:t>
            </a:r>
            <a:r>
              <a:rPr lang="en-US" dirty="0" err="1"/>
              <a:t>stepena</a:t>
            </a:r>
            <a:r>
              <a:rPr lang="en-US" dirty="0"/>
              <a:t> </a:t>
            </a:r>
            <a:r>
              <a:rPr lang="en-US" dirty="0" err="1"/>
              <a:t>zrelosti</a:t>
            </a:r>
            <a:r>
              <a:rPr lang="en-US" dirty="0"/>
              <a:t>, </a:t>
            </a:r>
            <a:r>
              <a:rPr lang="en-US" dirty="0" err="1"/>
              <a:t>boje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veličine</a:t>
            </a:r>
            <a:r>
              <a:rPr lang="en-US" dirty="0"/>
              <a:t>. U </a:t>
            </a:r>
            <a:r>
              <a:rPr lang="en-US" dirty="0" err="1"/>
              <a:t>klasi</a:t>
            </a:r>
            <a:r>
              <a:rPr lang="en-US" dirty="0"/>
              <a:t> I,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ujednačene</a:t>
            </a:r>
            <a:r>
              <a:rPr lang="en-US" dirty="0"/>
              <a:t> </a:t>
            </a:r>
            <a:r>
              <a:rPr lang="en-US" dirty="0" err="1"/>
              <a:t>veličine</a:t>
            </a:r>
            <a:r>
              <a:rPr lang="en-US" dirty="0"/>
              <a:t>.</a:t>
            </a:r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 „</a:t>
            </a:r>
            <a:r>
              <a:rPr lang="en-US" dirty="0" err="1"/>
              <a:t>ekstra</a:t>
            </a:r>
            <a:r>
              <a:rPr lang="en-US" dirty="0"/>
              <a:t>”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veoma</a:t>
            </a:r>
            <a:r>
              <a:rPr lang="en-US" dirty="0"/>
              <a:t> dobro </a:t>
            </a:r>
            <a:r>
              <a:rPr lang="en-US" dirty="0" err="1"/>
              <a:t>formirane</a:t>
            </a:r>
            <a:r>
              <a:rPr lang="en-US" dirty="0"/>
              <a:t>. </a:t>
            </a:r>
            <a:r>
              <a:rPr lang="en-US" dirty="0" err="1"/>
              <a:t>Uprkos</a:t>
            </a:r>
            <a:r>
              <a:rPr lang="en-US" dirty="0"/>
              <a:t> </a:t>
            </a:r>
            <a:r>
              <a:rPr lang="en-US" dirty="0" err="1"/>
              <a:t>polimorfizmu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nekih</a:t>
            </a:r>
            <a:r>
              <a:rPr lang="en-US" dirty="0"/>
              <a:t> </a:t>
            </a:r>
            <a:r>
              <a:rPr lang="en-US" dirty="0" err="1"/>
              <a:t>sorti</a:t>
            </a:r>
            <a:r>
              <a:rPr lang="en-US" dirty="0"/>
              <a:t>,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u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pakovanju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da </a:t>
            </a:r>
            <a:r>
              <a:rPr lang="en-US" dirty="0" err="1"/>
              <a:t>budu</a:t>
            </a:r>
            <a:r>
              <a:rPr lang="en-US" dirty="0"/>
              <a:t> </a:t>
            </a:r>
            <a:r>
              <a:rPr lang="en-US" dirty="0" err="1"/>
              <a:t>ujednačenog</a:t>
            </a:r>
            <a:r>
              <a:rPr lang="en-US" dirty="0"/>
              <a:t> </a:t>
            </a:r>
            <a:r>
              <a:rPr lang="en-US" dirty="0" err="1"/>
              <a:t>oblika</a:t>
            </a:r>
            <a:r>
              <a:rPr lang="en-US" dirty="0"/>
              <a:t>.</a:t>
            </a:r>
          </a:p>
          <a:p>
            <a:r>
              <a:rPr lang="en-US" dirty="0" err="1"/>
              <a:t>Vidljivi</a:t>
            </a:r>
            <a:r>
              <a:rPr lang="en-US" dirty="0"/>
              <a:t> deo </a:t>
            </a:r>
            <a:r>
              <a:rPr lang="en-US" dirty="0" err="1"/>
              <a:t>sadržaja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reprezentativan</a:t>
            </a:r>
            <a:r>
              <a:rPr lang="en-US" dirty="0"/>
              <a:t> za </a:t>
            </a:r>
            <a:r>
              <a:rPr lang="en-US" dirty="0" err="1"/>
              <a:t>ceo</a:t>
            </a:r>
            <a:r>
              <a:rPr lang="en-US" dirty="0"/>
              <a:t> </a:t>
            </a:r>
            <a:r>
              <a:rPr lang="en-US" dirty="0" err="1"/>
              <a:t>sadržaj</a:t>
            </a:r>
            <a:r>
              <a:rPr lang="en-US" dirty="0"/>
              <a:t>.</a:t>
            </a:r>
          </a:p>
          <a:p>
            <a:r>
              <a:rPr lang="en-US" dirty="0" err="1"/>
              <a:t>Prezentacija</a:t>
            </a:r>
            <a:r>
              <a:rPr lang="en-US" dirty="0"/>
              <a:t> ne bi </a:t>
            </a:r>
            <a:r>
              <a:rPr lang="en-US" dirty="0" err="1"/>
              <a:t>trebalo</a:t>
            </a:r>
            <a:r>
              <a:rPr lang="en-US" dirty="0"/>
              <a:t> da </a:t>
            </a:r>
            <a:r>
              <a:rPr lang="en-US" dirty="0" err="1"/>
              <a:t>obmanjuje</a:t>
            </a:r>
            <a:r>
              <a:rPr lang="en-US" dirty="0"/>
              <a:t>,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sakrivanje</a:t>
            </a:r>
            <a:r>
              <a:rPr lang="en-US" dirty="0"/>
              <a:t> u </a:t>
            </a:r>
            <a:r>
              <a:rPr lang="en-US" dirty="0" err="1"/>
              <a:t>donjim</a:t>
            </a:r>
            <a:r>
              <a:rPr lang="en-US" dirty="0"/>
              <a:t> </a:t>
            </a:r>
            <a:r>
              <a:rPr lang="en-US" dirty="0" err="1"/>
              <a:t>slojevima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lošijeg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veličine</a:t>
            </a:r>
            <a:r>
              <a:rPr lang="en-US" dirty="0"/>
              <a:t> od </a:t>
            </a:r>
            <a:r>
              <a:rPr lang="en-US" dirty="0" err="1"/>
              <a:t>prikazanih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označenih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1596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V. ODREDBE O PREZENTACIJI</a:t>
            </a:r>
          </a:p>
          <a:p>
            <a:r>
              <a:rPr lang="en-US" b="1" dirty="0"/>
              <a:t>B. </a:t>
            </a:r>
            <a:r>
              <a:rPr lang="en-US" b="1" dirty="0" err="1"/>
              <a:t>Pakovanje</a:t>
            </a:r>
            <a:endParaRPr lang="en-US" b="1" dirty="0"/>
          </a:p>
          <a:p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upakovane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da se </a:t>
            </a:r>
            <a:r>
              <a:rPr lang="en-US" dirty="0" err="1"/>
              <a:t>propisno</a:t>
            </a:r>
            <a:r>
              <a:rPr lang="en-US" dirty="0"/>
              <a:t> </a:t>
            </a:r>
            <a:r>
              <a:rPr lang="en-US" dirty="0" err="1"/>
              <a:t>zaštiti</a:t>
            </a:r>
            <a:r>
              <a:rPr lang="en-US" dirty="0"/>
              <a:t> </a:t>
            </a:r>
            <a:r>
              <a:rPr lang="en-US" dirty="0" err="1"/>
              <a:t>proizvod</a:t>
            </a:r>
            <a:r>
              <a:rPr lang="en-US" dirty="0"/>
              <a:t>.</a:t>
            </a:r>
          </a:p>
          <a:p>
            <a:r>
              <a:rPr lang="en-US" dirty="0" err="1"/>
              <a:t>Pakovanja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kvalitetna</a:t>
            </a:r>
            <a:r>
              <a:rPr lang="en-US" dirty="0"/>
              <a:t>, </a:t>
            </a:r>
            <a:r>
              <a:rPr lang="en-US" dirty="0" err="1"/>
              <a:t>čvrsta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karakteristična</a:t>
            </a:r>
            <a:r>
              <a:rPr lang="en-US" dirty="0"/>
              <a:t> za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transporta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rukovanja</a:t>
            </a:r>
            <a:r>
              <a:rPr lang="en-US" dirty="0"/>
              <a:t>.</a:t>
            </a:r>
          </a:p>
          <a:p>
            <a:r>
              <a:rPr lang="en-US" dirty="0" err="1"/>
              <a:t>Materijali</a:t>
            </a:r>
            <a:r>
              <a:rPr lang="en-US" dirty="0"/>
              <a:t> koji se </a:t>
            </a:r>
            <a:r>
              <a:rPr lang="en-US" dirty="0" err="1"/>
              <a:t>koriste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čisti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takvog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da ne </a:t>
            </a:r>
            <a:r>
              <a:rPr lang="en-US" dirty="0" err="1"/>
              <a:t>izazivaju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kakvo</a:t>
            </a:r>
            <a:r>
              <a:rPr lang="en-US" dirty="0"/>
              <a:t> </a:t>
            </a:r>
            <a:r>
              <a:rPr lang="en-US" dirty="0" err="1"/>
              <a:t>spoljašnje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unutrašnje</a:t>
            </a:r>
            <a:r>
              <a:rPr lang="en-US" dirty="0"/>
              <a:t> </a:t>
            </a:r>
            <a:r>
              <a:rPr lang="en-US" dirty="0" err="1"/>
              <a:t>oštećenje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. </a:t>
            </a:r>
            <a:r>
              <a:rPr lang="en-US" dirty="0" err="1"/>
              <a:t>Dozvoljena</a:t>
            </a:r>
            <a:r>
              <a:rPr lang="en-US" dirty="0"/>
              <a:t> je </a:t>
            </a:r>
            <a:r>
              <a:rPr lang="en-US" dirty="0" err="1"/>
              <a:t>upotreba</a:t>
            </a:r>
            <a:r>
              <a:rPr lang="en-US" dirty="0"/>
              <a:t> </a:t>
            </a:r>
            <a:r>
              <a:rPr lang="en-US" dirty="0" err="1"/>
              <a:t>materijala</a:t>
            </a:r>
            <a:r>
              <a:rPr lang="en-US" dirty="0"/>
              <a:t>,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papira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pečata</a:t>
            </a:r>
            <a:r>
              <a:rPr lang="en-US" dirty="0"/>
              <a:t> koji nose </a:t>
            </a:r>
            <a:r>
              <a:rPr lang="en-US" dirty="0" err="1"/>
              <a:t>trgovačke</a:t>
            </a:r>
            <a:r>
              <a:rPr lang="en-US" dirty="0"/>
              <a:t> </a:t>
            </a:r>
            <a:r>
              <a:rPr lang="en-US" dirty="0" err="1"/>
              <a:t>specifikacije</a:t>
            </a:r>
            <a:r>
              <a:rPr lang="en-US" dirty="0"/>
              <a:t>, pod </a:t>
            </a:r>
            <a:r>
              <a:rPr lang="en-US" dirty="0" err="1"/>
              <a:t>uslovom</a:t>
            </a:r>
            <a:r>
              <a:rPr lang="en-US" dirty="0"/>
              <a:t> da je </a:t>
            </a:r>
            <a:r>
              <a:rPr lang="en-US" dirty="0" err="1"/>
              <a:t>štampanje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etiketiranje</a:t>
            </a:r>
            <a:r>
              <a:rPr lang="en-US" dirty="0"/>
              <a:t> </a:t>
            </a:r>
            <a:r>
              <a:rPr lang="en-US" dirty="0" err="1"/>
              <a:t>urađeno</a:t>
            </a:r>
            <a:r>
              <a:rPr lang="en-US" dirty="0"/>
              <a:t> </a:t>
            </a:r>
            <a:r>
              <a:rPr lang="en-US" dirty="0" err="1"/>
              <a:t>netoksičnim</a:t>
            </a:r>
            <a:r>
              <a:rPr lang="en-US" dirty="0"/>
              <a:t> </a:t>
            </a:r>
            <a:r>
              <a:rPr lang="en-US" dirty="0" err="1"/>
              <a:t>mastilom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lepkom</a:t>
            </a:r>
            <a:r>
              <a:rPr lang="en-US" dirty="0"/>
              <a:t>.</a:t>
            </a:r>
          </a:p>
          <a:p>
            <a:r>
              <a:rPr lang="en-US" dirty="0" err="1"/>
              <a:t>Paketi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bez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materija</a:t>
            </a:r>
            <a:r>
              <a:rPr lang="en-US" dirty="0"/>
              <a:t>.</a:t>
            </a:r>
          </a:p>
          <a:p>
            <a:r>
              <a:rPr lang="en-US" dirty="0" err="1"/>
              <a:t>Čiste</a:t>
            </a:r>
            <a:r>
              <a:rPr lang="en-US" dirty="0"/>
              <a:t> </a:t>
            </a:r>
            <a:r>
              <a:rPr lang="en-US" dirty="0" err="1"/>
              <a:t>materijale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koristiti</a:t>
            </a:r>
            <a:r>
              <a:rPr lang="en-US" dirty="0"/>
              <a:t> za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od </a:t>
            </a:r>
            <a:r>
              <a:rPr lang="en-US" dirty="0" err="1"/>
              <a:t>stranih</a:t>
            </a:r>
            <a:r>
              <a:rPr lang="en-US" dirty="0"/>
              <a:t> </a:t>
            </a:r>
            <a:r>
              <a:rPr lang="en-US" dirty="0" err="1"/>
              <a:t>materija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lišće</a:t>
            </a:r>
            <a:r>
              <a:rPr lang="en-US" dirty="0"/>
              <a:t>, </a:t>
            </a:r>
            <a:r>
              <a:rPr lang="en-US" dirty="0" err="1"/>
              <a:t>pesak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zemlja</a:t>
            </a:r>
            <a:r>
              <a:rPr lang="en-US" dirty="0"/>
              <a:t>, koji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negativno</a:t>
            </a:r>
            <a:r>
              <a:rPr lang="en-US" dirty="0"/>
              <a:t> </a:t>
            </a:r>
            <a:r>
              <a:rPr lang="en-US" dirty="0" err="1"/>
              <a:t>uticati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njegovu</a:t>
            </a:r>
            <a:r>
              <a:rPr lang="en-US" dirty="0"/>
              <a:t> </a:t>
            </a:r>
            <a:r>
              <a:rPr lang="en-US" dirty="0" err="1"/>
              <a:t>prezentaciju</a:t>
            </a:r>
            <a:r>
              <a:rPr lang="en-US" dirty="0"/>
              <a:t>. </a:t>
            </a:r>
            <a:r>
              <a:rPr lang="en-US" dirty="0" err="1"/>
              <a:t>Vidljiv</a:t>
            </a:r>
            <a:r>
              <a:rPr lang="en-US" dirty="0"/>
              <a:t> </a:t>
            </a:r>
            <a:r>
              <a:rPr lang="en-US" dirty="0" err="1"/>
              <a:t>nedostatak</a:t>
            </a:r>
            <a:r>
              <a:rPr lang="en-US" dirty="0"/>
              <a:t> </a:t>
            </a:r>
            <a:r>
              <a:rPr lang="en-US" dirty="0" err="1"/>
              <a:t>čistoće</a:t>
            </a:r>
            <a:r>
              <a:rPr lang="en-US" dirty="0"/>
              <a:t> u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dovesti</a:t>
            </a:r>
            <a:r>
              <a:rPr lang="en-US" dirty="0"/>
              <a:t> do </a:t>
            </a:r>
            <a:r>
              <a:rPr lang="en-US" dirty="0" err="1"/>
              <a:t>odbijanja</a:t>
            </a:r>
            <a:r>
              <a:rPr lang="en-US" dirty="0"/>
              <a:t> robe.</a:t>
            </a:r>
          </a:p>
          <a:p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32 “</a:t>
            </a:r>
            <a:r>
              <a:rPr lang="en-US" dirty="0" err="1"/>
              <a:t>Ekstra</a:t>
            </a:r>
            <a:r>
              <a:rPr lang="en-US" dirty="0"/>
              <a:t>” </a:t>
            </a:r>
            <a:r>
              <a:rPr lang="sr-Latn-RS" dirty="0"/>
              <a:t>klasa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33 </a:t>
            </a:r>
            <a:r>
              <a:rPr lang="en-US" dirty="0" err="1"/>
              <a:t>Klasa</a:t>
            </a:r>
            <a:r>
              <a:rPr lang="en-US" dirty="0"/>
              <a:t> I</a:t>
            </a:r>
          </a:p>
          <a:p>
            <a:r>
              <a:rPr lang="en-US" dirty="0" err="1"/>
              <a:t>Slika</a:t>
            </a:r>
            <a:r>
              <a:rPr lang="en-US" dirty="0"/>
              <a:t> 34 </a:t>
            </a:r>
            <a:r>
              <a:rPr lang="en-US" dirty="0" err="1"/>
              <a:t>Klasa</a:t>
            </a:r>
            <a:r>
              <a:rPr lang="en-US" dirty="0"/>
              <a:t> II</a:t>
            </a:r>
          </a:p>
          <a:p>
            <a:r>
              <a:rPr lang="en-US" dirty="0" err="1"/>
              <a:t>Slika</a:t>
            </a:r>
            <a:r>
              <a:rPr lang="en-US" dirty="0"/>
              <a:t> 35 </a:t>
            </a:r>
            <a:r>
              <a:rPr lang="en-US" dirty="0" err="1"/>
              <a:t>Prodajn</a:t>
            </a:r>
            <a:r>
              <a:rPr lang="sr-Latn-RS" dirty="0"/>
              <a:t>o pakovanje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36 </a:t>
            </a:r>
            <a:r>
              <a:rPr lang="en-US" dirty="0" err="1"/>
              <a:t>Pretpakovanje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046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32 </a:t>
            </a:r>
            <a:r>
              <a:rPr lang="pl-PL" dirty="0">
                <a:solidFill>
                  <a:srgbClr val="5F6368"/>
                </a:solidFill>
                <a:latin typeface="Roboto" panose="02000000000000000000" pitchFamily="2" charset="0"/>
              </a:rPr>
              <a:t>“Ekstra” klasa – posebno ujednačena i pravilna po zrelosti, boji i veličini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Prezentacija robe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16F806-3F1C-1A1E-3027-5ED9F771C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72" y="1764665"/>
            <a:ext cx="2777924" cy="4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33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klasa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nešto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manje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ujednačena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po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zrelosti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boji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veličini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Prezentacija robe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AF221C-DFB3-B6BF-F94D-F96C8A03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58" y="1831005"/>
            <a:ext cx="5605090" cy="36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9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975D55-2431-E2DE-69C4-BA0ABB81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0" y="1825625"/>
            <a:ext cx="3764280" cy="4351338"/>
          </a:xfrm>
        </p:spPr>
        <p:txBody>
          <a:bodyPr/>
          <a:lstStyle/>
          <a:p>
            <a:r>
              <a:rPr lang="sr-Latn-RS" dirty="0"/>
              <a:t>Šumske jagode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30B01C-6504-B160-F08E-6E6E18A67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28" y="677891"/>
            <a:ext cx="6282519" cy="40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00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734" y="1832292"/>
            <a:ext cx="3606224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34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Klasa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II 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proizvodi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predstavljeni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u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prodajnim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pakovanjima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u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pakovanju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Prezentacija robe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8F89B5-571F-C795-5C3B-576B61F37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26" y="1567951"/>
            <a:ext cx="7006070" cy="45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2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734" y="1832292"/>
            <a:ext cx="3606224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35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Primer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prodajnog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pak</a:t>
            </a:r>
            <a:r>
              <a:rPr lang="sr-Latn-RS" dirty="0" err="1">
                <a:solidFill>
                  <a:srgbClr val="5F6368"/>
                </a:solidFill>
                <a:latin typeface="Roboto" panose="02000000000000000000" pitchFamily="2" charset="0"/>
              </a:rPr>
              <a:t>ovanja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Prezentacija robe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6647FB-F1EC-8E3E-319A-DCF4C7A4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02" y="1832292"/>
            <a:ext cx="4639191" cy="31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98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734" y="1832292"/>
            <a:ext cx="3606224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36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Primer </a:t>
            </a:r>
            <a:r>
              <a:rPr lang="sr-Latn-R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pretpakovanja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(folija)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Prezentacija robe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EE5972-4D29-D54A-D0DC-87CED0AEF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53" y="1653677"/>
            <a:ext cx="5787052" cy="39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3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2560"/>
            <a:ext cx="11267440" cy="6553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VI. ODREDBE O OBELEŽAVANJU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1"/>
                </a:solidFill>
              </a:rPr>
              <a:t>Svaki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paket</a:t>
            </a:r>
            <a:r>
              <a:rPr lang="sr-Latn-RS" baseline="30000" dirty="0">
                <a:solidFill>
                  <a:schemeClr val="accent1"/>
                </a:solidFill>
              </a:rPr>
              <a:t>1</a:t>
            </a:r>
            <a:r>
              <a:rPr lang="en-US" dirty="0">
                <a:solidFill>
                  <a:schemeClr val="accent1"/>
                </a:solidFill>
              </a:rPr>
              <a:t> mora da </a:t>
            </a:r>
            <a:r>
              <a:rPr lang="en-US" dirty="0" err="1">
                <a:solidFill>
                  <a:schemeClr val="accent1"/>
                </a:solidFill>
              </a:rPr>
              <a:t>nosi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sledeće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podatke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slovima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grupisanim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istoj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strani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čitko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neizbrisivo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obeleženim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vidljivim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spolja</a:t>
            </a:r>
            <a:r>
              <a:rPr lang="en-US" dirty="0">
                <a:solidFill>
                  <a:schemeClr val="accent1"/>
                </a:solidFill>
              </a:rPr>
              <a:t>:</a:t>
            </a:r>
          </a:p>
          <a:p>
            <a:r>
              <a:rPr lang="en-US" dirty="0"/>
              <a:t>U </a:t>
            </a:r>
            <a:r>
              <a:rPr lang="en-US" dirty="0" err="1"/>
              <a:t>slučaju</a:t>
            </a:r>
            <a:r>
              <a:rPr lang="en-US" dirty="0"/>
              <a:t> </a:t>
            </a:r>
            <a:r>
              <a:rPr lang="en-US" dirty="0" err="1"/>
              <a:t>upakovanih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, </a:t>
            </a:r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podaci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grupisani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istoj</a:t>
            </a:r>
            <a:r>
              <a:rPr lang="en-US" dirty="0"/>
              <a:t> </a:t>
            </a:r>
            <a:r>
              <a:rPr lang="en-US" dirty="0" err="1"/>
              <a:t>strani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,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etiketi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pričvršćena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odštampana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pakovanju</a:t>
            </a:r>
            <a:r>
              <a:rPr lang="en-US" dirty="0"/>
              <a:t> </a:t>
            </a:r>
            <a:r>
              <a:rPr lang="sr-Latn-RS" dirty="0"/>
              <a:t>štampom</a:t>
            </a:r>
            <a:r>
              <a:rPr lang="en-US" dirty="0"/>
              <a:t> </a:t>
            </a:r>
            <a:r>
              <a:rPr lang="en-US" dirty="0" err="1"/>
              <a:t>nerastvorljiv</a:t>
            </a:r>
            <a:r>
              <a:rPr lang="sr-Latn-RS" dirty="0"/>
              <a:t>o</a:t>
            </a:r>
            <a:r>
              <a:rPr lang="en-US" dirty="0"/>
              <a:t>m u </a:t>
            </a:r>
            <a:r>
              <a:rPr lang="en-US" dirty="0" err="1"/>
              <a:t>vodi</a:t>
            </a:r>
            <a:r>
              <a:rPr lang="en-US" dirty="0"/>
              <a:t>.</a:t>
            </a:r>
          </a:p>
          <a:p>
            <a:r>
              <a:rPr lang="en-US" dirty="0"/>
              <a:t>U </a:t>
            </a:r>
            <a:r>
              <a:rPr lang="en-US" dirty="0" err="1"/>
              <a:t>slučaju</a:t>
            </a:r>
            <a:r>
              <a:rPr lang="en-US" dirty="0"/>
              <a:t> </a:t>
            </a:r>
            <a:r>
              <a:rPr lang="en-US" dirty="0" err="1"/>
              <a:t>ponovo</a:t>
            </a:r>
            <a:r>
              <a:rPr lang="en-US" dirty="0"/>
              <a:t> </a:t>
            </a:r>
            <a:r>
              <a:rPr lang="en-US" dirty="0" err="1"/>
              <a:t>korišćenih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,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prethodne</a:t>
            </a:r>
            <a:r>
              <a:rPr lang="en-US" dirty="0"/>
              <a:t> </a:t>
            </a:r>
            <a:r>
              <a:rPr lang="en-US" dirty="0" err="1"/>
              <a:t>etikete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pažljivo</a:t>
            </a:r>
            <a:r>
              <a:rPr lang="en-US" dirty="0"/>
              <a:t> </a:t>
            </a:r>
            <a:r>
              <a:rPr lang="en-US" dirty="0" err="1"/>
              <a:t>uklonjene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/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prethodne</a:t>
            </a:r>
            <a:r>
              <a:rPr lang="en-US" dirty="0"/>
              <a:t> </a:t>
            </a:r>
            <a:r>
              <a:rPr lang="en-US" dirty="0" err="1"/>
              <a:t>indikacije</a:t>
            </a:r>
            <a:r>
              <a:rPr lang="en-US" dirty="0"/>
              <a:t> </a:t>
            </a:r>
            <a:r>
              <a:rPr lang="en-US" dirty="0" err="1"/>
              <a:t>obrisane</a:t>
            </a:r>
            <a:r>
              <a:rPr lang="en-US" dirty="0"/>
              <a:t>.</a:t>
            </a:r>
          </a:p>
          <a:p>
            <a:r>
              <a:rPr lang="en-US" b="1" dirty="0"/>
              <a:t>A. </a:t>
            </a:r>
            <a:r>
              <a:rPr lang="en-US" b="1" dirty="0" err="1"/>
              <a:t>Identifikacija</a:t>
            </a:r>
            <a:endParaRPr lang="en-US" b="1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Paker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ili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otpremnik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izvoznik</a:t>
            </a:r>
            <a:r>
              <a:rPr lang="en-US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Ime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fizička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adresa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npr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en-US" dirty="0" err="1">
                <a:solidFill>
                  <a:schemeClr val="accent1"/>
                </a:solidFill>
              </a:rPr>
              <a:t>ulica</a:t>
            </a:r>
            <a:r>
              <a:rPr lang="en-US" dirty="0">
                <a:solidFill>
                  <a:schemeClr val="accent1"/>
                </a:solidFill>
              </a:rPr>
              <a:t>/grad/region/</a:t>
            </a:r>
            <a:r>
              <a:rPr lang="en-US" dirty="0" err="1">
                <a:solidFill>
                  <a:schemeClr val="accent1"/>
                </a:solidFill>
              </a:rPr>
              <a:t>poštanski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broj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ako</a:t>
            </a:r>
            <a:r>
              <a:rPr lang="en-US" dirty="0">
                <a:solidFill>
                  <a:schemeClr val="accent1"/>
                </a:solidFill>
              </a:rPr>
              <a:t> se </a:t>
            </a:r>
            <a:r>
              <a:rPr lang="en-US" dirty="0" err="1">
                <a:solidFill>
                  <a:schemeClr val="accent1"/>
                </a:solidFill>
              </a:rPr>
              <a:t>razlikuje</a:t>
            </a:r>
            <a:r>
              <a:rPr lang="en-US" dirty="0">
                <a:solidFill>
                  <a:schemeClr val="accent1"/>
                </a:solidFill>
              </a:rPr>
              <a:t> od </a:t>
            </a:r>
            <a:r>
              <a:rPr lang="en-US" dirty="0" err="1">
                <a:solidFill>
                  <a:schemeClr val="accent1"/>
                </a:solidFill>
              </a:rPr>
              <a:t>zemlje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porekla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država</a:t>
            </a:r>
            <a:r>
              <a:rPr lang="en-US" dirty="0">
                <a:solidFill>
                  <a:schemeClr val="accent1"/>
                </a:solidFill>
              </a:rPr>
              <a:t>) </a:t>
            </a:r>
            <a:r>
              <a:rPr lang="en-US" dirty="0" err="1">
                <a:solidFill>
                  <a:schemeClr val="accent1"/>
                </a:solidFill>
              </a:rPr>
              <a:t>ili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oznaka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koda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koju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zvanično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priznaje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državni</a:t>
            </a:r>
            <a:r>
              <a:rPr lang="en-US" dirty="0">
                <a:solidFill>
                  <a:schemeClr val="accent1"/>
                </a:solidFill>
              </a:rPr>
              <a:t> organ</a:t>
            </a:r>
            <a:r>
              <a:rPr lang="sr-Latn-RS" baseline="30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ako</a:t>
            </a:r>
            <a:r>
              <a:rPr lang="en-US" dirty="0">
                <a:solidFill>
                  <a:schemeClr val="accent1"/>
                </a:solidFill>
              </a:rPr>
              <a:t> je </a:t>
            </a:r>
            <a:r>
              <a:rPr lang="en-US" dirty="0" err="1">
                <a:solidFill>
                  <a:schemeClr val="accent1"/>
                </a:solidFill>
              </a:rPr>
              <a:t>zemlja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koja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primenjuje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takav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sistem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navedena</a:t>
            </a:r>
            <a:r>
              <a:rPr lang="en-US" dirty="0">
                <a:solidFill>
                  <a:schemeClr val="accent1"/>
                </a:solidFill>
              </a:rPr>
              <a:t> u </a:t>
            </a:r>
            <a:r>
              <a:rPr lang="en-US" dirty="0" err="1">
                <a:solidFill>
                  <a:schemeClr val="accent1"/>
                </a:solidFill>
              </a:rPr>
              <a:t>bazi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podataka</a:t>
            </a:r>
            <a:r>
              <a:rPr lang="en-US" dirty="0">
                <a:solidFill>
                  <a:schemeClr val="accent1"/>
                </a:solidFill>
              </a:rPr>
              <a:t> UNECE-a .</a:t>
            </a:r>
          </a:p>
          <a:p>
            <a:r>
              <a:rPr lang="en-US" dirty="0"/>
              <a:t>Za </a:t>
            </a:r>
            <a:r>
              <a:rPr lang="en-US" dirty="0" err="1"/>
              <a:t>potrebe</a:t>
            </a:r>
            <a:r>
              <a:rPr lang="en-US" dirty="0"/>
              <a:t> </a:t>
            </a:r>
            <a:r>
              <a:rPr lang="en-US" dirty="0" err="1"/>
              <a:t>inspekcije</a:t>
            </a:r>
            <a:r>
              <a:rPr lang="en-US" dirty="0"/>
              <a:t>, „paker“ je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firma</a:t>
            </a:r>
            <a:r>
              <a:rPr lang="en-US" dirty="0"/>
              <a:t> </a:t>
            </a:r>
            <a:r>
              <a:rPr lang="en-US" dirty="0" err="1"/>
              <a:t>odgovorna</a:t>
            </a:r>
            <a:r>
              <a:rPr lang="en-US" dirty="0"/>
              <a:t> za </a:t>
            </a:r>
            <a:r>
              <a:rPr lang="en-US" dirty="0" err="1"/>
              <a:t>pakovanje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(to ne </a:t>
            </a:r>
            <a:r>
              <a:rPr lang="en-US" dirty="0" err="1"/>
              <a:t>znači</a:t>
            </a:r>
            <a:r>
              <a:rPr lang="en-US" dirty="0"/>
              <a:t> </a:t>
            </a:r>
            <a:r>
              <a:rPr lang="en-US" dirty="0" err="1"/>
              <a:t>osoblje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stvarno</a:t>
            </a:r>
            <a:r>
              <a:rPr lang="en-US" dirty="0"/>
              <a:t> </a:t>
            </a:r>
            <a:r>
              <a:rPr lang="en-US" dirty="0" err="1"/>
              <a:t>obavlja</a:t>
            </a:r>
            <a:r>
              <a:rPr lang="en-US" dirty="0"/>
              <a:t> </a:t>
            </a:r>
            <a:r>
              <a:rPr lang="en-US" dirty="0" err="1"/>
              <a:t>posao</a:t>
            </a:r>
            <a:r>
              <a:rPr lang="en-US" dirty="0"/>
              <a:t>, a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poslodavcu</a:t>
            </a:r>
            <a:r>
              <a:rPr lang="en-US" dirty="0"/>
              <a:t>). </a:t>
            </a:r>
            <a:r>
              <a:rPr lang="en-US" dirty="0" err="1"/>
              <a:t>Šifra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zaštitni</a:t>
            </a:r>
            <a:r>
              <a:rPr lang="en-US" dirty="0"/>
              <a:t> </a:t>
            </a:r>
            <a:r>
              <a:rPr lang="en-US" dirty="0" err="1"/>
              <a:t>znak</a:t>
            </a:r>
            <a:r>
              <a:rPr lang="en-US" dirty="0"/>
              <a:t>, </a:t>
            </a:r>
            <a:r>
              <a:rPr lang="en-US" dirty="0" err="1"/>
              <a:t>vec</a:t>
            </a:r>
            <a:r>
              <a:rPr lang="en-US" dirty="0"/>
              <a:t>́ </a:t>
            </a:r>
            <a:r>
              <a:rPr lang="en-US" dirty="0" err="1"/>
              <a:t>zvanični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kontrole</a:t>
            </a:r>
            <a:r>
              <a:rPr lang="en-US" dirty="0"/>
              <a:t> koji </a:t>
            </a:r>
            <a:r>
              <a:rPr lang="en-US" dirty="0" err="1"/>
              <a:t>omogućava</a:t>
            </a:r>
            <a:r>
              <a:rPr lang="en-US" dirty="0"/>
              <a:t> da se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firma</a:t>
            </a:r>
            <a:r>
              <a:rPr lang="en-US" dirty="0"/>
              <a:t> </a:t>
            </a:r>
            <a:r>
              <a:rPr lang="en-US" dirty="0" err="1"/>
              <a:t>odgovorna</a:t>
            </a:r>
            <a:r>
              <a:rPr lang="en-US" dirty="0"/>
              <a:t> za </a:t>
            </a:r>
            <a:r>
              <a:rPr lang="en-US" dirty="0" err="1"/>
              <a:t>pakovanje</a:t>
            </a:r>
            <a:r>
              <a:rPr lang="en-US" dirty="0"/>
              <a:t>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identifikuje</a:t>
            </a:r>
            <a:r>
              <a:rPr lang="en-US" dirty="0"/>
              <a:t>. </a:t>
            </a:r>
            <a:r>
              <a:rPr lang="en-US" dirty="0" err="1"/>
              <a:t>Otpremnik</a:t>
            </a:r>
            <a:r>
              <a:rPr lang="en-US" dirty="0"/>
              <a:t> (</a:t>
            </a:r>
            <a:r>
              <a:rPr lang="en-US" dirty="0" err="1"/>
              <a:t>pošiljalac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izvoznik</a:t>
            </a:r>
            <a:r>
              <a:rPr lang="en-US" dirty="0"/>
              <a:t>)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preuzeti</a:t>
            </a:r>
            <a:r>
              <a:rPr lang="en-US" dirty="0"/>
              <a:t> </a:t>
            </a:r>
            <a:r>
              <a:rPr lang="en-US" dirty="0" err="1"/>
              <a:t>isključivu</a:t>
            </a:r>
            <a:r>
              <a:rPr lang="en-US" dirty="0"/>
              <a:t> </a:t>
            </a:r>
            <a:r>
              <a:rPr lang="en-US" dirty="0" err="1"/>
              <a:t>odgovornost</a:t>
            </a:r>
            <a:r>
              <a:rPr lang="en-US" dirty="0"/>
              <a:t>, u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slučaju</a:t>
            </a:r>
            <a:r>
              <a:rPr lang="en-US" dirty="0"/>
              <a:t> je </a:t>
            </a:r>
            <a:r>
              <a:rPr lang="en-US" dirty="0" err="1"/>
              <a:t>identifikacija</a:t>
            </a:r>
            <a:r>
              <a:rPr lang="en-US" dirty="0"/>
              <a:t> „</a:t>
            </a:r>
            <a:r>
              <a:rPr lang="en-US" dirty="0" err="1"/>
              <a:t>pakera</a:t>
            </a:r>
            <a:r>
              <a:rPr lang="en-US" dirty="0"/>
              <a:t>“ </a:t>
            </a:r>
            <a:r>
              <a:rPr lang="en-US" dirty="0" err="1"/>
              <a:t>kako</a:t>
            </a:r>
            <a:r>
              <a:rPr lang="en-US" dirty="0"/>
              <a:t> je gore </a:t>
            </a:r>
            <a:r>
              <a:rPr lang="en-US" dirty="0" err="1"/>
              <a:t>definisana</a:t>
            </a:r>
            <a:r>
              <a:rPr lang="en-US" dirty="0"/>
              <a:t> </a:t>
            </a:r>
            <a:r>
              <a:rPr lang="en-US" dirty="0" err="1"/>
              <a:t>opciona</a:t>
            </a:r>
            <a:r>
              <a:rPr lang="en-US" dirty="0"/>
              <a:t>.</a:t>
            </a:r>
            <a:endParaRPr lang="sr-Latn-RS" dirty="0"/>
          </a:p>
          <a:p>
            <a:pPr marL="0" indent="0">
              <a:buNone/>
            </a:pPr>
            <a:r>
              <a:rPr lang="sr-Latn-RS" sz="2300" dirty="0"/>
              <a:t>---</a:t>
            </a:r>
          </a:p>
          <a:p>
            <a:pPr marL="0" indent="0">
              <a:buNone/>
            </a:pPr>
            <a:r>
              <a:rPr lang="sr-Latn-RS" sz="2300" dirty="0"/>
              <a:t>1) Ove odredbe o obeležavanju se ne primenjuju na prodajna pakovanja koja su predstavljena u pakovanjima. Međutim, oni se primenjuju na prodajne pakete (pre-pakete) predstavljene pojedinačno.</a:t>
            </a:r>
          </a:p>
          <a:p>
            <a:pPr marL="0" indent="0">
              <a:buNone/>
            </a:pPr>
            <a:r>
              <a:rPr lang="sr-Latn-RS" sz="2300" dirty="0"/>
              <a:t>2) Nacionalno zakonodavstvo brojnih zemalja zahteva eksplicitnu deklaraciju imena i adrese. Međutim, u slučaju kada se koristi kodna oznaka, referenca „paker i/ili otpremnik (ili ekvivalentne </a:t>
            </a:r>
            <a:r>
              <a:rPr lang="sr-Latn-RS" sz="2300" dirty="0" err="1"/>
              <a:t>skraćenice</a:t>
            </a:r>
            <a:r>
              <a:rPr lang="sr-Latn-RS" sz="2300" dirty="0"/>
              <a:t>)” mora biti naznačena u bliskoj vezi sa kodnom oznakom, a kod oznake treba da prethodi ISO 3166 ( alfa) pozivni broj zemlje/područja države koja priznaje, ako ne i zemlje porekla.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122121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VI. ODREDBE O OBELEŽAVANJU</a:t>
            </a:r>
          </a:p>
          <a:p>
            <a:r>
              <a:rPr lang="en-US" b="1" dirty="0"/>
              <a:t>B. </a:t>
            </a:r>
            <a:r>
              <a:rPr lang="en-US" b="1" dirty="0" err="1"/>
              <a:t>Priroda</a:t>
            </a:r>
            <a:r>
              <a:rPr lang="en-US" b="1" dirty="0"/>
              <a:t> </a:t>
            </a:r>
            <a:r>
              <a:rPr lang="en-US" b="1" dirty="0" err="1"/>
              <a:t>proizvoda</a:t>
            </a:r>
            <a:endParaRPr lang="en-US" b="1" dirty="0"/>
          </a:p>
          <a:p>
            <a:r>
              <a:rPr lang="en-US" dirty="0"/>
              <a:t>– „</a:t>
            </a:r>
            <a:r>
              <a:rPr lang="en-US" dirty="0" err="1"/>
              <a:t>Jagode</a:t>
            </a:r>
            <a:r>
              <a:rPr lang="en-US" dirty="0"/>
              <a:t>” </a:t>
            </a:r>
            <a:r>
              <a:rPr lang="en-US" dirty="0" err="1"/>
              <a:t>ako</a:t>
            </a:r>
            <a:r>
              <a:rPr lang="en-US" dirty="0"/>
              <a:t> se </a:t>
            </a:r>
            <a:r>
              <a:rPr lang="en-US" dirty="0" err="1"/>
              <a:t>sadržaj</a:t>
            </a:r>
            <a:r>
              <a:rPr lang="en-US" dirty="0"/>
              <a:t> ne </a:t>
            </a:r>
            <a:r>
              <a:rPr lang="en-US" dirty="0" err="1"/>
              <a:t>vidi</a:t>
            </a:r>
            <a:r>
              <a:rPr lang="en-US" dirty="0"/>
              <a:t> </a:t>
            </a:r>
            <a:r>
              <a:rPr lang="en-US" dirty="0" err="1"/>
              <a:t>spolja</a:t>
            </a:r>
            <a:r>
              <a:rPr lang="en-US" dirty="0"/>
              <a:t>;</a:t>
            </a:r>
          </a:p>
          <a:p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zamenjen</a:t>
            </a:r>
            <a:r>
              <a:rPr lang="en-US" dirty="0"/>
              <a:t> </a:t>
            </a:r>
            <a:r>
              <a:rPr lang="en-US" dirty="0" err="1"/>
              <a:t>fotografijom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crtežom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.</a:t>
            </a:r>
          </a:p>
          <a:p>
            <a:r>
              <a:rPr lang="en-US" dirty="0"/>
              <a:t>–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sorte</a:t>
            </a:r>
            <a:r>
              <a:rPr lang="en-US" dirty="0"/>
              <a:t> (</a:t>
            </a:r>
            <a:r>
              <a:rPr lang="en-US" dirty="0" err="1"/>
              <a:t>opciono</a:t>
            </a:r>
            <a:r>
              <a:rPr lang="en-US" dirty="0"/>
              <a:t>).</a:t>
            </a:r>
          </a:p>
          <a:p>
            <a:r>
              <a:rPr lang="en-US" dirty="0"/>
              <a:t>Ime </a:t>
            </a:r>
            <a:r>
              <a:rPr lang="en-US" dirty="0" err="1"/>
              <a:t>sorte</a:t>
            </a:r>
            <a:r>
              <a:rPr lang="en-US" dirty="0"/>
              <a:t> je </a:t>
            </a:r>
            <a:r>
              <a:rPr lang="en-US" dirty="0" err="1"/>
              <a:t>opciono</a:t>
            </a:r>
            <a:r>
              <a:rPr lang="en-US" dirty="0"/>
              <a:t> za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.</a:t>
            </a:r>
            <a:endParaRPr lang="sr-Latn-R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C. </a:t>
            </a:r>
            <a:r>
              <a:rPr lang="en-US" b="1" dirty="0" err="1"/>
              <a:t>Poreklo</a:t>
            </a:r>
            <a:r>
              <a:rPr lang="en-US" b="1" dirty="0"/>
              <a:t> </a:t>
            </a:r>
            <a:r>
              <a:rPr lang="en-US" b="1" dirty="0" err="1"/>
              <a:t>proizvoda</a:t>
            </a:r>
            <a:endParaRPr lang="en-US" b="1" dirty="0"/>
          </a:p>
          <a:p>
            <a:r>
              <a:rPr lang="en-US" dirty="0"/>
              <a:t>– </a:t>
            </a:r>
            <a:r>
              <a:rPr lang="en-US" dirty="0" err="1"/>
              <a:t>Zemlja</a:t>
            </a:r>
            <a:r>
              <a:rPr lang="en-US" dirty="0"/>
              <a:t> </a:t>
            </a:r>
            <a:r>
              <a:rPr lang="en-US" dirty="0" err="1"/>
              <a:t>porekla</a:t>
            </a:r>
            <a:r>
              <a:rPr lang="sr-Latn-RS" baseline="30000" dirty="0"/>
              <a:t>3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opciono</a:t>
            </a:r>
            <a:r>
              <a:rPr lang="en-US" dirty="0"/>
              <a:t>, oblast u </a:t>
            </a:r>
            <a:r>
              <a:rPr lang="en-US" dirty="0" err="1"/>
              <a:t>kojoj</a:t>
            </a:r>
            <a:r>
              <a:rPr lang="en-US" dirty="0"/>
              <a:t> se </a:t>
            </a:r>
            <a:r>
              <a:rPr lang="en-US" dirty="0" err="1"/>
              <a:t>uzgaja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nacionalni</a:t>
            </a:r>
            <a:r>
              <a:rPr lang="en-US" dirty="0"/>
              <a:t>, </a:t>
            </a:r>
            <a:r>
              <a:rPr lang="en-US" dirty="0" err="1"/>
              <a:t>regionalni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lokalni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mesta</a:t>
            </a:r>
            <a:r>
              <a:rPr lang="en-US" dirty="0"/>
              <a:t>.</a:t>
            </a:r>
          </a:p>
          <a:p>
            <a:r>
              <a:rPr lang="en-US" dirty="0" err="1"/>
              <a:t>Označavanje</a:t>
            </a:r>
            <a:r>
              <a:rPr lang="en-US" dirty="0"/>
              <a:t> mora da </a:t>
            </a:r>
            <a:r>
              <a:rPr lang="en-US" dirty="0" err="1"/>
              <a:t>sadrži</a:t>
            </a:r>
            <a:r>
              <a:rPr lang="en-US" dirty="0"/>
              <a:t> </a:t>
            </a:r>
            <a:r>
              <a:rPr lang="en-US" dirty="0" err="1"/>
              <a:t>zemlju</a:t>
            </a:r>
            <a:r>
              <a:rPr lang="en-US" dirty="0"/>
              <a:t> </a:t>
            </a:r>
            <a:r>
              <a:rPr lang="en-US" dirty="0" err="1"/>
              <a:t>porekla</a:t>
            </a:r>
            <a:r>
              <a:rPr lang="en-US" dirty="0"/>
              <a:t>,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zemlju</a:t>
            </a:r>
            <a:r>
              <a:rPr lang="en-US" dirty="0"/>
              <a:t> u </a:t>
            </a:r>
            <a:r>
              <a:rPr lang="en-US" dirty="0" err="1"/>
              <a:t>kojoj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uzgajane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„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Španije</a:t>
            </a:r>
            <a:r>
              <a:rPr lang="en-US" dirty="0"/>
              <a:t>“ </a:t>
            </a:r>
            <a:r>
              <a:rPr lang="en-US" dirty="0" err="1"/>
              <a:t>ili</a:t>
            </a:r>
            <a:r>
              <a:rPr lang="en-US" dirty="0"/>
              <a:t> „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Francuske</a:t>
            </a:r>
            <a:r>
              <a:rPr lang="en-US" dirty="0"/>
              <a:t>“).</a:t>
            </a:r>
            <a:endParaRPr lang="sr-Latn-RS" dirty="0"/>
          </a:p>
          <a:p>
            <a:pPr marL="0" indent="0">
              <a:buNone/>
            </a:pPr>
            <a:r>
              <a:rPr lang="sr-Latn-RS" sz="1700" dirty="0"/>
              <a:t>---</a:t>
            </a:r>
          </a:p>
          <a:p>
            <a:pPr marL="0" indent="0">
              <a:buNone/>
            </a:pPr>
            <a:r>
              <a:rPr lang="sr-Latn-RS" sz="1700" dirty="0"/>
              <a:t>3) </a:t>
            </a:r>
            <a:r>
              <a:rPr lang="it-IT" sz="1700" dirty="0"/>
              <a:t>Treba navesti puno ili uobičajeno 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3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07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VI. ODREDBE O OBELEŽAVANJU</a:t>
            </a:r>
          </a:p>
          <a:p>
            <a:pPr marL="0" indent="0">
              <a:buNone/>
            </a:pPr>
            <a:r>
              <a:rPr lang="sr-Latn-RS" dirty="0"/>
              <a:t>(poreklo, nastavak…)</a:t>
            </a:r>
          </a:p>
          <a:p>
            <a:r>
              <a:rPr lang="sr-Latn-RS" dirty="0"/>
              <a:t>O</a:t>
            </a:r>
            <a:r>
              <a:rPr lang="en-US" dirty="0" err="1"/>
              <a:t>znaka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punim </a:t>
            </a:r>
            <a:r>
              <a:rPr lang="en-US" dirty="0" err="1"/>
              <a:t>imenom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uobičajenim</a:t>
            </a:r>
            <a:r>
              <a:rPr lang="en-US" dirty="0"/>
              <a:t> </a:t>
            </a:r>
            <a:r>
              <a:rPr lang="en-US" dirty="0" err="1"/>
              <a:t>imenom</a:t>
            </a:r>
            <a:r>
              <a:rPr lang="en-US" dirty="0"/>
              <a:t>. </a:t>
            </a:r>
            <a:r>
              <a:rPr lang="en-US" dirty="0" err="1"/>
              <a:t>Izraz</a:t>
            </a:r>
            <a:r>
              <a:rPr lang="en-US" dirty="0"/>
              <a:t> „pun“ </a:t>
            </a:r>
            <a:r>
              <a:rPr lang="en-US" dirty="0" err="1"/>
              <a:t>znači</a:t>
            </a:r>
            <a:r>
              <a:rPr lang="en-US" dirty="0"/>
              <a:t> da </a:t>
            </a:r>
            <a:r>
              <a:rPr lang="en-US" dirty="0" err="1"/>
              <a:t>skraćenice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akronimi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dozvoljeni</a:t>
            </a:r>
            <a:r>
              <a:rPr lang="en-US" dirty="0"/>
              <a:t>. S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,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je </a:t>
            </a:r>
            <a:r>
              <a:rPr lang="en-US" dirty="0" err="1"/>
              <a:t>zvanični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zemlje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Kraljevin</a:t>
            </a:r>
            <a:r>
              <a:rPr lang="sr-Latn-RS" dirty="0"/>
              <a:t>a</a:t>
            </a:r>
            <a:r>
              <a:rPr lang="en-US" dirty="0"/>
              <a:t> </a:t>
            </a:r>
            <a:r>
              <a:rPr lang="sr-Latn-RS" dirty="0"/>
              <a:t>Holandija</a:t>
            </a:r>
            <a:r>
              <a:rPr lang="en-US" dirty="0"/>
              <a:t>). </a:t>
            </a:r>
            <a:r>
              <a:rPr lang="en-US" dirty="0" err="1"/>
              <a:t>Uobičajeni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 je 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Holandij</a:t>
            </a:r>
            <a:r>
              <a:rPr lang="sr-Latn-RS" dirty="0"/>
              <a:t>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sr-Latn-RS" dirty="0"/>
              <a:t>Nizozemska </a:t>
            </a:r>
            <a:r>
              <a:rPr lang="en-US" dirty="0"/>
              <a:t>za </a:t>
            </a:r>
            <a:r>
              <a:rPr lang="en-US" dirty="0" err="1"/>
              <a:t>Kraljevinu</a:t>
            </a:r>
            <a:r>
              <a:rPr lang="en-US" dirty="0"/>
              <a:t> </a:t>
            </a:r>
            <a:r>
              <a:rPr lang="sr-Latn-RS" dirty="0"/>
              <a:t>Holandiju</a:t>
            </a:r>
            <a:r>
              <a:rPr lang="en-US" dirty="0"/>
              <a:t>. </a:t>
            </a:r>
            <a:r>
              <a:rPr lang="en-US" dirty="0" err="1"/>
              <a:t>Uobičajeno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je </a:t>
            </a:r>
            <a:r>
              <a:rPr lang="sr-Latn-RS" dirty="0"/>
              <a:t>USA za </a:t>
            </a:r>
            <a:r>
              <a:rPr lang="en-US" dirty="0"/>
              <a:t>SAD </a:t>
            </a:r>
            <a:r>
              <a:rPr lang="sr-Latn-RS" dirty="0"/>
              <a:t>tj. </a:t>
            </a:r>
            <a:r>
              <a:rPr lang="en-US" dirty="0"/>
              <a:t>za </a:t>
            </a:r>
            <a:r>
              <a:rPr lang="en-US" dirty="0" err="1"/>
              <a:t>Sjedinjene</a:t>
            </a:r>
            <a:r>
              <a:rPr lang="en-US" dirty="0"/>
              <a:t> </a:t>
            </a:r>
            <a:r>
              <a:rPr lang="en-US" dirty="0" err="1"/>
              <a:t>Američke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. U </a:t>
            </a:r>
            <a:r>
              <a:rPr lang="en-US" dirty="0" err="1"/>
              <a:t>ovom</a:t>
            </a:r>
            <a:r>
              <a:rPr lang="en-US" dirty="0"/>
              <a:t> </a:t>
            </a:r>
            <a:r>
              <a:rPr lang="en-US" dirty="0" err="1"/>
              <a:t>kontekstu</a:t>
            </a:r>
            <a:r>
              <a:rPr lang="en-US" dirty="0"/>
              <a:t>, „</a:t>
            </a:r>
            <a:r>
              <a:rPr lang="sr-Latn-RS" dirty="0"/>
              <a:t>USA</a:t>
            </a:r>
            <a:r>
              <a:rPr lang="en-US" dirty="0"/>
              <a:t>“ je </a:t>
            </a:r>
            <a:r>
              <a:rPr lang="en-US" dirty="0" err="1"/>
              <a:t>jedina</a:t>
            </a:r>
            <a:r>
              <a:rPr lang="en-US" dirty="0"/>
              <a:t> </a:t>
            </a:r>
            <a:r>
              <a:rPr lang="en-US" dirty="0" err="1"/>
              <a:t>dozvoljena</a:t>
            </a:r>
            <a:r>
              <a:rPr lang="en-US" dirty="0"/>
              <a:t> </a:t>
            </a:r>
            <a:r>
              <a:rPr lang="en-US" dirty="0" err="1"/>
              <a:t>skraćenica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se </a:t>
            </a:r>
            <a:r>
              <a:rPr lang="en-US" dirty="0" err="1"/>
              <a:t>označava</a:t>
            </a:r>
            <a:r>
              <a:rPr lang="en-US" dirty="0"/>
              <a:t> </a:t>
            </a:r>
            <a:r>
              <a:rPr lang="en-US" dirty="0" err="1"/>
              <a:t>zemlja</a:t>
            </a:r>
            <a:r>
              <a:rPr lang="en-US" dirty="0"/>
              <a:t> </a:t>
            </a:r>
            <a:r>
              <a:rPr lang="en-US" dirty="0" err="1"/>
              <a:t>porekla</a:t>
            </a:r>
            <a:r>
              <a:rPr lang="en-US" dirty="0"/>
              <a:t>.</a:t>
            </a:r>
          </a:p>
          <a:p>
            <a:r>
              <a:rPr lang="en-US" dirty="0" err="1"/>
              <a:t>Opciono</a:t>
            </a:r>
            <a:r>
              <a:rPr lang="en-US" dirty="0"/>
              <a:t>,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prikazati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okrug </a:t>
            </a:r>
            <a:r>
              <a:rPr lang="en-US" dirty="0" err="1"/>
              <a:t>porekla</a:t>
            </a:r>
            <a:r>
              <a:rPr lang="en-US" dirty="0"/>
              <a:t> u </a:t>
            </a:r>
            <a:r>
              <a:rPr lang="en-US" dirty="0" err="1"/>
              <a:t>nacionalnim</a:t>
            </a:r>
            <a:r>
              <a:rPr lang="en-US" dirty="0"/>
              <a:t>, </a:t>
            </a:r>
            <a:r>
              <a:rPr lang="en-US" dirty="0" err="1"/>
              <a:t>regionalnim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lokalnim</a:t>
            </a:r>
            <a:r>
              <a:rPr lang="en-US" dirty="0"/>
              <a:t> </a:t>
            </a:r>
            <a:r>
              <a:rPr lang="en-US" dirty="0" err="1"/>
              <a:t>terminima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D. </a:t>
            </a:r>
            <a:r>
              <a:rPr lang="en-US" b="1" dirty="0" err="1"/>
              <a:t>Komercijalne</a:t>
            </a:r>
            <a:r>
              <a:rPr lang="en-US" b="1" dirty="0"/>
              <a:t> </a:t>
            </a:r>
            <a:r>
              <a:rPr lang="en-US" b="1" dirty="0" err="1"/>
              <a:t>specifikacije</a:t>
            </a:r>
            <a:endParaRPr lang="en-US" b="1" dirty="0"/>
          </a:p>
          <a:p>
            <a:r>
              <a:rPr lang="en-US" dirty="0"/>
              <a:t>-	</a:t>
            </a:r>
            <a:r>
              <a:rPr lang="en-US" dirty="0" err="1"/>
              <a:t>Klasa</a:t>
            </a:r>
            <a:r>
              <a:rPr lang="en-US" dirty="0"/>
              <a:t>.</a:t>
            </a:r>
          </a:p>
          <a:p>
            <a:r>
              <a:rPr lang="en-US" dirty="0" err="1"/>
              <a:t>Navođenje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 je </a:t>
            </a:r>
            <a:r>
              <a:rPr lang="en-US" dirty="0" err="1"/>
              <a:t>obavezno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E. </a:t>
            </a:r>
            <a:r>
              <a:rPr lang="en-US" b="1" dirty="0" err="1"/>
              <a:t>Zvanična</a:t>
            </a:r>
            <a:r>
              <a:rPr lang="en-US" b="1" dirty="0"/>
              <a:t> </a:t>
            </a:r>
            <a:r>
              <a:rPr lang="en-US" b="1" dirty="0" err="1"/>
              <a:t>kontrolna</a:t>
            </a:r>
            <a:r>
              <a:rPr lang="en-US" b="1" dirty="0"/>
              <a:t> </a:t>
            </a:r>
            <a:r>
              <a:rPr lang="en-US" b="1" dirty="0" err="1"/>
              <a:t>oznaka</a:t>
            </a:r>
            <a:r>
              <a:rPr lang="en-US" b="1" dirty="0"/>
              <a:t> (</a:t>
            </a:r>
            <a:r>
              <a:rPr lang="en-US" b="1" dirty="0" err="1"/>
              <a:t>opciono</a:t>
            </a:r>
            <a:r>
              <a:rPr lang="en-US" b="1" dirty="0"/>
              <a:t>)</a:t>
            </a:r>
          </a:p>
          <a:p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37 Primer </a:t>
            </a:r>
            <a:r>
              <a:rPr lang="en-US" dirty="0" err="1"/>
              <a:t>obeležavanja</a:t>
            </a:r>
            <a:r>
              <a:rPr lang="en-US" dirty="0"/>
              <a:t> </a:t>
            </a:r>
            <a:r>
              <a:rPr lang="en-US" dirty="0" err="1"/>
              <a:t>odštampanog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pakovanju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38 Primer </a:t>
            </a:r>
            <a:r>
              <a:rPr lang="en-US" dirty="0" err="1"/>
              <a:t>obeležavanja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etiketi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372458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734" y="1832292"/>
            <a:ext cx="3606224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37 </a:t>
            </a:r>
            <a:r>
              <a:rPr lang="pt-BR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Primer obeležavanja odštampanog na pakovanju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Obeležavanje pakovanja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D7C5B6D-4FBE-D8A3-4ECB-1013DE73B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77" y="1571199"/>
            <a:ext cx="6342269" cy="41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280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734" y="1832292"/>
            <a:ext cx="3606224" cy="3193415"/>
          </a:xfrm>
        </p:spPr>
        <p:txBody>
          <a:bodyPr/>
          <a:lstStyle/>
          <a:p>
            <a:pPr algn="l" rtl="0"/>
            <a:r>
              <a:rPr lang="pl-PL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 38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Primer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obeležavanja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etiketi</a:t>
            </a:r>
            <a:endParaRPr lang="pl-PL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Obeležavanje pakovanja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846133-CCF4-34A0-6DB2-05D19A846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19" y="1832292"/>
            <a:ext cx="6585625" cy="26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9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6FB41D-CDCA-F28B-840E-ADCC7C28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315845"/>
            <a:ext cx="10515600" cy="1325563"/>
          </a:xfrm>
        </p:spPr>
        <p:txBody>
          <a:bodyPr/>
          <a:lstStyle/>
          <a:p>
            <a:pPr algn="ctr"/>
            <a:r>
              <a:rPr lang="sr-Latn-RS" dirty="0"/>
              <a:t>Hvala na pažnji!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6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C88E39-596A-8722-B676-E4AC5C10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920"/>
            <a:ext cx="10515600" cy="621792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II. ODREDBE O KVALITETU</a:t>
            </a:r>
          </a:p>
          <a:p>
            <a:r>
              <a:rPr lang="en-US" dirty="0" err="1"/>
              <a:t>Svrha</a:t>
            </a:r>
            <a:r>
              <a:rPr lang="en-US" dirty="0"/>
              <a:t> </a:t>
            </a:r>
            <a:r>
              <a:rPr lang="en-US" dirty="0" err="1"/>
              <a:t>standarda</a:t>
            </a:r>
            <a:r>
              <a:rPr lang="en-US" dirty="0"/>
              <a:t> je da </a:t>
            </a:r>
            <a:r>
              <a:rPr lang="en-US" dirty="0" err="1"/>
              <a:t>definiše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kvaliteta</a:t>
            </a:r>
            <a:r>
              <a:rPr lang="en-US" dirty="0"/>
              <a:t> za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pripreme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pakovanja</a:t>
            </a:r>
            <a:r>
              <a:rPr lang="en-US" dirty="0"/>
              <a:t>.</a:t>
            </a:r>
          </a:p>
          <a:p>
            <a:r>
              <a:rPr lang="en-US" dirty="0" err="1"/>
              <a:t>Međutim</a:t>
            </a:r>
            <a:r>
              <a:rPr lang="en-US" dirty="0"/>
              <a:t>, </a:t>
            </a:r>
            <a:r>
              <a:rPr lang="en-US" dirty="0" err="1"/>
              <a:t>ako</a:t>
            </a:r>
            <a:r>
              <a:rPr lang="en-US" dirty="0"/>
              <a:t> se </a:t>
            </a:r>
            <a:r>
              <a:rPr lang="en-US" dirty="0" err="1"/>
              <a:t>primenjuju</a:t>
            </a:r>
            <a:r>
              <a:rPr lang="en-US" dirty="0"/>
              <a:t> u </a:t>
            </a:r>
            <a:r>
              <a:rPr lang="en-US" dirty="0" err="1"/>
              <a:t>fazama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izvoza</a:t>
            </a:r>
            <a:r>
              <a:rPr lang="en-US" dirty="0"/>
              <a:t>, </a:t>
            </a:r>
            <a:r>
              <a:rPr lang="en-US" dirty="0" err="1"/>
              <a:t>proizvodi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pokazati</a:t>
            </a:r>
            <a:r>
              <a:rPr lang="en-US" dirty="0"/>
              <a:t> u </a:t>
            </a:r>
            <a:r>
              <a:rPr lang="en-US" dirty="0" err="1"/>
              <a:t>odnosu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 </a:t>
            </a:r>
            <a:r>
              <a:rPr lang="en-US" dirty="0" err="1"/>
              <a:t>standarda</a:t>
            </a:r>
            <a:r>
              <a:rPr lang="en-US" dirty="0"/>
              <a:t>:</a:t>
            </a:r>
          </a:p>
          <a:p>
            <a:r>
              <a:rPr lang="en-US" dirty="0"/>
              <a:t>– </a:t>
            </a:r>
            <a:r>
              <a:rPr lang="en-US" dirty="0" err="1"/>
              <a:t>blagi</a:t>
            </a:r>
            <a:r>
              <a:rPr lang="en-US" dirty="0"/>
              <a:t> </a:t>
            </a:r>
            <a:r>
              <a:rPr lang="en-US" dirty="0" err="1"/>
              <a:t>nedostatak</a:t>
            </a:r>
            <a:r>
              <a:rPr lang="en-US" dirty="0"/>
              <a:t> </a:t>
            </a:r>
            <a:r>
              <a:rPr lang="en-US" dirty="0" err="1"/>
              <a:t>svežine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čvrstoće</a:t>
            </a:r>
            <a:r>
              <a:rPr lang="en-US" dirty="0"/>
              <a:t>;</a:t>
            </a:r>
          </a:p>
          <a:p>
            <a:r>
              <a:rPr lang="en-US" dirty="0"/>
              <a:t>– za </a:t>
            </a:r>
            <a:r>
              <a:rPr lang="en-US" dirty="0" err="1"/>
              <a:t>proizvode</a:t>
            </a:r>
            <a:r>
              <a:rPr lang="en-US" dirty="0"/>
              <a:t> </a:t>
            </a:r>
            <a:r>
              <a:rPr lang="en-US" dirty="0" err="1"/>
              <a:t>klasifikovane</a:t>
            </a:r>
            <a:r>
              <a:rPr lang="en-US" dirty="0"/>
              <a:t> u </a:t>
            </a:r>
            <a:r>
              <a:rPr lang="en-US" dirty="0" err="1"/>
              <a:t>klasama</a:t>
            </a:r>
            <a:r>
              <a:rPr lang="en-US" dirty="0"/>
              <a:t> </a:t>
            </a:r>
            <a:r>
              <a:rPr lang="en-US" dirty="0" err="1"/>
              <a:t>različitim</a:t>
            </a:r>
            <a:r>
              <a:rPr lang="en-US" dirty="0"/>
              <a:t> od „</a:t>
            </a:r>
            <a:r>
              <a:rPr lang="en-US" dirty="0" err="1"/>
              <a:t>ekstra</a:t>
            </a:r>
            <a:r>
              <a:rPr lang="en-US" dirty="0"/>
              <a:t>” </a:t>
            </a:r>
            <a:r>
              <a:rPr lang="en-US" dirty="0" err="1"/>
              <a:t>klase</a:t>
            </a:r>
            <a:r>
              <a:rPr lang="en-US" dirty="0"/>
              <a:t>, </a:t>
            </a:r>
            <a:r>
              <a:rPr lang="en-US" dirty="0" err="1"/>
              <a:t>blago</a:t>
            </a:r>
            <a:r>
              <a:rPr lang="en-US" dirty="0"/>
              <a:t> </a:t>
            </a:r>
            <a:r>
              <a:rPr lang="en-US" dirty="0" err="1"/>
              <a:t>pogoršanje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njihovog</a:t>
            </a:r>
            <a:r>
              <a:rPr lang="en-US" dirty="0"/>
              <a:t> </a:t>
            </a:r>
            <a:r>
              <a:rPr lang="en-US" dirty="0" err="1"/>
              <a:t>razvoja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sklonosti</a:t>
            </a:r>
            <a:r>
              <a:rPr lang="en-US" dirty="0"/>
              <a:t> </a:t>
            </a:r>
            <a:r>
              <a:rPr lang="en-US" dirty="0" err="1"/>
              <a:t>kvarenju</a:t>
            </a:r>
            <a:r>
              <a:rPr lang="en-US" dirty="0"/>
              <a:t>.</a:t>
            </a:r>
          </a:p>
          <a:p>
            <a:r>
              <a:rPr lang="en-US" dirty="0" err="1"/>
              <a:t>Vlasnik</a:t>
            </a:r>
            <a:r>
              <a:rPr lang="en-US" dirty="0"/>
              <a:t>/</a:t>
            </a:r>
            <a:r>
              <a:rPr lang="en-US" dirty="0" err="1"/>
              <a:t>prodavac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ne </a:t>
            </a:r>
            <a:r>
              <a:rPr lang="en-US" dirty="0" err="1"/>
              <a:t>sme</a:t>
            </a:r>
            <a:r>
              <a:rPr lang="en-US" dirty="0"/>
              <a:t> da </a:t>
            </a:r>
            <a:r>
              <a:rPr lang="en-US" dirty="0" err="1"/>
              <a:t>prikazuje</a:t>
            </a:r>
            <a:r>
              <a:rPr lang="en-US" dirty="0"/>
              <a:t> </a:t>
            </a:r>
            <a:r>
              <a:rPr lang="en-US" dirty="0" err="1"/>
              <a:t>takve</a:t>
            </a:r>
            <a:r>
              <a:rPr lang="en-US" dirty="0"/>
              <a:t> </a:t>
            </a:r>
            <a:r>
              <a:rPr lang="en-US" dirty="0" err="1"/>
              <a:t>proizvode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da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nudi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prodaju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da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isporučuje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plasira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koji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osim</a:t>
            </a:r>
            <a:r>
              <a:rPr lang="en-US" dirty="0"/>
              <a:t> u </a:t>
            </a:r>
            <a:r>
              <a:rPr lang="en-US" dirty="0" err="1"/>
              <a:t>skladu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ovim</a:t>
            </a:r>
            <a:r>
              <a:rPr lang="en-US" dirty="0"/>
              <a:t> </a:t>
            </a:r>
            <a:r>
              <a:rPr lang="en-US" dirty="0" err="1"/>
              <a:t>standardom</a:t>
            </a:r>
            <a:r>
              <a:rPr lang="en-US" dirty="0"/>
              <a:t>. </a:t>
            </a:r>
            <a:r>
              <a:rPr lang="en-US" dirty="0" err="1"/>
              <a:t>Vlasnik</a:t>
            </a:r>
            <a:r>
              <a:rPr lang="en-US" dirty="0"/>
              <a:t>/</a:t>
            </a:r>
            <a:r>
              <a:rPr lang="en-US" dirty="0" err="1"/>
              <a:t>prodavac</a:t>
            </a:r>
            <a:r>
              <a:rPr lang="en-US" dirty="0"/>
              <a:t> je </a:t>
            </a:r>
            <a:r>
              <a:rPr lang="en-US" dirty="0" err="1"/>
              <a:t>odgovoran</a:t>
            </a:r>
            <a:r>
              <a:rPr lang="en-US" dirty="0"/>
              <a:t> za </a:t>
            </a:r>
            <a:r>
              <a:rPr lang="en-US" dirty="0" err="1"/>
              <a:t>poštovanje</a:t>
            </a:r>
            <a:r>
              <a:rPr lang="en-US" dirty="0"/>
              <a:t> </a:t>
            </a:r>
            <a:r>
              <a:rPr lang="en-US" dirty="0" err="1"/>
              <a:t>takve</a:t>
            </a:r>
            <a:r>
              <a:rPr lang="en-US" dirty="0"/>
              <a:t> </a:t>
            </a:r>
            <a:r>
              <a:rPr lang="en-US" dirty="0" err="1"/>
              <a:t>usklađenosti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Minimalni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zahtevi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klasama</a:t>
            </a:r>
            <a:r>
              <a:rPr lang="en-US" dirty="0"/>
              <a:t>, u </a:t>
            </a:r>
            <a:r>
              <a:rPr lang="en-US" dirty="0" err="1"/>
              <a:t>skladu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posebnim</a:t>
            </a:r>
            <a:r>
              <a:rPr lang="en-US" dirty="0"/>
              <a:t> </a:t>
            </a:r>
            <a:r>
              <a:rPr lang="en-US" dirty="0" err="1"/>
              <a:t>odredbama</a:t>
            </a:r>
            <a:r>
              <a:rPr lang="en-US" dirty="0"/>
              <a:t> za </a:t>
            </a:r>
            <a:r>
              <a:rPr lang="en-US" dirty="0" err="1"/>
              <a:t>svaku</a:t>
            </a:r>
            <a:r>
              <a:rPr lang="en-US" dirty="0"/>
              <a:t> </a:t>
            </a:r>
            <a:r>
              <a:rPr lang="en-US" dirty="0" err="1"/>
              <a:t>klasu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dozvoljenim</a:t>
            </a:r>
            <a:r>
              <a:rPr lang="en-US" dirty="0"/>
              <a:t> </a:t>
            </a:r>
            <a:r>
              <a:rPr lang="en-US" dirty="0" err="1"/>
              <a:t>tolerancijama</a:t>
            </a:r>
            <a:r>
              <a:rPr lang="en-US" dirty="0"/>
              <a:t>, </a:t>
            </a:r>
            <a:r>
              <a:rPr lang="en-US" dirty="0" err="1"/>
              <a:t>jagode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:</a:t>
            </a:r>
          </a:p>
          <a:p>
            <a:r>
              <a:rPr lang="en-US" dirty="0"/>
              <a:t>– </a:t>
            </a:r>
            <a:r>
              <a:rPr lang="en-US" b="1" dirty="0" err="1"/>
              <a:t>netaknut</a:t>
            </a:r>
            <a:r>
              <a:rPr lang="en-US" b="1" dirty="0"/>
              <a:t>, </a:t>
            </a:r>
            <a:r>
              <a:rPr lang="en-US" b="1" dirty="0" err="1"/>
              <a:t>neoštećen</a:t>
            </a:r>
            <a:r>
              <a:rPr lang="en-US" b="1" dirty="0"/>
              <a:t>;</a:t>
            </a:r>
          </a:p>
          <a:p>
            <a:r>
              <a:rPr lang="en-US" dirty="0" err="1"/>
              <a:t>Jagode</a:t>
            </a:r>
            <a:r>
              <a:rPr lang="en-US" dirty="0"/>
              <a:t> ne </a:t>
            </a:r>
            <a:r>
              <a:rPr lang="en-US" dirty="0" err="1"/>
              <a:t>smeju</a:t>
            </a:r>
            <a:r>
              <a:rPr lang="en-US" dirty="0"/>
              <a:t> </a:t>
            </a:r>
            <a:r>
              <a:rPr lang="en-US" dirty="0" err="1"/>
              <a:t>imati</a:t>
            </a:r>
            <a:r>
              <a:rPr lang="en-US" dirty="0"/>
              <a:t> </a:t>
            </a:r>
            <a:r>
              <a:rPr lang="en-US" dirty="0" err="1"/>
              <a:t>oštećenja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povrede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utiču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integritet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.</a:t>
            </a:r>
            <a:endParaRPr lang="sr-Latn-RS" dirty="0"/>
          </a:p>
          <a:p>
            <a:endParaRPr lang="sr-Latn-RS" dirty="0"/>
          </a:p>
          <a:p>
            <a:r>
              <a:rPr lang="en-US" dirty="0" err="1"/>
              <a:t>Slika</a:t>
            </a:r>
            <a:r>
              <a:rPr lang="en-US" dirty="0"/>
              <a:t> 4 </a:t>
            </a:r>
            <a:r>
              <a:rPr lang="en-US" dirty="0" err="1"/>
              <a:t>Oštećen</a:t>
            </a:r>
            <a:r>
              <a:rPr lang="en-US" dirty="0"/>
              <a:t> </a:t>
            </a:r>
            <a:r>
              <a:rPr lang="sr-Latn-RS" dirty="0"/>
              <a:t>plod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5 </a:t>
            </a:r>
            <a:r>
              <a:rPr lang="en-US" dirty="0" err="1"/>
              <a:t>Nezarasla</a:t>
            </a:r>
            <a:r>
              <a:rPr lang="en-US" dirty="0"/>
              <a:t> </a:t>
            </a:r>
            <a:r>
              <a:rPr lang="en-US" dirty="0" err="1"/>
              <a:t>pukotina</a:t>
            </a:r>
            <a:endParaRPr lang="en-US" dirty="0"/>
          </a:p>
          <a:p>
            <a:r>
              <a:rPr lang="en-US" dirty="0" err="1"/>
              <a:t>Slika</a:t>
            </a:r>
            <a:r>
              <a:rPr lang="en-US" dirty="0"/>
              <a:t> 6 </a:t>
            </a:r>
            <a:r>
              <a:rPr lang="en-US" dirty="0" err="1"/>
              <a:t>Pukotina</a:t>
            </a:r>
            <a:r>
              <a:rPr lang="en-US" dirty="0"/>
              <a:t> </a:t>
            </a:r>
            <a:r>
              <a:rPr lang="en-US" dirty="0" err="1"/>
              <a:t>usled</a:t>
            </a:r>
            <a:r>
              <a:rPr lang="en-US" dirty="0"/>
              <a:t> </a:t>
            </a:r>
            <a:r>
              <a:rPr lang="en-US" dirty="0" err="1"/>
              <a:t>kiše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r>
              <a:rPr lang="sr-Latn-R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4.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Oštećen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plod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dozvoljeno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635F05-9458-BAEF-E581-D8831532E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00" y="1618386"/>
            <a:ext cx="3191629" cy="48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9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5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Nezarasla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pukotina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dozvoljeno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120727-DD7F-592E-76B7-6DC5611AF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23" y="1985315"/>
            <a:ext cx="6111433" cy="39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20F891-67C2-BFF5-6666-634CA5D6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40" y="1764665"/>
            <a:ext cx="4211320" cy="3193415"/>
          </a:xfrm>
        </p:spPr>
        <p:txBody>
          <a:bodyPr/>
          <a:lstStyle/>
          <a:p>
            <a:pPr algn="l" rtl="0"/>
            <a:r>
              <a:rPr lang="sr-Latn-R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sr-Latn-RS" dirty="0">
                <a:solidFill>
                  <a:srgbClr val="5F6368"/>
                </a:solidFill>
                <a:latin typeface="Roboto" panose="02000000000000000000" pitchFamily="2" charset="0"/>
              </a:rPr>
              <a:t>. 6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Pukotina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usled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kiše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–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Nije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dozvoljeno</a:t>
            </a:r>
            <a:endParaRPr lang="en-US" b="0" i="0" dirty="0">
              <a:solidFill>
                <a:srgbClr val="5F6368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E3924EA-AC5C-191D-6B04-D2D15938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Latn-RS" dirty="0"/>
              <a:t>Minimalni zahtevi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4FED3D-8784-5750-3142-77278B84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73" y="1764664"/>
            <a:ext cx="5694994" cy="36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9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3047</Words>
  <Application>Microsoft Office PowerPoint</Application>
  <PresentationFormat>Widescreen</PresentationFormat>
  <Paragraphs>278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Roboto</vt:lpstr>
      <vt:lpstr>Office Theme</vt:lpstr>
      <vt:lpstr>Međunarodni standard za voće i povrće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Minimalni zahtevi</vt:lpstr>
      <vt:lpstr>Minimalni zahtevi</vt:lpstr>
      <vt:lpstr>Minimalni zahtevi</vt:lpstr>
      <vt:lpstr>PowerPoint Presentation</vt:lpstr>
      <vt:lpstr>Minimalni zahtevi</vt:lpstr>
      <vt:lpstr>Minimalni zahtevi</vt:lpstr>
      <vt:lpstr>Minimalni zahtevi</vt:lpstr>
      <vt:lpstr>Minimalni zahtevi</vt:lpstr>
      <vt:lpstr>Minimalni zahtevi</vt:lpstr>
      <vt:lpstr>PowerPoint Presentation</vt:lpstr>
      <vt:lpstr>Minimalni zahtevi</vt:lpstr>
      <vt:lpstr>Minimalni zahtevi</vt:lpstr>
      <vt:lpstr>PowerPoint Presentation</vt:lpstr>
      <vt:lpstr>Minimalni zahtevi</vt:lpstr>
      <vt:lpstr>Minimalni zahtevi</vt:lpstr>
      <vt:lpstr>Minimalni zahtevi</vt:lpstr>
      <vt:lpstr>Minimalni zahtevi</vt:lpstr>
      <vt:lpstr>Minimalni zahtevi</vt:lpstr>
      <vt:lpstr>PowerPoint Presentation</vt:lpstr>
      <vt:lpstr>PowerPoint Presentation</vt:lpstr>
      <vt:lpstr>Zrelost/razviće ploda</vt:lpstr>
      <vt:lpstr>Zrelost/razviće ploda</vt:lpstr>
      <vt:lpstr>Zrelost/razviće ploda</vt:lpstr>
      <vt:lpstr>Zrelost/razviće ploda</vt:lpstr>
      <vt:lpstr>PowerPoint Presentation</vt:lpstr>
      <vt:lpstr>Klasifikacija plodova</vt:lpstr>
      <vt:lpstr>PowerPoint Presentation</vt:lpstr>
      <vt:lpstr>Klasifikacija plodova</vt:lpstr>
      <vt:lpstr>Klasifikacija plodova</vt:lpstr>
      <vt:lpstr>Klasifikacija plodova</vt:lpstr>
      <vt:lpstr>Klasifikacija plodova</vt:lpstr>
      <vt:lpstr>PowerPoint Presentation</vt:lpstr>
      <vt:lpstr>Klasifikacija plodova</vt:lpstr>
      <vt:lpstr>Klasifikacija plodova</vt:lpstr>
      <vt:lpstr>Klasifikacija plodova</vt:lpstr>
      <vt:lpstr>Klasifikacija plodova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Prezentacija robe</vt:lpstr>
      <vt:lpstr>Prezentacija robe</vt:lpstr>
      <vt:lpstr>Prezentacija robe</vt:lpstr>
      <vt:lpstr>Prezentacija robe</vt:lpstr>
      <vt:lpstr>Prezentacija robe</vt:lpstr>
      <vt:lpstr>PowerPoint Presentation</vt:lpstr>
      <vt:lpstr>PowerPoint Presentation</vt:lpstr>
      <vt:lpstr>PowerPoint Presentation</vt:lpstr>
      <vt:lpstr>Obeležavanje pakovanja</vt:lpstr>
      <vt:lpstr>Obeležavanje pakovanja</vt:lpstr>
      <vt:lpstr>Hvala na pažnji!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Zlatko Jovanovic</dc:creator>
  <cp:lastModifiedBy>IPN_LT</cp:lastModifiedBy>
  <cp:revision>17</cp:revision>
  <dcterms:created xsi:type="dcterms:W3CDTF">2023-06-27T09:02:07Z</dcterms:created>
  <dcterms:modified xsi:type="dcterms:W3CDTF">2023-07-19T08:55:00Z</dcterms:modified>
</cp:coreProperties>
</file>