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4" r:id="rId8"/>
    <p:sldId id="265" r:id="rId9"/>
    <p:sldId id="262" r:id="rId10"/>
    <p:sldId id="263" r:id="rId11"/>
    <p:sldId id="266" r:id="rId12"/>
    <p:sldId id="267" r:id="rId13"/>
    <p:sldId id="270" r:id="rId14"/>
    <p:sldId id="271" r:id="rId15"/>
    <p:sldId id="272" r:id="rId16"/>
    <p:sldId id="273" r:id="rId17"/>
    <p:sldId id="268" r:id="rId18"/>
    <p:sldId id="274" r:id="rId19"/>
    <p:sldId id="275" r:id="rId20"/>
    <p:sldId id="276" r:id="rId21"/>
    <p:sldId id="277" r:id="rId22"/>
    <p:sldId id="278" r:id="rId23"/>
    <p:sldId id="279" r:id="rId24"/>
    <p:sldId id="280" r:id="rId25"/>
    <p:sldId id="281" r:id="rId26"/>
    <p:sldId id="282" r:id="rId27"/>
    <p:sldId id="283" r:id="rId28"/>
    <p:sldId id="285" r:id="rId29"/>
    <p:sldId id="286" r:id="rId30"/>
    <p:sldId id="287" r:id="rId31"/>
    <p:sldId id="288" r:id="rId32"/>
    <p:sldId id="289" r:id="rId33"/>
    <p:sldId id="290" r:id="rId34"/>
    <p:sldId id="291" r:id="rId35"/>
    <p:sldId id="292" r:id="rId36"/>
    <p:sldId id="293" r:id="rId37"/>
    <p:sldId id="294" r:id="rId38"/>
    <p:sldId id="295" r:id="rId39"/>
    <p:sldId id="297" r:id="rId40"/>
    <p:sldId id="296" r:id="rId41"/>
    <p:sldId id="298" r:id="rId42"/>
    <p:sldId id="299" r:id="rId43"/>
    <p:sldId id="300" r:id="rId44"/>
    <p:sldId id="301" r:id="rId45"/>
    <p:sldId id="302" r:id="rId46"/>
    <p:sldId id="303" r:id="rId47"/>
    <p:sldId id="304" r:id="rId48"/>
    <p:sldId id="305" r:id="rId49"/>
    <p:sldId id="306" r:id="rId50"/>
    <p:sldId id="308" r:id="rId51"/>
    <p:sldId id="307"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2" r:id="rId75"/>
    <p:sldId id="331"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4" d="100"/>
          <a:sy n="74" d="100"/>
        </p:scale>
        <p:origin x="4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2T13:12:23.311"/>
    </inkml:context>
    <inkml:brush xml:id="br0">
      <inkml:brushProperty name="width" value="0.05" units="cm"/>
      <inkml:brushProperty name="height" value="0.05" units="cm"/>
      <inkml:brushProperty name="color" value="#E71224"/>
    </inkml:brush>
  </inkml:definitions>
  <inkml:trace contextRef="#ctx0" brushRef="#br0">1 0 24575,'4'1'0,"1"0"0,-1 0 0,0 0 0,1 1 0,-1 0 0,0 0 0,0 0 0,0 0 0,0 0 0,0 1 0,-1 0 0,1 0 0,-1 0 0,4 4 0,5 3 0,219 210 0,-15 20 0,-33-36 0,47 68 0,-178-211 0,-38-47 0,0 2 0,-2 0 0,1 0 0,-2 1 0,18 34 0,-15-21-72,2-1-1,1-1 0,1-1 0,32 37 1,-25-33-930,-10-11-5824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1:54:57.848"/>
    </inkml:context>
    <inkml:brush xml:id="br0">
      <inkml:brushProperty name="width" value="0.05" units="cm"/>
      <inkml:brushProperty name="height" value="0.05" units="cm"/>
    </inkml:brush>
  </inkml:definitions>
  <inkml:trace contextRef="#ctx0" brushRef="#br0">0 402 24575,'0'-1'0,"0"-25"0,6-48 0,-5 66 0,1-1 0,0 1 0,1 0 0,0 0 0,0 0 0,1 0 0,-1 0 0,2 1 0,7-11 0,-5 9 0,0 0 0,-1 0 0,0 0 0,0 0 0,-1-1 0,0 0 0,-1 0 0,0-1 0,4-20 0,-6 22-195,-1 0 0,2 0 0,-1 0 0,2 1 0,-1-1 0,8-13 0,0 3-6631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1:54:58.450"/>
    </inkml:context>
    <inkml:brush xml:id="br0">
      <inkml:brushProperty name="width" value="0.05" units="cm"/>
      <inkml:brushProperty name="height" value="0.05" units="cm"/>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1:54:59.486"/>
    </inkml:context>
    <inkml:brush xml:id="br0">
      <inkml:brushProperty name="width" value="0.05" units="cm"/>
      <inkml:brushProperty name="height" value="0.05" units="cm"/>
    </inkml:brush>
  </inkml:definitions>
  <inkml:trace contextRef="#ctx0" brushRef="#br0">1 0 24575,'0'4'0,"0"7"0,0 5 0,4 0 0,2 2 0,0 7 0,4-1 0,8 0 0,6-4 0,-1-1 0,1 1 0,-1 1 0,-3 2 0,-1-3 0,1-5 0,2-5 0,-4-4-8191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1:55:01.941"/>
    </inkml:context>
    <inkml:brush xml:id="br0">
      <inkml:brushProperty name="width" value="0.05" units="cm"/>
      <inkml:brushProperty name="height" value="0.05" units="cm"/>
    </inkml:brush>
  </inkml:definitions>
  <inkml:trace contextRef="#ctx0" brushRef="#br0">2 0 24575,'-1'134'0,"3"148"0,4-227 0,2-1 0,3 0 0,29 83 0,-17-61 0,-15-47 0,2 2 0,-2 1 0,8 61 0,-2-11 0,-9-57 0,4 42 0,-8-6-1365,-1-35-5461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1:55:03.985"/>
    </inkml:context>
    <inkml:brush xml:id="br0">
      <inkml:brushProperty name="width" value="0.05" units="cm"/>
      <inkml:brushProperty name="height" value="0.05" units="cm"/>
    </inkml:brush>
  </inkml:definitions>
  <inkml:trace contextRef="#ctx0" brushRef="#br0">174 0 24575,'-1'12'0,"0"0"0,0 0 0,-1 0 0,-1-1 0,0 1 0,0-1 0,-1 0 0,-1 0 0,0 0 0,0-1 0,-1 1 0,-12 15 0,8-11 57,1 1-1,0 0 0,1 1 0,0 0 1,-6 24-1,7-21-482,0-1 1,-1 1-1,-20 31 0,19-37-6400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1:55:05.791"/>
    </inkml:context>
    <inkml:brush xml:id="br0">
      <inkml:brushProperty name="width" value="0.05" units="cm"/>
      <inkml:brushProperty name="height" value="0.05" units="cm"/>
    </inkml:brush>
  </inkml:definitions>
  <inkml:trace contextRef="#ctx0" brushRef="#br0">1 0 24575,'7'1'0,"-1"0"0,1 0 0,0 0 0,-1 1 0,1 0 0,-1 0 0,1 0 0,-1 1 0,0 0 0,7 5 0,10 7 0,26 23 0,-17-13 0,23 14 0,-28-21 0,0 1 0,34 33 0,-22-18 0,7 9 0,-40-37 44,-2 0-220,1-1 0,-1 0 0,1 0 0,1-1-1,-1 1 1,0-1 0,10 5 0,7 0-6650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8:30:34.623"/>
    </inkml:context>
    <inkml:brush xml:id="br0">
      <inkml:brushProperty name="width" value="0.05" units="cm"/>
      <inkml:brushProperty name="height" value="0.05" units="cm"/>
    </inkml:brush>
  </inkml:definitions>
  <inkml:trace contextRef="#ctx0" brushRef="#br0">1121 1 24575,'-64'111'0,"56"-98"0,-253 370 0,150-235 0,-191 237 0,248-315 0,44-54 0,-1-1 0,-1 0 0,0 0 0,-1-2 0,-1 1 0,0-2 0,-24 17 0,13-14 0,8-6 0,1 1 0,0 0 0,0 1 0,1 1 0,0 1 0,1 0 0,-16 20 0,12-11-1365,3-3-5461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8:30:38.549"/>
    </inkml:context>
    <inkml:brush xml:id="br0">
      <inkml:brushProperty name="width" value="0.05" units="cm"/>
      <inkml:brushProperty name="height" value="0.05" units="cm"/>
    </inkml:brush>
  </inkml:definitions>
  <inkml:trace contextRef="#ctx0" brushRef="#br0">1 240 24575,'7'0'0,"0"1"0,0-2 0,0 1 0,0-1 0,0 0 0,0-1 0,0 0 0,-1 0 0,1 0 0,-1-1 0,1 0 0,-1 0 0,0 0 0,0-1 0,0 0 0,0-1 0,-1 1 0,0-1 0,7-7 0,5-5 0,1 0 0,0 2 0,1 0 0,0 1 0,2 1 0,-1 1 0,2 0 0,37-13 0,-25 7 0,10-3 0,-42 20 0,0 0 0,0 1 0,0-1 0,-1 1 0,1-1 0,0 1 0,0 0 0,0 0 0,0 0 0,0 0 0,0 0 0,0 0 0,0 0 0,0 1 0,0-1 0,0 1 0,0-1 0,1 2 0,-2-1 0,0 0 0,0 0 0,0 0 0,0 0 0,0 1 0,0-1 0,-1 0 0,1 0 0,-1 1 0,1-1 0,-1 0 0,1 1 0,-1-1 0,0 0 0,0 1 0,1-1 0,-1 1 0,0-1 0,0 1 0,-1-1 0,1 2 0,-6 36 0,4-32 0,-5 23 0,-19 48 0,4-14 0,17-44 0,2 0 0,0 0 0,1 1 0,0 20 0,1-15 0,-6 44 0,-28 159 0,28-161-1365,4-38-5461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9T09:00:28.577"/>
    </inkml:context>
    <inkml:brush xml:id="br0">
      <inkml:brushProperty name="width" value="0.05" units="cm"/>
      <inkml:brushProperty name="height" value="0.05" units="cm"/>
      <inkml:brushProperty name="color" value="#E71224"/>
    </inkml:brush>
  </inkml:definitions>
  <inkml:trace contextRef="#ctx0" brushRef="#br0">2436 753 24575,'-1'-1'0,"1"0"0,0 0 0,-1 0 0,0 0 0,1 0 0,-1 1 0,1-1 0,-1 0 0,0 0 0,0 1 0,0-1 0,1 0 0,-1 1 0,0-1 0,0 0 0,0 1 0,0 0 0,0-1 0,0 1 0,0-1 0,0 1 0,0 0 0,0 0 0,0 0 0,-2-1 0,-34-4 0,31 5 0,-503-7 0,459 8 0,-97 5 0,1 6 0,-163 36 0,278-41 0,1 0 0,0 2 0,-42 19 0,57-20 0,0 0 0,1 0 0,0 2 0,0 0 0,1 0 0,1 1 0,-1 1 0,-10 14 0,-120 140 0,-119 152 0,255-308 0,-60 79 0,-109 191 0,132-191 0,5 2 0,3 1 0,-43 180 0,68-225 0,-4 18 0,2 0 0,3 0 0,0 70 0,10-75 0,2 0 0,14 76 0,-10-104 0,2-1 0,1 0 0,1 0 0,2-1 0,1-1 0,17 30 0,112 174 0,68 121 0,-143-238 0,110 147 0,105 90 0,-1-34 0,-219-257 0,2-3 0,134 95 0,-123-107 0,1-3 0,2-4 0,3-3 0,0-4 0,125 34 0,-62-30 0,2-5 0,184 15 0,479-8 0,-2-36 0,-557-4 0,-196 1 0,301-15 0,-317 10 0,-1-1 0,0-2 0,0-2 0,-1-1 0,0-2 0,-1-1 0,43-25 0,19-25 0,156-133 0,-141 105 0,-37 28 0,-3-4 0,-3-3 0,60-80 0,160-253 0,-62 11 0,-186 306 0,-4-3 0,44-157 0,-66 183 0,-4-2 0,6-129 0,-22-135 0,-1 147 0,3 97 0,-5 1 0,-3 0 0,-3 0 0,-5 1 0,-3 1 0,-3 1 0,-4 2 0,-4 0 0,-3 2 0,-3 2 0,-79-113 0,17 52 0,-6 5 0,-229-219 0,265 290 0,-3 3 0,-1 4 0,-4 3 0,-1 3 0,-2 4 0,-103-39 0,-900-323 0,956 366 0,-3 5 0,0 6 0,-2 6 0,0 6 0,-241 0 0,59 17 0,-169 4 0,349 9 0,0 5 0,1 7 0,-156 49 0,271-68 0,-20 5 0,1 1 0,-42 20 0,71-27 0,0 0 0,0 1 0,1 0 0,-1 0 0,1 1 0,1 0 0,0 0 0,0 1 0,0 1 0,1-1 0,0 1 0,-10 17 0,-13 44 97,-5 11-1559,24-65-5364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2T13:12:25.391"/>
    </inkml:context>
    <inkml:brush xml:id="br0">
      <inkml:brushProperty name="width" value="0.05" units="cm"/>
      <inkml:brushProperty name="height" value="0.05" units="cm"/>
      <inkml:brushProperty name="color" value="#E71224"/>
    </inkml:brush>
  </inkml:definitions>
  <inkml:trace contextRef="#ctx0" brushRef="#br0">0 254 24575,'34'1'0,"-1"3"0,0 0 0,0 2 0,0 2 0,-1 1 0,0 1 0,0 2 0,-2 1 0,1 1 0,38 25 0,-37-16 0,-22-16 0,-1 0 0,1-1 0,0 0 0,1 0 0,16 6 0,-23-11 0,-1 0 0,1-1 0,-1 1 0,1-1 0,-1 0 0,1 0 0,-1 0 0,1 0 0,-1 0 0,0-1 0,1 0 0,-1 1 0,1-1 0,-1-1 0,0 1 0,0 0 0,1-1 0,-1 0 0,0 1 0,0-1 0,-1 0 0,1-1 0,3-3 0,6-6 0,-1-1 0,0 0 0,-1-1 0,-1 0 0,0-1 0,-1 0 0,7-18 0,38-116 0,-46 126-455,-1 0 0,3-28 0,-5 8-6371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2T13:14:12.248"/>
    </inkml:context>
    <inkml:brush xml:id="br0">
      <inkml:brushProperty name="width" value="0.05" units="cm"/>
      <inkml:brushProperty name="height" value="0.05" units="cm"/>
    </inkml:brush>
  </inkml:definitions>
  <inkml:trace contextRef="#ctx0" brushRef="#br0">1 360 24575,'81'-1'0,"0"-3"0,0-4 0,130-29 0,-156 24 0,58-16 0,224-27 0,-236 47 0,85-5 0,-136 14 0,-1-3 0,-1-3 0,1-1 0,55-16 0,60-30 0,-7 10 0,-79 23 0,-53 15 0,1 1 0,1 1 0,46 0 0,2 1 0,-19-8-1365,-31 4-5461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2T13:14:14.037"/>
    </inkml:context>
    <inkml:brush xml:id="br0">
      <inkml:brushProperty name="width" value="0.05" units="cm"/>
      <inkml:brushProperty name="height" value="0.05" units="cm"/>
    </inkml:brush>
  </inkml:definitions>
  <inkml:trace contextRef="#ctx0" brushRef="#br0">0 1 24575,'1'1'0,"-1"0"0,0 0 0,1 0 0,-1 0 0,1 0 0,-1 0 0,1-1 0,0 1 0,-1 0 0,1 0 0,0 0 0,-1-1 0,1 1 0,0 0 0,0 0 0,0-1 0,1 1 0,21 13 0,-14-9 0,39 21 0,96 38 0,-76-34 0,67 41 0,-116-60 0,29 15 0,2-2 0,1-2 0,85 24 0,-120-42 0,-9-2 0,1 0 0,-1 0 0,0 1 0,0 0 0,1 0 0,7 5 0,-15-7 0,1-1 0,-1 1 0,0-1 0,1 1 0,-1-1 0,0 1 0,1 0 0,-1-1 0,0 1 0,0-1 0,0 1 0,1 0 0,-1-1 0,0 1 0,0 0 0,0-1 0,0 1 0,0 0 0,0-1 0,0 1 0,0-1 0,-1 1 0,1 0 0,0-1 0,0 1 0,-1 0 0,1-1 0,0 1 0,0-1 0,-1 1 0,1-1 0,-1 1 0,1-1 0,0 1 0,-1-1 0,1 1 0,-2 0 0,-23 23 0,19-18 0,-10 7 0,-1-1 0,0 0 0,-1-1 0,0-1 0,-23 9 0,15-7 0,-47 30 0,-52 42-1365,107-70-5461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2T13:15:24.254"/>
    </inkml:context>
    <inkml:brush xml:id="br0">
      <inkml:brushProperty name="width" value="0.05" units="cm"/>
      <inkml:brushProperty name="height" value="0.05" units="cm"/>
    </inkml:brush>
  </inkml:definitions>
  <inkml:trace contextRef="#ctx0" brushRef="#br0">0 0 24575,'2'1'0,"1"0"0,-1-1 0,0 1 0,0 0 0,0 0 0,0 0 0,0 0 0,0 0 0,-1 0 0,1 1 0,0-1 0,0 1 0,-1-1 0,1 1 0,1 2 0,6 5 0,167 177 0,-89-89 0,0 3 0,92 142 0,-160-216 0,1 0 0,1-1 0,1-1 0,2 0 0,0-2 0,1-1 0,1-1 0,51 29 0,-53-34 23,0 2-1,-1 0 1,-1 2-1,-1 0 1,30 36-1,14 12-1522,-39-44-5326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2T13:15:26.167"/>
    </inkml:context>
    <inkml:brush xml:id="br0">
      <inkml:brushProperty name="width" value="0.05" units="cm"/>
      <inkml:brushProperty name="height" value="0.05" units="cm"/>
    </inkml:brush>
  </inkml:definitions>
  <inkml:trace contextRef="#ctx0" brushRef="#br0">1 510 24575,'34'1'0,"0"2"0,0 1 0,-1 2 0,51 15 0,-32-5 0,-2 3 0,54 29 0,-65-29 0,69 26 0,-106-44 0,1 0 0,-1-1 0,0 1 0,0-1 0,1 0 0,-1 1 0,0-1 0,1 0 0,-1-1 0,0 1 0,1 0 0,-1 0 0,0-1 0,0 0 0,5-1 0,-6 1 0,1 0 0,-1 0 0,0 0 0,0 0 0,1 0 0,-1-1 0,0 1 0,0 0 0,0-1 0,0 1 0,-1-1 0,1 1 0,0-1 0,0 1 0,-1-1 0,1 1 0,-1-1 0,0 0 0,1 1 0,-1-1 0,0 0 0,0-2 0,0-18 0,-2-1 0,0 1 0,-6-23 0,-2-19 0,2-69 0,3 38 0,4 87 0,0 0 0,0 0 0,-1 0 0,0 1 0,-1-1 0,0 1 0,0-1 0,-7-9 0,-3-4 0,-23-27 0,-3-4 0,21 24-1365,3 4-5461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2T13:17:27.999"/>
    </inkml:context>
    <inkml:brush xml:id="br0">
      <inkml:brushProperty name="width" value="0.05" units="cm"/>
      <inkml:brushProperty name="height" value="0.05" units="cm"/>
    </inkml:brush>
  </inkml:definitions>
  <inkml:trace contextRef="#ctx0" brushRef="#br0">1 3676 24575,'16'-9'0,"-1"-1"0,0-1 0,0 0 0,-1-2 0,18-19 0,-11 11 0,410-439 0,-428 457 0,301-374 0,-114 135 0,52-101 0,-30-19 0,-104 174 0,-64 112 0,136-226 0,21 11 0,-10 18 0,-33 42 0,65-91 0,-217 312-151,1 1-1,0-1 0,1 1 0,0 0 1,0 1-1,1-1 0,0 2 1,15-11-1,-8 9-6674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2T13:17:30.260"/>
    </inkml:context>
    <inkml:brush xml:id="br0">
      <inkml:brushProperty name="width" value="0.05" units="cm"/>
      <inkml:brushProperty name="height" value="0.05" units="cm"/>
    </inkml:brush>
  </inkml:definitions>
  <inkml:trace contextRef="#ctx0" brushRef="#br0">216 1 24575,'-1'4'0,"0"-1"0,0 1 0,0 0 0,0-1 0,0 1 0,-1-1 0,0 1 0,0-1 0,0 0 0,-4 5 0,-3 6 0,1-2 0,-21 37 0,-44 103 0,39-78 0,22-51 0,-14 40 0,25-62 0,0 1 0,1-1 0,-1 1 0,1-1 0,0 1 0,-1-1 0,1 1 0,0 0 0,0-1 0,0 1 0,0 0 0,0-1 0,0 1 0,1-1 0,-1 1 0,0 0 0,1-1 0,-1 1 0,1-1 0,0 1 0,0-1 0,-1 1 0,1-1 0,2 2 0,-1-1 0,0-1 0,0 1 0,0-1 0,1 0 0,-1 0 0,0 0 0,1 0 0,-1 0 0,1-1 0,-1 1 0,1-1 0,-1 1 0,1-1 0,2 0 0,8 0 0,-1-1 0,1 0 0,0-1 0,0-1 0,12-4 0,26-11 0,68-35 0,-101 44 0,-8 5 0,0 1 0,0-1 0,1 2 0,-1-1 0,0 1 0,19 0 0,67 3 0,-48 0 0,-20 0-1365,-3-1-5461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1:54:55.241"/>
    </inkml:context>
    <inkml:brush xml:id="br0">
      <inkml:brushProperty name="width" value="0.05" units="cm"/>
      <inkml:brushProperty name="height" value="0.05" units="cm"/>
    </inkml:brush>
  </inkml:definitions>
  <inkml:trace contextRef="#ctx0" brushRef="#br0">1 0 24575,'3'68'0,"20"109"0,-5-51 0,5 22 0,-11-82 0,-9-49 0,1 0 0,1-1 0,1 0 0,0 0 0,1 0 0,10 16 0,61 84 0,-52-80 0,36 63 0,-43-58 0,-2 1 0,-2 0 0,-1 1 0,-2 0 0,8 69 0,-7-33 0,-4-31 0,-2 1 0,0 50 0,-8-73-1365,1-3-5461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C61684-969B-A322-38AB-6B13360452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0161713-6470-101B-8E50-EAD19A671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A20968E-713B-A999-C190-EC3CEEF5D91F}"/>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5" name="Footer Placeholder 4">
            <a:extLst>
              <a:ext uri="{FF2B5EF4-FFF2-40B4-BE49-F238E27FC236}">
                <a16:creationId xmlns="" xmlns:a16="http://schemas.microsoft.com/office/drawing/2014/main" id="{607A0E12-8E92-CB5D-69D5-EB86A5182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890F50-4AA4-DCF0-A387-15ECAC10F2A6}"/>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1831063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654AF9-C047-1380-6C57-5230DFABE1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191DCFE-B119-725A-DF39-F69B1673F3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681443-940C-E93B-59B5-358F08549061}"/>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5" name="Footer Placeholder 4">
            <a:extLst>
              <a:ext uri="{FF2B5EF4-FFF2-40B4-BE49-F238E27FC236}">
                <a16:creationId xmlns="" xmlns:a16="http://schemas.microsoft.com/office/drawing/2014/main" id="{17B543A9-BEDB-102B-F42F-D5545C537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FD0D21-70DF-9630-317A-DC8BCD3E12C9}"/>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3324538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F0A5DBF-3D1B-3E80-1E69-FA433F4726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85AC17D-22E2-4D27-A7E1-E377B6A04A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CCBEFB-4974-AE52-E862-37D882A20F7D}"/>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5" name="Footer Placeholder 4">
            <a:extLst>
              <a:ext uri="{FF2B5EF4-FFF2-40B4-BE49-F238E27FC236}">
                <a16:creationId xmlns="" xmlns:a16="http://schemas.microsoft.com/office/drawing/2014/main" id="{E2AB875C-875A-7972-C77F-0DA8641B0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ADF9095-FD53-5DEE-02CE-E4343076B36D}"/>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1529571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95DCD2-4F15-35C1-29B8-0ADF94A46B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91678CC-558A-706D-56CD-601FB42E80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248078-AA61-86D6-665D-9674C7AF1197}"/>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5" name="Footer Placeholder 4">
            <a:extLst>
              <a:ext uri="{FF2B5EF4-FFF2-40B4-BE49-F238E27FC236}">
                <a16:creationId xmlns="" xmlns:a16="http://schemas.microsoft.com/office/drawing/2014/main" id="{A323735E-EAF3-8F2E-D400-E8B0C01E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5446082-894B-6D35-263A-F7C07D597DC8}"/>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55582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B81FFE-FC43-6D47-EAD0-171B7E9EC4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DADF98B-2768-65AD-9451-005CCCFBC5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06F35AE-DF45-BE1A-6404-989F887AFCB6}"/>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5" name="Footer Placeholder 4">
            <a:extLst>
              <a:ext uri="{FF2B5EF4-FFF2-40B4-BE49-F238E27FC236}">
                <a16:creationId xmlns="" xmlns:a16="http://schemas.microsoft.com/office/drawing/2014/main" id="{C2BB4920-96FB-51C6-F178-2C8E27D63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CA8CA43-E5ED-E055-4D59-AF6E798A4963}"/>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3274922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8A8F63-AD61-4722-4F85-8F31B9FDE3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2886C0B-BFAB-6CA0-D5E8-EFF298DE7F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8E5EEF0-B09D-7F57-76A3-3F46A9D4EE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93A163C-A8E5-6CF5-E062-F7F5B19EDCD7}"/>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6" name="Footer Placeholder 5">
            <a:extLst>
              <a:ext uri="{FF2B5EF4-FFF2-40B4-BE49-F238E27FC236}">
                <a16:creationId xmlns="" xmlns:a16="http://schemas.microsoft.com/office/drawing/2014/main" id="{654DA39A-995F-FF03-39B8-8463640A7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958387C-15B3-0B11-D248-AF224174C8B4}"/>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3900813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05B23-239F-0B11-9FAE-49D255FA4E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ADA523D-43AD-15A0-65AC-BBA76F137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417D0BE-B620-A2F3-DF87-531EBB1418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724E00E-818A-4464-E252-3447EBAF99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E77133E-5E16-3365-B899-14206D40BA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6A0E60F-4FED-5AB2-B30E-A8D060F60E6D}"/>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8" name="Footer Placeholder 7">
            <a:extLst>
              <a:ext uri="{FF2B5EF4-FFF2-40B4-BE49-F238E27FC236}">
                <a16:creationId xmlns="" xmlns:a16="http://schemas.microsoft.com/office/drawing/2014/main" id="{EC86CB3B-009A-8FFB-EA9B-D084F1A362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5EEFDD5-32F5-42F6-C544-A9796D3367F7}"/>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3041965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CD5050-6F15-E3FC-5C20-0C42956056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9B5A2A-12B1-F13F-30C0-8471EBDFA5FF}"/>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4" name="Footer Placeholder 3">
            <a:extLst>
              <a:ext uri="{FF2B5EF4-FFF2-40B4-BE49-F238E27FC236}">
                <a16:creationId xmlns="" xmlns:a16="http://schemas.microsoft.com/office/drawing/2014/main" id="{4EBAEB4C-1D86-CE4F-1591-005163EDEE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6FA6D91-44B4-2739-167F-6E49101E00AD}"/>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1023131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CB981F-5BDD-663D-9359-9042EBBC68C9}"/>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3" name="Footer Placeholder 2">
            <a:extLst>
              <a:ext uri="{FF2B5EF4-FFF2-40B4-BE49-F238E27FC236}">
                <a16:creationId xmlns="" xmlns:a16="http://schemas.microsoft.com/office/drawing/2014/main" id="{B735B7BF-5E34-023A-606C-33D44D07BE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CCE1ABA-5D97-203E-9A7C-B03A9647B805}"/>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942339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426D8B-C609-7D16-B772-54B3C05DA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B02EB8-E686-CAF3-4DA8-115A5ED2A3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F62CFB3-F293-786B-1033-79C257F31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24E37F6-8BA1-1126-D459-BE8496A3CBB6}"/>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6" name="Footer Placeholder 5">
            <a:extLst>
              <a:ext uri="{FF2B5EF4-FFF2-40B4-BE49-F238E27FC236}">
                <a16:creationId xmlns="" xmlns:a16="http://schemas.microsoft.com/office/drawing/2014/main" id="{A076B2F2-0691-D529-ED10-88ADCBD06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594884D-8FE3-C738-638A-821D757B3EFC}"/>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130761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14535F-53A7-08D3-8219-855496EFA0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FE5A0DB-535D-F486-2925-FD702CCB9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0551ED8-4220-F001-82CA-119A6FA41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A40BBE-D5CB-22DC-EDCE-D357425E1289}"/>
              </a:ext>
            </a:extLst>
          </p:cNvPr>
          <p:cNvSpPr>
            <a:spLocks noGrp="1"/>
          </p:cNvSpPr>
          <p:nvPr>
            <p:ph type="dt" sz="half" idx="10"/>
          </p:nvPr>
        </p:nvSpPr>
        <p:spPr/>
        <p:txBody>
          <a:bodyPr/>
          <a:lstStyle/>
          <a:p>
            <a:fld id="{42E4E8B3-D971-4878-9A82-36F0BC4CDBB5}" type="datetimeFigureOut">
              <a:rPr lang="en-US" smtClean="0"/>
              <a:t>19-Jul-23</a:t>
            </a:fld>
            <a:endParaRPr lang="en-US"/>
          </a:p>
        </p:txBody>
      </p:sp>
      <p:sp>
        <p:nvSpPr>
          <p:cNvPr id="6" name="Footer Placeholder 5">
            <a:extLst>
              <a:ext uri="{FF2B5EF4-FFF2-40B4-BE49-F238E27FC236}">
                <a16:creationId xmlns="" xmlns:a16="http://schemas.microsoft.com/office/drawing/2014/main" id="{7ED2C208-F440-BE88-E369-471FC8D64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A4EE7D0-CDEF-DA5A-52E6-2CCCCA7F75EE}"/>
              </a:ext>
            </a:extLst>
          </p:cNvPr>
          <p:cNvSpPr>
            <a:spLocks noGrp="1"/>
          </p:cNvSpPr>
          <p:nvPr>
            <p:ph type="sldNum" sz="quarter" idx="12"/>
          </p:nvPr>
        </p:nvSpPr>
        <p:spPr/>
        <p:txBody>
          <a:bodyPr/>
          <a:lstStyle/>
          <a:p>
            <a:fld id="{2CDE9710-D2F5-430E-A07F-892B38367A0A}" type="slidenum">
              <a:rPr lang="en-US" smtClean="0"/>
              <a:t>‹#›</a:t>
            </a:fld>
            <a:endParaRPr lang="en-US"/>
          </a:p>
        </p:txBody>
      </p:sp>
    </p:spTree>
    <p:extLst>
      <p:ext uri="{BB962C8B-B14F-4D97-AF65-F5344CB8AC3E}">
        <p14:creationId xmlns:p14="http://schemas.microsoft.com/office/powerpoint/2010/main" val="294208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129EA75-3619-46E8-B0CA-30AE9343E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6562F59-7D83-5AC1-77D4-D57E1BB85B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9CA6C0-3E6A-7532-FE3C-03CEBE06B9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4E8B3-D971-4878-9A82-36F0BC4CDBB5}" type="datetimeFigureOut">
              <a:rPr lang="en-US" smtClean="0"/>
              <a:t>19-Jul-23</a:t>
            </a:fld>
            <a:endParaRPr lang="en-US"/>
          </a:p>
        </p:txBody>
      </p:sp>
      <p:sp>
        <p:nvSpPr>
          <p:cNvPr id="5" name="Footer Placeholder 4">
            <a:extLst>
              <a:ext uri="{FF2B5EF4-FFF2-40B4-BE49-F238E27FC236}">
                <a16:creationId xmlns="" xmlns:a16="http://schemas.microsoft.com/office/drawing/2014/main" id="{572CD295-6D8C-8B30-43CE-4C8D72A4EC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2E49D08-7A71-0FFA-58BC-FE361A26CD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E9710-D2F5-430E-A07F-892B38367A0A}" type="slidenum">
              <a:rPr lang="en-US" smtClean="0"/>
              <a:t>‹#›</a:t>
            </a:fld>
            <a:endParaRPr lang="en-US"/>
          </a:p>
        </p:txBody>
      </p:sp>
    </p:spTree>
    <p:extLst>
      <p:ext uri="{BB962C8B-B14F-4D97-AF65-F5344CB8AC3E}">
        <p14:creationId xmlns:p14="http://schemas.microsoft.com/office/powerpoint/2010/main" val="143277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0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customXml" Target="../ink/ink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customXml" Target="../ink/ink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5.em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customXml" Target="../ink/ink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customXml" Target="../ink/ink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customXml" Target="../ink/ink14.xml"/><Relationship Id="rId3" Type="http://schemas.openxmlformats.org/officeDocument/2006/relationships/customXml" Target="../ink/ink9.xml"/><Relationship Id="rId7" Type="http://schemas.openxmlformats.org/officeDocument/2006/relationships/customXml" Target="../ink/ink11.xml"/><Relationship Id="rId12" Type="http://schemas.openxmlformats.org/officeDocument/2006/relationships/image" Target="../media/image34.png"/><Relationship Id="rId2" Type="http://schemas.openxmlformats.org/officeDocument/2006/relationships/image" Target="../media/image29.emf"/><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customXml" Target="../ink/ink13.xml"/><Relationship Id="rId5" Type="http://schemas.openxmlformats.org/officeDocument/2006/relationships/customXml" Target="../ink/ink10.xml"/><Relationship Id="rId15" Type="http://schemas.openxmlformats.org/officeDocument/2006/relationships/customXml" Target="../ink/ink15.xml"/><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customXml" Target="../ink/ink12.xml"/><Relationship Id="rId1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customXml" Target="../ink/ink17.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www.google.com/url?sa=t&amp;rct=j&amp;q=&amp;esrc=s&amp;source=web&amp;cd=&amp;ved=2ahUKEwjI5OXGhej_AhUhiv0HHbCYAOMQFnoECA4QAQ&amp;url=https://legalinstruments.oecd.org/api/print?ids%3D216%26lang%3Den&amp;usg=AOvVaw38n9aFqeMEsEjapukQ8MUl&amp;opi=89978449"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78CEA-8C61-0491-07D6-B360AFB8356E}"/>
              </a:ext>
            </a:extLst>
          </p:cNvPr>
          <p:cNvSpPr>
            <a:spLocks noGrp="1"/>
          </p:cNvSpPr>
          <p:nvPr>
            <p:ph type="ctrTitle"/>
          </p:nvPr>
        </p:nvSpPr>
        <p:spPr/>
        <p:txBody>
          <a:bodyPr/>
          <a:lstStyle/>
          <a:p>
            <a:r>
              <a:rPr lang="en-US" dirty="0"/>
              <a:t>Primer UNECE </a:t>
            </a:r>
            <a:r>
              <a:rPr lang="en-US" dirty="0" err="1"/>
              <a:t>standarda</a:t>
            </a:r>
            <a:r>
              <a:rPr lang="en-US" dirty="0"/>
              <a:t>: </a:t>
            </a:r>
            <a:r>
              <a:rPr lang="sr-Latn-RS" dirty="0"/>
              <a:t>slatke paprike</a:t>
            </a:r>
            <a:endParaRPr lang="en-US" dirty="0"/>
          </a:p>
        </p:txBody>
      </p:sp>
      <p:sp>
        <p:nvSpPr>
          <p:cNvPr id="3" name="Subtitle 2">
            <a:extLst>
              <a:ext uri="{FF2B5EF4-FFF2-40B4-BE49-F238E27FC236}">
                <a16:creationId xmlns="" xmlns:a16="http://schemas.microsoft.com/office/drawing/2014/main" id="{166A4076-ACA2-10FE-F950-A8E92AD88D69}"/>
              </a:ext>
            </a:extLst>
          </p:cNvPr>
          <p:cNvSpPr>
            <a:spLocks noGrp="1"/>
          </p:cNvSpPr>
          <p:nvPr>
            <p:ph type="subTitle" idx="1"/>
          </p:nvPr>
        </p:nvSpPr>
        <p:spPr/>
        <p:txBody>
          <a:bodyPr>
            <a:normAutofit lnSpcReduction="10000"/>
          </a:bodyPr>
          <a:lstStyle/>
          <a:p>
            <a:pPr algn="l"/>
            <a:r>
              <a:rPr lang="en-US" dirty="0"/>
              <a:t>UNECE </a:t>
            </a:r>
            <a:r>
              <a:rPr lang="sr-Latn-RS" dirty="0"/>
              <a:t>standard</a:t>
            </a:r>
            <a:r>
              <a:rPr lang="en-US" dirty="0"/>
              <a:t> </a:t>
            </a:r>
            <a:r>
              <a:rPr lang="sr-Latn-RS" dirty="0"/>
              <a:t>za trgovinu i kontrolu komercijalnog kvaliteta slatkih paprika (FFV-28/2009)</a:t>
            </a:r>
          </a:p>
          <a:p>
            <a:pPr algn="l"/>
            <a:endParaRPr lang="sr-Latn-RS" dirty="0"/>
          </a:p>
          <a:p>
            <a:pPr algn="l"/>
            <a:r>
              <a:rPr lang="en-US" i="1" dirty="0"/>
              <a:t>Zlatko Jovanović, MBA </a:t>
            </a:r>
            <a:r>
              <a:rPr lang="en-US" i="1" dirty="0" err="1"/>
              <a:t>Agr</a:t>
            </a:r>
            <a:r>
              <a:rPr lang="en-US" i="1" dirty="0"/>
              <a:t>.</a:t>
            </a:r>
          </a:p>
          <a:p>
            <a:endParaRPr lang="en-US" dirty="0"/>
          </a:p>
        </p:txBody>
      </p:sp>
    </p:spTree>
    <p:extLst>
      <p:ext uri="{BB962C8B-B14F-4D97-AF65-F5344CB8AC3E}">
        <p14:creationId xmlns:p14="http://schemas.microsoft.com/office/powerpoint/2010/main" val="1387486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p:txBody>
          <a:bodyPr/>
          <a:lstStyle/>
          <a:p>
            <a:r>
              <a:rPr lang="en-US" dirty="0" err="1"/>
              <a:t>Odredbe</a:t>
            </a:r>
            <a:r>
              <a:rPr lang="en-US" dirty="0"/>
              <a:t> o </a:t>
            </a:r>
            <a:r>
              <a:rPr lang="en-US" dirty="0" err="1"/>
              <a:t>kvalitetu</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p:txBody>
          <a:bodyPr>
            <a:normAutofit fontScale="92500" lnSpcReduction="20000"/>
          </a:bodyPr>
          <a:lstStyle/>
          <a:p>
            <a:pPr marL="0" indent="0">
              <a:buNone/>
            </a:pPr>
            <a:r>
              <a:rPr lang="sr-Latn-RS" sz="3000" b="1" dirty="0"/>
              <a:t>A. Minimalni zahtevi</a:t>
            </a:r>
          </a:p>
          <a:p>
            <a:pPr>
              <a:spcAft>
                <a:spcPts val="600"/>
              </a:spcAft>
            </a:pPr>
            <a:r>
              <a:rPr lang="sr-Latn-RS" dirty="0"/>
              <a:t>U svim klasama, u skladu sa posebnim odredbama za svaku klasu i dozvoljenim tolerancijama, slatke paprike moraju biti:</a:t>
            </a:r>
          </a:p>
          <a:p>
            <a:pPr lvl="1"/>
            <a:r>
              <a:rPr lang="sr-Latn-RS" b="1" dirty="0">
                <a:solidFill>
                  <a:schemeClr val="accent1"/>
                </a:solidFill>
              </a:rPr>
              <a:t>neoštećene / </a:t>
            </a:r>
            <a:r>
              <a:rPr lang="sr-Latn-RS" b="1" dirty="0" err="1">
                <a:solidFill>
                  <a:schemeClr val="accent1"/>
                </a:solidFill>
              </a:rPr>
              <a:t>intaktne</a:t>
            </a:r>
            <a:endParaRPr lang="sr-Latn-RS" b="1" dirty="0">
              <a:solidFill>
                <a:schemeClr val="accent1"/>
              </a:solidFill>
            </a:endParaRPr>
          </a:p>
          <a:p>
            <a:r>
              <a:rPr lang="sr-Latn-RS" dirty="0"/>
              <a:t>Tumačenje: Slatke paprike ne smeju imati oštećenja ili povrede. Kožica proizvoda mora biti netaknuta. Slatke paprike sa nezalečenim povredama ili koje imaju rupe koje otkrivaju unutrašnjost proizvoda nisu dozvoljene. Čašica/</a:t>
            </a:r>
            <a:r>
              <a:rPr lang="sr-Latn-RS" dirty="0" err="1"/>
              <a:t>kaliks</a:t>
            </a:r>
            <a:r>
              <a:rPr lang="sr-Latn-RS" dirty="0"/>
              <a:t> mora biti netaknuta. Čašica može biti malo oštećena prema odredbama Klase I </a:t>
            </a:r>
            <a:r>
              <a:rPr lang="sr-Latn-RS" dirty="0" err="1"/>
              <a:t>i</a:t>
            </a:r>
            <a:r>
              <a:rPr lang="sr-Latn-RS" dirty="0"/>
              <a:t> II. Za proizvode klasifikovane u klasama koje nisu „ekstra” klasa, proizvodi sa rascepima ili svežim rezovima, uzrokovani lošim pakovanjem ili rukovanjem, dozvoljeni su samo u granicama </a:t>
            </a:r>
            <a:r>
              <a:rPr lang="sr-Latn-RS" dirty="0" err="1"/>
              <a:t>toleranc</a:t>
            </a:r>
            <a:r>
              <a:rPr lang="en-US" dirty="0" err="1"/>
              <a:t>i</a:t>
            </a:r>
            <a:r>
              <a:rPr lang="sr-Latn-RS" dirty="0"/>
              <a:t> </a:t>
            </a:r>
            <a:r>
              <a:rPr lang="en-US" dirty="0"/>
              <a:t>za </a:t>
            </a:r>
            <a:r>
              <a:rPr lang="sr-Latn-RS" dirty="0"/>
              <a:t>klas</a:t>
            </a:r>
            <a:r>
              <a:rPr lang="en-US" dirty="0"/>
              <a:t>e</a:t>
            </a:r>
            <a:r>
              <a:rPr lang="sr-Latn-RS" dirty="0"/>
              <a:t> I </a:t>
            </a:r>
            <a:r>
              <a:rPr lang="sr-Latn-RS" dirty="0" err="1"/>
              <a:t>i</a:t>
            </a:r>
            <a:r>
              <a:rPr lang="sr-Latn-RS" dirty="0"/>
              <a:t> II.</a:t>
            </a:r>
          </a:p>
          <a:p>
            <a:r>
              <a:rPr lang="sr-Latn-RS" dirty="0"/>
              <a:t>Primeri na narednim slikama…</a:t>
            </a:r>
          </a:p>
        </p:txBody>
      </p:sp>
    </p:spTree>
    <p:extLst>
      <p:ext uri="{BB962C8B-B14F-4D97-AF65-F5344CB8AC3E}">
        <p14:creationId xmlns:p14="http://schemas.microsoft.com/office/powerpoint/2010/main" val="33630556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Prezentacija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Ujednačenost — Klasa I, pažljivo spakovani plodovi isti po dubini...</a:t>
            </a:r>
          </a:p>
        </p:txBody>
      </p:sp>
      <p:pic>
        <p:nvPicPr>
          <p:cNvPr id="5" name="Picture 4">
            <a:extLst>
              <a:ext uri="{FF2B5EF4-FFF2-40B4-BE49-F238E27FC236}">
                <a16:creationId xmlns="" xmlns:a16="http://schemas.microsoft.com/office/drawing/2014/main" id="{10C66789-4698-D825-7905-9B449D451DE3}"/>
              </a:ext>
            </a:extLst>
          </p:cNvPr>
          <p:cNvPicPr>
            <a:picLocks noChangeAspect="1"/>
          </p:cNvPicPr>
          <p:nvPr/>
        </p:nvPicPr>
        <p:blipFill>
          <a:blip r:embed="rId2"/>
          <a:stretch>
            <a:fillRect/>
          </a:stretch>
        </p:blipFill>
        <p:spPr>
          <a:xfrm>
            <a:off x="1052849" y="1387133"/>
            <a:ext cx="5468213" cy="3695005"/>
          </a:xfrm>
          <a:prstGeom prst="rect">
            <a:avLst/>
          </a:prstGeom>
        </p:spPr>
      </p:pic>
    </p:spTree>
    <p:extLst>
      <p:ext uri="{BB962C8B-B14F-4D97-AF65-F5344CB8AC3E}">
        <p14:creationId xmlns:p14="http://schemas.microsoft.com/office/powerpoint/2010/main" val="36084593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Prezentacija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Ujednačenost — Klasa II, pogodna prezentacija plodova...</a:t>
            </a:r>
          </a:p>
        </p:txBody>
      </p:sp>
      <p:pic>
        <p:nvPicPr>
          <p:cNvPr id="4" name="Picture 3">
            <a:extLst>
              <a:ext uri="{FF2B5EF4-FFF2-40B4-BE49-F238E27FC236}">
                <a16:creationId xmlns="" xmlns:a16="http://schemas.microsoft.com/office/drawing/2014/main" id="{F6E962BB-FA68-5D87-FD78-062DF8F5A645}"/>
              </a:ext>
            </a:extLst>
          </p:cNvPr>
          <p:cNvPicPr>
            <a:picLocks noChangeAspect="1"/>
          </p:cNvPicPr>
          <p:nvPr/>
        </p:nvPicPr>
        <p:blipFill>
          <a:blip r:embed="rId2"/>
          <a:stretch>
            <a:fillRect/>
          </a:stretch>
        </p:blipFill>
        <p:spPr>
          <a:xfrm>
            <a:off x="1168718" y="1437210"/>
            <a:ext cx="4927281" cy="3695461"/>
          </a:xfrm>
          <a:prstGeom prst="rect">
            <a:avLst/>
          </a:prstGeom>
        </p:spPr>
      </p:pic>
    </p:spTree>
    <p:extLst>
      <p:ext uri="{BB962C8B-B14F-4D97-AF65-F5344CB8AC3E}">
        <p14:creationId xmlns:p14="http://schemas.microsoft.com/office/powerpoint/2010/main" val="6817010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65759"/>
            <a:ext cx="10515600" cy="680721"/>
          </a:xfrm>
        </p:spPr>
        <p:txBody>
          <a:bodyPr>
            <a:normAutofit fontScale="90000"/>
          </a:bodyPr>
          <a:lstStyle/>
          <a:p>
            <a:r>
              <a:rPr lang="en-US" dirty="0" err="1"/>
              <a:t>Odredbe</a:t>
            </a:r>
            <a:r>
              <a:rPr lang="en-US" dirty="0"/>
              <a:t> </a:t>
            </a:r>
            <a:r>
              <a:rPr lang="sr-Latn-RS" dirty="0"/>
              <a:t>u vezi sa prezentacijom proizvoda</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314994"/>
            <a:ext cx="10082349" cy="4963886"/>
          </a:xfrm>
        </p:spPr>
        <p:txBody>
          <a:bodyPr>
            <a:normAutofit lnSpcReduction="10000"/>
          </a:bodyPr>
          <a:lstStyle/>
          <a:p>
            <a:pPr marL="457200" lvl="1" indent="0">
              <a:spcAft>
                <a:spcPts val="600"/>
              </a:spcAft>
              <a:buNone/>
            </a:pPr>
            <a:r>
              <a:rPr lang="sr-Latn-RS" b="1" dirty="0"/>
              <a:t>B. Pakovanje</a:t>
            </a:r>
          </a:p>
          <a:p>
            <a:pPr marL="457200" lvl="1" indent="0">
              <a:spcAft>
                <a:spcPts val="600"/>
              </a:spcAft>
              <a:buNone/>
            </a:pPr>
            <a:r>
              <a:rPr lang="sr-Latn-RS" b="1" dirty="0">
                <a:solidFill>
                  <a:schemeClr val="accent1"/>
                </a:solidFill>
              </a:rPr>
              <a:t>Slatke paprike moraju biti upakovane na način da se propisno zaštiti proizvod.</a:t>
            </a:r>
          </a:p>
          <a:p>
            <a:pPr marL="457200" lvl="1" indent="0">
              <a:spcAft>
                <a:spcPts val="600"/>
              </a:spcAft>
              <a:buNone/>
            </a:pPr>
            <a:r>
              <a:rPr lang="sr-Latn-RS" dirty="0"/>
              <a:t>Tumačenje: Ambalaža mora biti takvog kvaliteta i čvrstine da štiti paprike tokom transporta i manipulacije.</a:t>
            </a:r>
          </a:p>
          <a:p>
            <a:pPr marL="457200" lvl="1" indent="0">
              <a:spcAft>
                <a:spcPts val="600"/>
              </a:spcAft>
              <a:buNone/>
            </a:pPr>
            <a:r>
              <a:rPr lang="sr-Latn-RS" b="1" dirty="0">
                <a:solidFill>
                  <a:schemeClr val="accent1"/>
                </a:solidFill>
              </a:rPr>
              <a:t>Materijali koji se koriste unutar pakovanja moraju biti čisti i takvog kvaliteta da ne izazivaju bilo kakvo spoljašnje ili unutrašnje oštećenje proizvoda. Upotreba materijala, posebno papira ili mastila/štampe koji nose trgovačke specifikacije, je dozvoljena, pod uslovom da je štampanje ili etiketiranje urađeno netoksičnim mastilom ili lepkom.</a:t>
            </a:r>
          </a:p>
          <a:p>
            <a:pPr marL="457200" lvl="1" indent="0">
              <a:spcAft>
                <a:spcPts val="600"/>
              </a:spcAft>
              <a:buNone/>
            </a:pPr>
            <a:r>
              <a:rPr lang="sr-Latn-RS" b="1" dirty="0">
                <a:solidFill>
                  <a:schemeClr val="accent1"/>
                </a:solidFill>
              </a:rPr>
              <a:t>Nalepnice koje se pojedinačno lepe na proizvod moraju biti takve da, kada se uklone, ne ostavljaju vidljive tragove lepka, niti dovode do oštećenja pokožice ploda.</a:t>
            </a:r>
          </a:p>
          <a:p>
            <a:pPr marL="457200" lvl="1" indent="0">
              <a:spcAft>
                <a:spcPts val="600"/>
              </a:spcAft>
              <a:buNone/>
            </a:pPr>
            <a:r>
              <a:rPr lang="sr-Latn-RS" b="1" dirty="0">
                <a:solidFill>
                  <a:schemeClr val="accent1"/>
                </a:solidFill>
              </a:rPr>
              <a:t>Pakovanja moraju biti bez stranih materija.</a:t>
            </a:r>
          </a:p>
        </p:txBody>
      </p:sp>
    </p:spTree>
    <p:extLst>
      <p:ext uri="{BB962C8B-B14F-4D97-AF65-F5344CB8AC3E}">
        <p14:creationId xmlns:p14="http://schemas.microsoft.com/office/powerpoint/2010/main" val="37352712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Prezentacija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Pakovanje — prodajna vrećica mini slatkih paprika</a:t>
            </a:r>
          </a:p>
        </p:txBody>
      </p:sp>
      <p:pic>
        <p:nvPicPr>
          <p:cNvPr id="5" name="Picture 4">
            <a:extLst>
              <a:ext uri="{FF2B5EF4-FFF2-40B4-BE49-F238E27FC236}">
                <a16:creationId xmlns="" xmlns:a16="http://schemas.microsoft.com/office/drawing/2014/main" id="{0162B6D7-5E68-7893-EC6D-8A807E6868E5}"/>
              </a:ext>
            </a:extLst>
          </p:cNvPr>
          <p:cNvPicPr>
            <a:picLocks noChangeAspect="1"/>
          </p:cNvPicPr>
          <p:nvPr/>
        </p:nvPicPr>
        <p:blipFill>
          <a:blip r:embed="rId2"/>
          <a:stretch>
            <a:fillRect/>
          </a:stretch>
        </p:blipFill>
        <p:spPr>
          <a:xfrm>
            <a:off x="1116020" y="1403348"/>
            <a:ext cx="4979980" cy="4059766"/>
          </a:xfrm>
          <a:prstGeom prst="rect">
            <a:avLst/>
          </a:prstGeom>
        </p:spPr>
      </p:pic>
    </p:spTree>
    <p:extLst>
      <p:ext uri="{BB962C8B-B14F-4D97-AF65-F5344CB8AC3E}">
        <p14:creationId xmlns:p14="http://schemas.microsoft.com/office/powerpoint/2010/main" val="5187329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Prezentacija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Pakovanje — prodajna vrećica, tj. prodajna jedinica</a:t>
            </a:r>
          </a:p>
        </p:txBody>
      </p:sp>
      <p:pic>
        <p:nvPicPr>
          <p:cNvPr id="4" name="Picture 3">
            <a:extLst>
              <a:ext uri="{FF2B5EF4-FFF2-40B4-BE49-F238E27FC236}">
                <a16:creationId xmlns="" xmlns:a16="http://schemas.microsoft.com/office/drawing/2014/main" id="{B5948BD5-21E8-E97B-1AE1-1EA0364AE3A8}"/>
              </a:ext>
            </a:extLst>
          </p:cNvPr>
          <p:cNvPicPr>
            <a:picLocks noChangeAspect="1"/>
          </p:cNvPicPr>
          <p:nvPr/>
        </p:nvPicPr>
        <p:blipFill>
          <a:blip r:embed="rId2"/>
          <a:stretch>
            <a:fillRect/>
          </a:stretch>
        </p:blipFill>
        <p:spPr>
          <a:xfrm>
            <a:off x="1296527" y="1670105"/>
            <a:ext cx="4074370" cy="4151871"/>
          </a:xfrm>
          <a:prstGeom prst="rect">
            <a:avLst/>
          </a:prstGeom>
        </p:spPr>
      </p:pic>
    </p:spTree>
    <p:extLst>
      <p:ext uri="{BB962C8B-B14F-4D97-AF65-F5344CB8AC3E}">
        <p14:creationId xmlns:p14="http://schemas.microsoft.com/office/powerpoint/2010/main" val="41354869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65759"/>
            <a:ext cx="10515600" cy="680721"/>
          </a:xfrm>
        </p:spPr>
        <p:txBody>
          <a:bodyPr>
            <a:normAutofit fontScale="90000"/>
          </a:bodyPr>
          <a:lstStyle/>
          <a:p>
            <a:r>
              <a:rPr lang="en-US" dirty="0" err="1"/>
              <a:t>Odredbe</a:t>
            </a:r>
            <a:r>
              <a:rPr lang="en-US" dirty="0"/>
              <a:t> </a:t>
            </a:r>
            <a:r>
              <a:rPr lang="sr-Latn-RS" dirty="0"/>
              <a:t>u vezi sa označavanjem proizvoda</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314994"/>
            <a:ext cx="10082349" cy="4963886"/>
          </a:xfrm>
        </p:spPr>
        <p:txBody>
          <a:bodyPr>
            <a:normAutofit fontScale="92500" lnSpcReduction="20000"/>
          </a:bodyPr>
          <a:lstStyle/>
          <a:p>
            <a:pPr marL="457200" lvl="1" indent="0">
              <a:spcAft>
                <a:spcPts val="600"/>
              </a:spcAft>
              <a:buNone/>
            </a:pPr>
            <a:r>
              <a:rPr lang="sr-Latn-RS" b="1" dirty="0">
                <a:solidFill>
                  <a:schemeClr val="accent1"/>
                </a:solidFill>
              </a:rPr>
              <a:t>Svaki paket mora da nosi sledeće podatke, slovima grupisanim na istoj strani, čitko i neizbrisivo obeleženim i vidljivim spolja:</a:t>
            </a:r>
          </a:p>
          <a:p>
            <a:pPr marL="457200" lvl="1" indent="0">
              <a:spcAft>
                <a:spcPts val="600"/>
              </a:spcAft>
              <a:buNone/>
            </a:pPr>
            <a:r>
              <a:rPr lang="sr-Latn-RS" dirty="0"/>
              <a:t>Tumačenje: Na svakom pakovanju svi podaci moraju biti grupisani na istoj strani pakovanja, bilo na etiketi pričvršćenoj ili odštampanoj na pakovanju mastilom </a:t>
            </a:r>
            <a:r>
              <a:rPr lang="sr-Latn-RS" dirty="0" err="1"/>
              <a:t>nerastvorljivim</a:t>
            </a:r>
            <a:r>
              <a:rPr lang="sr-Latn-RS" dirty="0"/>
              <a:t> u vodi. U slučaju ponovo korišćenih pakovanja, sve etikete moraju biti pažljivo uklonjene i/ili prethodno obrisane indikacije.</a:t>
            </a:r>
          </a:p>
          <a:p>
            <a:pPr marL="457200" lvl="1" indent="0">
              <a:spcAft>
                <a:spcPts val="600"/>
              </a:spcAft>
              <a:buNone/>
            </a:pPr>
            <a:r>
              <a:rPr lang="sr-Latn-RS" b="1" dirty="0"/>
              <a:t>A. Identifikacija</a:t>
            </a:r>
          </a:p>
          <a:p>
            <a:pPr marL="457200" lvl="1" indent="0">
              <a:spcAft>
                <a:spcPts val="600"/>
              </a:spcAft>
              <a:buNone/>
            </a:pPr>
            <a:r>
              <a:rPr lang="sr-Latn-RS" b="1" dirty="0">
                <a:solidFill>
                  <a:schemeClr val="accent1"/>
                </a:solidFill>
              </a:rPr>
              <a:t>Paker i/ili pošiljalac/špediter:</a:t>
            </a:r>
          </a:p>
          <a:p>
            <a:pPr marL="457200" lvl="1" indent="0">
              <a:spcAft>
                <a:spcPts val="600"/>
              </a:spcAft>
              <a:buNone/>
            </a:pPr>
            <a:r>
              <a:rPr lang="sr-Latn-RS" b="1" dirty="0">
                <a:solidFill>
                  <a:schemeClr val="accent1"/>
                </a:solidFill>
              </a:rPr>
              <a:t>Ime i fizička adresa (npr. ulica/grad/region/poštanski broj i, ako se razlikuje od zemlje porekla, država) ili oznaka koda koju je zvanično priznala nacionalna vlast.</a:t>
            </a:r>
          </a:p>
          <a:p>
            <a:pPr marL="457200" lvl="1" indent="0">
              <a:spcAft>
                <a:spcPts val="600"/>
              </a:spcAft>
              <a:buNone/>
            </a:pPr>
            <a:r>
              <a:rPr lang="sr-Latn-RS" b="1" dirty="0">
                <a:solidFill>
                  <a:schemeClr val="accent1"/>
                </a:solidFill>
              </a:rPr>
              <a:t>Tumačenje: Za potrebe inspekcije, „paker“ je osoba ili firma odgovorna za pakovanje proizvoda (ovo se ne odnosi na radnike koji stvarno obavljaju posao, tj. lica koje su odgovorna samo svom poslodavcu). Kod, tj. šifra nije zaštitni znak već́ zvanični sistem kontrole koji omogućava da se osoba ili firma odgovorna za pakovanje lako identifikuje. Otpremnik (pošiljalac ili izvoznik) može, međutim, da preuzme isključivu odgovornost, u kom slučaju je identifikacija „</a:t>
            </a:r>
            <a:r>
              <a:rPr lang="sr-Latn-RS" b="1" dirty="0" err="1">
                <a:solidFill>
                  <a:schemeClr val="accent1"/>
                </a:solidFill>
              </a:rPr>
              <a:t>pakera</a:t>
            </a:r>
            <a:r>
              <a:rPr lang="sr-Latn-RS" b="1" dirty="0">
                <a:solidFill>
                  <a:schemeClr val="accent1"/>
                </a:solidFill>
              </a:rPr>
              <a:t>“ kao što je gore definisana opciona.</a:t>
            </a:r>
          </a:p>
        </p:txBody>
      </p:sp>
    </p:spTree>
    <p:extLst>
      <p:ext uri="{BB962C8B-B14F-4D97-AF65-F5344CB8AC3E}">
        <p14:creationId xmlns:p14="http://schemas.microsoft.com/office/powerpoint/2010/main" val="5823193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65759"/>
            <a:ext cx="10515600" cy="680721"/>
          </a:xfrm>
        </p:spPr>
        <p:txBody>
          <a:bodyPr>
            <a:normAutofit fontScale="90000"/>
          </a:bodyPr>
          <a:lstStyle/>
          <a:p>
            <a:r>
              <a:rPr lang="en-US" dirty="0" err="1"/>
              <a:t>Odredbe</a:t>
            </a:r>
            <a:r>
              <a:rPr lang="en-US" dirty="0"/>
              <a:t> </a:t>
            </a:r>
            <a:r>
              <a:rPr lang="sr-Latn-RS" dirty="0"/>
              <a:t>u vezi sa označavanjem proizvoda</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314994"/>
            <a:ext cx="10082349" cy="4963886"/>
          </a:xfrm>
        </p:spPr>
        <p:txBody>
          <a:bodyPr>
            <a:normAutofit fontScale="70000" lnSpcReduction="20000"/>
          </a:bodyPr>
          <a:lstStyle/>
          <a:p>
            <a:pPr marL="457200" lvl="1" indent="0">
              <a:spcAft>
                <a:spcPts val="600"/>
              </a:spcAft>
              <a:buNone/>
            </a:pPr>
            <a:r>
              <a:rPr lang="sr-Latn-RS" b="1" dirty="0"/>
              <a:t>B. Priroda proizvoda</a:t>
            </a:r>
          </a:p>
          <a:p>
            <a:pPr marL="457200" lvl="1" indent="0">
              <a:spcAft>
                <a:spcPts val="600"/>
              </a:spcAft>
              <a:buNone/>
            </a:pPr>
            <a:r>
              <a:rPr lang="sr-Latn-RS" b="1" dirty="0">
                <a:solidFill>
                  <a:schemeClr val="accent1"/>
                </a:solidFill>
              </a:rPr>
              <a:t>- „Slatke paprike“ („</a:t>
            </a:r>
            <a:r>
              <a:rPr lang="sr-Latn-RS" b="1" dirty="0" err="1">
                <a:solidFill>
                  <a:schemeClr val="accent1"/>
                </a:solidFill>
              </a:rPr>
              <a:t>Sweet</a:t>
            </a:r>
            <a:r>
              <a:rPr lang="sr-Latn-RS" b="1" dirty="0">
                <a:solidFill>
                  <a:schemeClr val="accent1"/>
                </a:solidFill>
              </a:rPr>
              <a:t> </a:t>
            </a:r>
            <a:r>
              <a:rPr lang="sr-Latn-RS" b="1" dirty="0" err="1">
                <a:solidFill>
                  <a:schemeClr val="accent1"/>
                </a:solidFill>
              </a:rPr>
              <a:t>Peppers</a:t>
            </a:r>
            <a:r>
              <a:rPr lang="sr-Latn-RS" b="1" dirty="0">
                <a:solidFill>
                  <a:schemeClr val="accent1"/>
                </a:solidFill>
              </a:rPr>
              <a:t>“), ako se sadržaj ne vidi spolja</a:t>
            </a:r>
          </a:p>
          <a:p>
            <a:pPr marL="457200" lvl="1" indent="0">
              <a:spcAft>
                <a:spcPts val="600"/>
              </a:spcAft>
              <a:buNone/>
            </a:pPr>
            <a:r>
              <a:rPr lang="sr-Latn-RS" b="1" dirty="0">
                <a:solidFill>
                  <a:schemeClr val="accent1"/>
                </a:solidFill>
              </a:rPr>
              <a:t>- „Mešavina slatkih paprika“ („</a:t>
            </a:r>
            <a:r>
              <a:rPr lang="sr-Latn-RS" b="1" dirty="0" err="1">
                <a:solidFill>
                  <a:schemeClr val="accent1"/>
                </a:solidFill>
              </a:rPr>
              <a:t>Mixture</a:t>
            </a:r>
            <a:r>
              <a:rPr lang="sr-Latn-RS" b="1" dirty="0">
                <a:solidFill>
                  <a:schemeClr val="accent1"/>
                </a:solidFill>
              </a:rPr>
              <a:t> </a:t>
            </a:r>
            <a:r>
              <a:rPr lang="sr-Latn-RS" b="1" dirty="0" err="1">
                <a:solidFill>
                  <a:schemeClr val="accent1"/>
                </a:solidFill>
              </a:rPr>
              <a:t>of</a:t>
            </a:r>
            <a:r>
              <a:rPr lang="sr-Latn-RS" b="1" dirty="0">
                <a:solidFill>
                  <a:schemeClr val="accent1"/>
                </a:solidFill>
              </a:rPr>
              <a:t> </a:t>
            </a:r>
            <a:r>
              <a:rPr lang="sr-Latn-RS" b="1" dirty="0" err="1">
                <a:solidFill>
                  <a:schemeClr val="accent1"/>
                </a:solidFill>
              </a:rPr>
              <a:t>Sweet</a:t>
            </a:r>
            <a:r>
              <a:rPr lang="sr-Latn-RS" b="1" dirty="0">
                <a:solidFill>
                  <a:schemeClr val="accent1"/>
                </a:solidFill>
              </a:rPr>
              <a:t> </a:t>
            </a:r>
            <a:r>
              <a:rPr lang="sr-Latn-RS" b="1" dirty="0" err="1">
                <a:solidFill>
                  <a:schemeClr val="accent1"/>
                </a:solidFill>
              </a:rPr>
              <a:t>Peppers</a:t>
            </a:r>
            <a:r>
              <a:rPr lang="sr-Latn-RS" b="1" dirty="0">
                <a:solidFill>
                  <a:schemeClr val="accent1"/>
                </a:solidFill>
              </a:rPr>
              <a:t>“), ili ekvivalentna oznaka, u slučaju pakovanja i/ili prodajnih jedinica koje sadrže mešavinu izrazito različitih boja i/ili komercijalnih vrsta slatkih paprika. Ako se proizvod ne vidi spolja, moraju se navesti boje ili komercijalni tipovi prodajne jedinice.</a:t>
            </a:r>
          </a:p>
          <a:p>
            <a:pPr marL="457200" lvl="1" indent="0">
              <a:spcAft>
                <a:spcPts val="600"/>
              </a:spcAft>
              <a:buNone/>
            </a:pPr>
            <a:r>
              <a:rPr lang="sr-Latn-RS" b="1" dirty="0"/>
              <a:t>C. Poreklo proizvoda</a:t>
            </a:r>
          </a:p>
          <a:p>
            <a:pPr marL="457200" lvl="1" indent="0">
              <a:spcAft>
                <a:spcPts val="600"/>
              </a:spcAft>
              <a:buNone/>
            </a:pPr>
            <a:r>
              <a:rPr lang="sr-Latn-RS" b="1" dirty="0">
                <a:solidFill>
                  <a:schemeClr val="accent1"/>
                </a:solidFill>
              </a:rPr>
              <a:t>- Zemlja porekla i, opciono, oblast u kojoj se uzgaja ili naziv nacionalnog, regionalnog ili lokalnog mesta.</a:t>
            </a:r>
          </a:p>
          <a:p>
            <a:pPr marL="457200" lvl="1" indent="0">
              <a:spcAft>
                <a:spcPts val="600"/>
              </a:spcAft>
              <a:buNone/>
            </a:pPr>
            <a:r>
              <a:rPr lang="sr-Latn-RS" b="1" dirty="0">
                <a:solidFill>
                  <a:schemeClr val="accent1"/>
                </a:solidFill>
              </a:rPr>
              <a:t>- U slučaju pakovanja i/ili prodajnih jedinica koje sadrže mešavinu izrazito različitih boja i/ili komercijalnih vrsta slatkih paprika različitog porekla, naznaka svake zemlje porekla će se pojaviti pored naziva boje i/ili komercijalnog tipa koji je u pitanju.</a:t>
            </a:r>
          </a:p>
          <a:p>
            <a:pPr marL="457200" lvl="1" indent="0">
              <a:spcAft>
                <a:spcPts val="600"/>
              </a:spcAft>
              <a:buNone/>
            </a:pPr>
            <a:r>
              <a:rPr lang="sr-Latn-RS" b="1" dirty="0"/>
              <a:t>D. Komercijalne specifikacije</a:t>
            </a:r>
          </a:p>
          <a:p>
            <a:pPr marL="457200" lvl="1" indent="0">
              <a:spcAft>
                <a:spcPts val="600"/>
              </a:spcAft>
              <a:buNone/>
            </a:pPr>
            <a:r>
              <a:rPr lang="sr-Latn-RS" b="1" dirty="0">
                <a:solidFill>
                  <a:schemeClr val="accent1"/>
                </a:solidFill>
              </a:rPr>
              <a:t>- Klasa</a:t>
            </a:r>
          </a:p>
          <a:p>
            <a:pPr marL="457200" lvl="1" indent="0">
              <a:spcAft>
                <a:spcPts val="600"/>
              </a:spcAft>
              <a:buNone/>
            </a:pPr>
            <a:r>
              <a:rPr lang="sr-Latn-RS" b="1" dirty="0">
                <a:solidFill>
                  <a:schemeClr val="accent1"/>
                </a:solidFill>
              </a:rPr>
              <a:t>- Veličina (ako je </a:t>
            </a:r>
            <a:r>
              <a:rPr lang="sr-Latn-RS" b="1" dirty="0" err="1">
                <a:solidFill>
                  <a:schemeClr val="accent1"/>
                </a:solidFill>
              </a:rPr>
              <a:t>kalibrisano</a:t>
            </a:r>
            <a:r>
              <a:rPr lang="sr-Latn-RS" b="1" dirty="0">
                <a:solidFill>
                  <a:schemeClr val="accent1"/>
                </a:solidFill>
              </a:rPr>
              <a:t>) izražena kao minimalni i maksimalni prečnici ili minimalna i maksimalna težina</a:t>
            </a:r>
          </a:p>
          <a:p>
            <a:pPr marL="457200" lvl="1" indent="0">
              <a:spcAft>
                <a:spcPts val="600"/>
              </a:spcAft>
              <a:buNone/>
            </a:pPr>
            <a:r>
              <a:rPr lang="sr-Latn-RS" b="1" dirty="0">
                <a:solidFill>
                  <a:schemeClr val="accent1"/>
                </a:solidFill>
              </a:rPr>
              <a:t>- Broj jedinica (opciono)</a:t>
            </a:r>
          </a:p>
          <a:p>
            <a:pPr marL="457200" lvl="1" indent="0">
              <a:spcAft>
                <a:spcPts val="600"/>
              </a:spcAft>
              <a:buNone/>
            </a:pPr>
            <a:r>
              <a:rPr lang="sr-Latn-RS" b="1" dirty="0">
                <a:solidFill>
                  <a:schemeClr val="accent1"/>
                </a:solidFill>
              </a:rPr>
              <a:t>- „Ljuto“ ili ekvivalentna denominacija, po potrebi.</a:t>
            </a:r>
          </a:p>
          <a:p>
            <a:pPr marL="457200" lvl="1" indent="0">
              <a:spcAft>
                <a:spcPts val="600"/>
              </a:spcAft>
              <a:buNone/>
            </a:pPr>
            <a:r>
              <a:rPr lang="sr-Latn-RS" b="1" dirty="0"/>
              <a:t>E. Zvanična kontrolna oznaka (opciono)</a:t>
            </a:r>
          </a:p>
        </p:txBody>
      </p:sp>
    </p:spTree>
    <p:extLst>
      <p:ext uri="{BB962C8B-B14F-4D97-AF65-F5344CB8AC3E}">
        <p14:creationId xmlns:p14="http://schemas.microsoft.com/office/powerpoint/2010/main" val="28842315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Označavanje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Identifikacija — adresa pakera, ili pošiljaoca</a:t>
            </a:r>
          </a:p>
        </p:txBody>
      </p:sp>
      <p:grpSp>
        <p:nvGrpSpPr>
          <p:cNvPr id="8" name="Group 7">
            <a:extLst>
              <a:ext uri="{FF2B5EF4-FFF2-40B4-BE49-F238E27FC236}">
                <a16:creationId xmlns="" xmlns:a16="http://schemas.microsoft.com/office/drawing/2014/main" id="{85CDB13B-9162-B9E1-A39B-57613A8903E0}"/>
              </a:ext>
            </a:extLst>
          </p:cNvPr>
          <p:cNvGrpSpPr/>
          <p:nvPr/>
        </p:nvGrpSpPr>
        <p:grpSpPr>
          <a:xfrm>
            <a:off x="838200" y="1287985"/>
            <a:ext cx="5776903" cy="4580871"/>
            <a:chOff x="838200" y="1287985"/>
            <a:chExt cx="5776903" cy="4580871"/>
          </a:xfrm>
        </p:grpSpPr>
        <p:pic>
          <p:nvPicPr>
            <p:cNvPr id="5" name="Picture 4">
              <a:extLst>
                <a:ext uri="{FF2B5EF4-FFF2-40B4-BE49-F238E27FC236}">
                  <a16:creationId xmlns="" xmlns:a16="http://schemas.microsoft.com/office/drawing/2014/main" id="{19F895E3-6205-C739-64FD-16AED616FDE5}"/>
                </a:ext>
              </a:extLst>
            </p:cNvPr>
            <p:cNvPicPr>
              <a:picLocks noChangeAspect="1"/>
            </p:cNvPicPr>
            <p:nvPr/>
          </p:nvPicPr>
          <p:blipFill>
            <a:blip r:embed="rId2"/>
            <a:stretch>
              <a:fillRect/>
            </a:stretch>
          </p:blipFill>
          <p:spPr>
            <a:xfrm>
              <a:off x="838200" y="1905901"/>
              <a:ext cx="5776903" cy="3962955"/>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 xmlns:a16="http://schemas.microsoft.com/office/drawing/2014/main" id="{46E3C5C0-1DF1-8925-F617-AA88ADEDB2AE}"/>
                    </a:ext>
                  </a:extLst>
                </p14:cNvPr>
                <p14:cNvContentPartPr/>
                <p14:nvPr/>
              </p14:nvContentPartPr>
              <p14:xfrm>
                <a:off x="2732211" y="1287985"/>
                <a:ext cx="2498760" cy="2004480"/>
              </p14:xfrm>
            </p:contentPart>
          </mc:Choice>
          <mc:Fallback xmlns="">
            <p:pic>
              <p:nvPicPr>
                <p:cNvPr id="7" name="Ink 6">
                  <a:extLst>
                    <a:ext uri="{FF2B5EF4-FFF2-40B4-BE49-F238E27FC236}">
                      <a16:creationId xmlns:a16="http://schemas.microsoft.com/office/drawing/2014/main" id="{46E3C5C0-1DF1-8925-F617-AA88ADEDB2AE}"/>
                    </a:ext>
                  </a:extLst>
                </p:cNvPr>
                <p:cNvPicPr/>
                <p:nvPr/>
              </p:nvPicPr>
              <p:blipFill>
                <a:blip r:embed="rId4"/>
                <a:stretch>
                  <a:fillRect/>
                </a:stretch>
              </p:blipFill>
              <p:spPr>
                <a:xfrm>
                  <a:off x="2723571" y="1279345"/>
                  <a:ext cx="2516400" cy="2022120"/>
                </a:xfrm>
                <a:prstGeom prst="rect">
                  <a:avLst/>
                </a:prstGeom>
              </p:spPr>
            </p:pic>
          </mc:Fallback>
        </mc:AlternateContent>
      </p:grpSp>
    </p:spTree>
    <p:extLst>
      <p:ext uri="{BB962C8B-B14F-4D97-AF65-F5344CB8AC3E}">
        <p14:creationId xmlns:p14="http://schemas.microsoft.com/office/powerpoint/2010/main" val="1759617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Označavanje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Identifikacija — lokalni kod veličine ploda (kalibar „GG”) je opcionalan.</a:t>
            </a:r>
          </a:p>
        </p:txBody>
      </p:sp>
      <p:pic>
        <p:nvPicPr>
          <p:cNvPr id="4" name="Picture 3">
            <a:extLst>
              <a:ext uri="{FF2B5EF4-FFF2-40B4-BE49-F238E27FC236}">
                <a16:creationId xmlns="" xmlns:a16="http://schemas.microsoft.com/office/drawing/2014/main" id="{F76CC479-E566-FBB2-6871-EA31A7B35653}"/>
              </a:ext>
            </a:extLst>
          </p:cNvPr>
          <p:cNvPicPr>
            <a:picLocks noChangeAspect="1"/>
          </p:cNvPicPr>
          <p:nvPr/>
        </p:nvPicPr>
        <p:blipFill>
          <a:blip r:embed="rId2"/>
          <a:stretch>
            <a:fillRect/>
          </a:stretch>
        </p:blipFill>
        <p:spPr>
          <a:xfrm>
            <a:off x="1290588" y="1840457"/>
            <a:ext cx="4874334" cy="2808545"/>
          </a:xfrm>
          <a:prstGeom prst="rect">
            <a:avLst/>
          </a:prstGeom>
        </p:spPr>
      </p:pic>
    </p:spTree>
    <p:extLst>
      <p:ext uri="{BB962C8B-B14F-4D97-AF65-F5344CB8AC3E}">
        <p14:creationId xmlns:p14="http://schemas.microsoft.com/office/powerpoint/2010/main" val="17348791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Označavanje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Identifikacija — oficijalno priznata oznaka sa kodom.</a:t>
            </a:r>
          </a:p>
        </p:txBody>
      </p:sp>
      <p:pic>
        <p:nvPicPr>
          <p:cNvPr id="5" name="Picture 4">
            <a:extLst>
              <a:ext uri="{FF2B5EF4-FFF2-40B4-BE49-F238E27FC236}">
                <a16:creationId xmlns="" xmlns:a16="http://schemas.microsoft.com/office/drawing/2014/main" id="{0BFDD827-75CB-CA33-CB7B-A66B0CE78EEC}"/>
              </a:ext>
            </a:extLst>
          </p:cNvPr>
          <p:cNvPicPr>
            <a:picLocks noChangeAspect="1"/>
          </p:cNvPicPr>
          <p:nvPr/>
        </p:nvPicPr>
        <p:blipFill rotWithShape="1">
          <a:blip r:embed="rId2"/>
          <a:srcRect l="54115" b="53971"/>
          <a:stretch/>
        </p:blipFill>
        <p:spPr>
          <a:xfrm>
            <a:off x="992583" y="1418751"/>
            <a:ext cx="5742152" cy="3490133"/>
          </a:xfrm>
          <a:prstGeom prst="rect">
            <a:avLst/>
          </a:prstGeom>
        </p:spPr>
      </p:pic>
    </p:spTree>
    <p:extLst>
      <p:ext uri="{BB962C8B-B14F-4D97-AF65-F5344CB8AC3E}">
        <p14:creationId xmlns:p14="http://schemas.microsoft.com/office/powerpoint/2010/main" val="1740393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24FC88-A6EE-7C69-C1A4-3107B7902D2A}"/>
              </a:ext>
            </a:extLst>
          </p:cNvPr>
          <p:cNvSpPr>
            <a:spLocks noGrp="1"/>
          </p:cNvSpPr>
          <p:nvPr>
            <p:ph type="title"/>
          </p:nvPr>
        </p:nvSpPr>
        <p:spPr/>
        <p:txBody>
          <a:bodyPr/>
          <a:lstStyle/>
          <a:p>
            <a:r>
              <a:rPr lang="sr-Latn-RS" sz="4400" dirty="0"/>
              <a:t>Minimalni zahtevi / neoštećen plod</a:t>
            </a:r>
            <a:endParaRPr lang="en-US" dirty="0"/>
          </a:p>
        </p:txBody>
      </p:sp>
      <p:sp>
        <p:nvSpPr>
          <p:cNvPr id="3" name="Content Placeholder 2">
            <a:extLst>
              <a:ext uri="{FF2B5EF4-FFF2-40B4-BE49-F238E27FC236}">
                <a16:creationId xmlns="" xmlns:a16="http://schemas.microsoft.com/office/drawing/2014/main" id="{AED97F39-CD05-150E-9A1E-E3618D1B13A3}"/>
              </a:ext>
            </a:extLst>
          </p:cNvPr>
          <p:cNvSpPr>
            <a:spLocks noGrp="1"/>
          </p:cNvSpPr>
          <p:nvPr>
            <p:ph idx="1"/>
          </p:nvPr>
        </p:nvSpPr>
        <p:spPr>
          <a:xfrm>
            <a:off x="6709024" y="1825625"/>
            <a:ext cx="4644775" cy="4351338"/>
          </a:xfrm>
        </p:spPr>
        <p:txBody>
          <a:bodyPr/>
          <a:lstStyle/>
          <a:p>
            <a:r>
              <a:rPr lang="en-US" b="1" dirty="0" err="1">
                <a:solidFill>
                  <a:srgbClr val="FF0000"/>
                </a:solidFill>
              </a:rPr>
              <a:t>Nedostaje</a:t>
            </a:r>
            <a:r>
              <a:rPr lang="en-US" b="1" dirty="0">
                <a:solidFill>
                  <a:srgbClr val="FF0000"/>
                </a:solidFill>
              </a:rPr>
              <a:t> </a:t>
            </a:r>
            <a:r>
              <a:rPr lang="en-US" b="1" dirty="0" err="1">
                <a:solidFill>
                  <a:srgbClr val="FF0000"/>
                </a:solidFill>
              </a:rPr>
              <a:t>čašica</a:t>
            </a:r>
            <a:r>
              <a:rPr lang="sr-Latn-RS" b="1" dirty="0">
                <a:solidFill>
                  <a:srgbClr val="FF0000"/>
                </a:solidFill>
              </a:rPr>
              <a:t> </a:t>
            </a:r>
            <a:r>
              <a:rPr lang="en-US" b="1" dirty="0">
                <a:solidFill>
                  <a:srgbClr val="FF0000"/>
                </a:solidFill>
              </a:rPr>
              <a:t>- </a:t>
            </a:r>
            <a:r>
              <a:rPr lang="en-US" b="1" dirty="0" err="1">
                <a:solidFill>
                  <a:srgbClr val="FF0000"/>
                </a:solidFill>
              </a:rPr>
              <a:t>nije</a:t>
            </a:r>
            <a:r>
              <a:rPr lang="en-US" b="1" dirty="0">
                <a:solidFill>
                  <a:srgbClr val="FF0000"/>
                </a:solidFill>
              </a:rPr>
              <a:t> </a:t>
            </a:r>
            <a:r>
              <a:rPr lang="en-US" b="1" dirty="0" err="1">
                <a:solidFill>
                  <a:srgbClr val="FF0000"/>
                </a:solidFill>
              </a:rPr>
              <a:t>dozvoljeno</a:t>
            </a:r>
            <a:endParaRPr lang="en-US" b="1" dirty="0">
              <a:solidFill>
                <a:srgbClr val="FF0000"/>
              </a:solidFill>
            </a:endParaRPr>
          </a:p>
        </p:txBody>
      </p:sp>
      <p:pic>
        <p:nvPicPr>
          <p:cNvPr id="5" name="Picture 4">
            <a:extLst>
              <a:ext uri="{FF2B5EF4-FFF2-40B4-BE49-F238E27FC236}">
                <a16:creationId xmlns="" xmlns:a16="http://schemas.microsoft.com/office/drawing/2014/main" id="{2AE15064-9F0B-0C25-DF50-EEE9AA41718A}"/>
              </a:ext>
            </a:extLst>
          </p:cNvPr>
          <p:cNvPicPr>
            <a:picLocks noChangeAspect="1"/>
          </p:cNvPicPr>
          <p:nvPr/>
        </p:nvPicPr>
        <p:blipFill>
          <a:blip r:embed="rId2"/>
          <a:stretch>
            <a:fillRect/>
          </a:stretch>
        </p:blipFill>
        <p:spPr>
          <a:xfrm>
            <a:off x="1065867" y="1947667"/>
            <a:ext cx="5376463" cy="3838877"/>
          </a:xfrm>
          <a:prstGeom prst="rect">
            <a:avLst/>
          </a:prstGeom>
        </p:spPr>
      </p:pic>
    </p:spTree>
    <p:extLst>
      <p:ext uri="{BB962C8B-B14F-4D97-AF65-F5344CB8AC3E}">
        <p14:creationId xmlns:p14="http://schemas.microsoft.com/office/powerpoint/2010/main" val="32512725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Označavanje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Poreklo proizvoda — prodajno pakovanje sa mešovitim poreklom.</a:t>
            </a:r>
          </a:p>
        </p:txBody>
      </p:sp>
      <p:pic>
        <p:nvPicPr>
          <p:cNvPr id="4" name="Picture 3">
            <a:extLst>
              <a:ext uri="{FF2B5EF4-FFF2-40B4-BE49-F238E27FC236}">
                <a16:creationId xmlns="" xmlns:a16="http://schemas.microsoft.com/office/drawing/2014/main" id="{8608770B-0961-5CE0-3FAD-FD6D8939E535}"/>
              </a:ext>
            </a:extLst>
          </p:cNvPr>
          <p:cNvPicPr>
            <a:picLocks noChangeAspect="1"/>
          </p:cNvPicPr>
          <p:nvPr/>
        </p:nvPicPr>
        <p:blipFill>
          <a:blip r:embed="rId2"/>
          <a:stretch>
            <a:fillRect/>
          </a:stretch>
        </p:blipFill>
        <p:spPr>
          <a:xfrm>
            <a:off x="717549" y="1345252"/>
            <a:ext cx="6190366" cy="4622411"/>
          </a:xfrm>
          <a:prstGeom prst="rect">
            <a:avLst/>
          </a:prstGeom>
        </p:spPr>
      </p:pic>
    </p:spTree>
    <p:extLst>
      <p:ext uri="{BB962C8B-B14F-4D97-AF65-F5344CB8AC3E}">
        <p14:creationId xmlns:p14="http://schemas.microsoft.com/office/powerpoint/2010/main" val="29870554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2CC4A1-FF82-B599-AA6E-DB9D53F778C0}"/>
              </a:ext>
            </a:extLst>
          </p:cNvPr>
          <p:cNvSpPr>
            <a:spLocks noGrp="1"/>
          </p:cNvSpPr>
          <p:nvPr>
            <p:ph type="title"/>
          </p:nvPr>
        </p:nvSpPr>
        <p:spPr>
          <a:xfrm>
            <a:off x="838200" y="2766218"/>
            <a:ext cx="10515600" cy="1325563"/>
          </a:xfrm>
        </p:spPr>
        <p:txBody>
          <a:bodyPr/>
          <a:lstStyle/>
          <a:p>
            <a:pPr algn="ctr"/>
            <a:r>
              <a:rPr lang="sr-Latn-RS" dirty="0"/>
              <a:t>Hvala na pažnji.</a:t>
            </a:r>
            <a:endParaRPr lang="en-US" dirty="0"/>
          </a:p>
        </p:txBody>
      </p:sp>
    </p:spTree>
    <p:extLst>
      <p:ext uri="{BB962C8B-B14F-4D97-AF65-F5344CB8AC3E}">
        <p14:creationId xmlns:p14="http://schemas.microsoft.com/office/powerpoint/2010/main" val="2106051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24FC88-A6EE-7C69-C1A4-3107B7902D2A}"/>
              </a:ext>
            </a:extLst>
          </p:cNvPr>
          <p:cNvSpPr>
            <a:spLocks noGrp="1"/>
          </p:cNvSpPr>
          <p:nvPr>
            <p:ph type="title"/>
          </p:nvPr>
        </p:nvSpPr>
        <p:spPr/>
        <p:txBody>
          <a:bodyPr/>
          <a:lstStyle/>
          <a:p>
            <a:r>
              <a:rPr lang="sr-Latn-RS" sz="4400" dirty="0"/>
              <a:t>Minimalni zahtevi / neoštećen plod</a:t>
            </a:r>
            <a:endParaRPr lang="en-US" dirty="0"/>
          </a:p>
        </p:txBody>
      </p:sp>
      <p:sp>
        <p:nvSpPr>
          <p:cNvPr id="3" name="Content Placeholder 2">
            <a:extLst>
              <a:ext uri="{FF2B5EF4-FFF2-40B4-BE49-F238E27FC236}">
                <a16:creationId xmlns="" xmlns:a16="http://schemas.microsoft.com/office/drawing/2014/main" id="{AED97F39-CD05-150E-9A1E-E3618D1B13A3}"/>
              </a:ext>
            </a:extLst>
          </p:cNvPr>
          <p:cNvSpPr>
            <a:spLocks noGrp="1"/>
          </p:cNvSpPr>
          <p:nvPr>
            <p:ph idx="1"/>
          </p:nvPr>
        </p:nvSpPr>
        <p:spPr>
          <a:xfrm>
            <a:off x="6709024" y="1825625"/>
            <a:ext cx="4644775" cy="4351338"/>
          </a:xfrm>
        </p:spPr>
        <p:txBody>
          <a:bodyPr/>
          <a:lstStyle/>
          <a:p>
            <a:r>
              <a:rPr lang="sr-Latn-RS" b="1" dirty="0">
                <a:solidFill>
                  <a:srgbClr val="FF0000"/>
                </a:solidFill>
              </a:rPr>
              <a:t>Šupljine</a:t>
            </a:r>
            <a:r>
              <a:rPr lang="en-US" b="1" dirty="0">
                <a:solidFill>
                  <a:srgbClr val="FF0000"/>
                </a:solidFill>
              </a:rPr>
              <a:t> </a:t>
            </a:r>
            <a:r>
              <a:rPr lang="sr-Latn-RS" b="1" dirty="0">
                <a:solidFill>
                  <a:srgbClr val="FF0000"/>
                </a:solidFill>
              </a:rPr>
              <a:t>na</a:t>
            </a:r>
            <a:r>
              <a:rPr lang="en-US" b="1" dirty="0">
                <a:solidFill>
                  <a:srgbClr val="FF0000"/>
                </a:solidFill>
              </a:rPr>
              <a:t> </a:t>
            </a:r>
            <a:r>
              <a:rPr lang="en-US" b="1" dirty="0" err="1">
                <a:solidFill>
                  <a:srgbClr val="FF0000"/>
                </a:solidFill>
              </a:rPr>
              <a:t>proizvodima</a:t>
            </a:r>
            <a:r>
              <a:rPr lang="en-US" b="1" dirty="0">
                <a:solidFill>
                  <a:srgbClr val="FF0000"/>
                </a:solidFill>
              </a:rPr>
              <a:t> </a:t>
            </a:r>
            <a:r>
              <a:rPr lang="en-US" b="1" dirty="0" err="1">
                <a:solidFill>
                  <a:srgbClr val="FF0000"/>
                </a:solidFill>
              </a:rPr>
              <a:t>koje</a:t>
            </a:r>
            <a:r>
              <a:rPr lang="en-US" b="1" dirty="0">
                <a:solidFill>
                  <a:srgbClr val="FF0000"/>
                </a:solidFill>
              </a:rPr>
              <a:t> </a:t>
            </a:r>
            <a:r>
              <a:rPr lang="en-US" b="1" dirty="0" err="1">
                <a:solidFill>
                  <a:srgbClr val="FF0000"/>
                </a:solidFill>
              </a:rPr>
              <a:t>otkrivaju</a:t>
            </a:r>
            <a:r>
              <a:rPr lang="en-US" b="1" dirty="0">
                <a:solidFill>
                  <a:srgbClr val="FF0000"/>
                </a:solidFill>
              </a:rPr>
              <a:t> </a:t>
            </a:r>
            <a:r>
              <a:rPr lang="en-US" b="1" dirty="0" err="1">
                <a:solidFill>
                  <a:srgbClr val="FF0000"/>
                </a:solidFill>
              </a:rPr>
              <a:t>unutrašnjost</a:t>
            </a:r>
            <a:r>
              <a:rPr lang="en-US" b="1" dirty="0">
                <a:solidFill>
                  <a:srgbClr val="FF0000"/>
                </a:solidFill>
              </a:rPr>
              <a:t> — </a:t>
            </a:r>
            <a:r>
              <a:rPr lang="en-US" b="1" dirty="0" err="1">
                <a:solidFill>
                  <a:srgbClr val="FF0000"/>
                </a:solidFill>
              </a:rPr>
              <a:t>nisu</a:t>
            </a:r>
            <a:r>
              <a:rPr lang="en-US" b="1" dirty="0">
                <a:solidFill>
                  <a:srgbClr val="FF0000"/>
                </a:solidFill>
              </a:rPr>
              <a:t> </a:t>
            </a:r>
            <a:r>
              <a:rPr lang="en-US" b="1" dirty="0" err="1">
                <a:solidFill>
                  <a:srgbClr val="FF0000"/>
                </a:solidFill>
              </a:rPr>
              <a:t>dozvoljene</a:t>
            </a:r>
            <a:endParaRPr lang="en-US" b="1" dirty="0">
              <a:solidFill>
                <a:srgbClr val="FF0000"/>
              </a:solidFill>
            </a:endParaRPr>
          </a:p>
        </p:txBody>
      </p:sp>
      <p:pic>
        <p:nvPicPr>
          <p:cNvPr id="6" name="Picture 5">
            <a:extLst>
              <a:ext uri="{FF2B5EF4-FFF2-40B4-BE49-F238E27FC236}">
                <a16:creationId xmlns="" xmlns:a16="http://schemas.microsoft.com/office/drawing/2014/main" id="{AB62207E-A452-5ED3-9B88-A7D9E5E806FD}"/>
              </a:ext>
            </a:extLst>
          </p:cNvPr>
          <p:cNvPicPr>
            <a:picLocks noChangeAspect="1"/>
          </p:cNvPicPr>
          <p:nvPr/>
        </p:nvPicPr>
        <p:blipFill>
          <a:blip r:embed="rId2"/>
          <a:stretch>
            <a:fillRect/>
          </a:stretch>
        </p:blipFill>
        <p:spPr>
          <a:xfrm>
            <a:off x="1194493" y="1825625"/>
            <a:ext cx="4901507" cy="4351338"/>
          </a:xfrm>
          <a:prstGeom prst="rect">
            <a:avLst/>
          </a:prstGeom>
        </p:spPr>
      </p:pic>
    </p:spTree>
    <p:extLst>
      <p:ext uri="{BB962C8B-B14F-4D97-AF65-F5344CB8AC3E}">
        <p14:creationId xmlns:p14="http://schemas.microsoft.com/office/powerpoint/2010/main" val="286789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24FC88-A6EE-7C69-C1A4-3107B7902D2A}"/>
              </a:ext>
            </a:extLst>
          </p:cNvPr>
          <p:cNvSpPr>
            <a:spLocks noGrp="1"/>
          </p:cNvSpPr>
          <p:nvPr>
            <p:ph type="title"/>
          </p:nvPr>
        </p:nvSpPr>
        <p:spPr/>
        <p:txBody>
          <a:bodyPr/>
          <a:lstStyle/>
          <a:p>
            <a:r>
              <a:rPr lang="sr-Latn-RS" sz="4400" dirty="0"/>
              <a:t>Minimalni zahtevi / neoštećen plod</a:t>
            </a:r>
            <a:endParaRPr lang="en-US" dirty="0"/>
          </a:p>
        </p:txBody>
      </p:sp>
      <p:sp>
        <p:nvSpPr>
          <p:cNvPr id="3" name="Content Placeholder 2">
            <a:extLst>
              <a:ext uri="{FF2B5EF4-FFF2-40B4-BE49-F238E27FC236}">
                <a16:creationId xmlns="" xmlns:a16="http://schemas.microsoft.com/office/drawing/2014/main" id="{AED97F39-CD05-150E-9A1E-E3618D1B13A3}"/>
              </a:ext>
            </a:extLst>
          </p:cNvPr>
          <p:cNvSpPr>
            <a:spLocks noGrp="1"/>
          </p:cNvSpPr>
          <p:nvPr>
            <p:ph idx="1"/>
          </p:nvPr>
        </p:nvSpPr>
        <p:spPr>
          <a:xfrm>
            <a:off x="6709024" y="1825625"/>
            <a:ext cx="4644775" cy="4351338"/>
          </a:xfrm>
        </p:spPr>
        <p:txBody>
          <a:bodyPr/>
          <a:lstStyle/>
          <a:p>
            <a:r>
              <a:rPr lang="sr-Latn-RS" b="1" dirty="0">
                <a:solidFill>
                  <a:srgbClr val="FF0000"/>
                </a:solidFill>
              </a:rPr>
              <a:t>Šupljine</a:t>
            </a:r>
            <a:r>
              <a:rPr lang="en-US" b="1" dirty="0">
                <a:solidFill>
                  <a:srgbClr val="FF0000"/>
                </a:solidFill>
              </a:rPr>
              <a:t> </a:t>
            </a:r>
            <a:r>
              <a:rPr lang="sr-Latn-RS" b="1" dirty="0">
                <a:solidFill>
                  <a:srgbClr val="FF0000"/>
                </a:solidFill>
              </a:rPr>
              <a:t>na</a:t>
            </a:r>
            <a:r>
              <a:rPr lang="en-US" b="1" dirty="0">
                <a:solidFill>
                  <a:srgbClr val="FF0000"/>
                </a:solidFill>
              </a:rPr>
              <a:t> </a:t>
            </a:r>
            <a:r>
              <a:rPr lang="en-US" b="1" dirty="0" err="1">
                <a:solidFill>
                  <a:srgbClr val="FF0000"/>
                </a:solidFill>
              </a:rPr>
              <a:t>proizvodima</a:t>
            </a:r>
            <a:r>
              <a:rPr lang="en-US" b="1" dirty="0">
                <a:solidFill>
                  <a:srgbClr val="FF0000"/>
                </a:solidFill>
              </a:rPr>
              <a:t> </a:t>
            </a:r>
            <a:r>
              <a:rPr lang="en-US" b="1" dirty="0" err="1">
                <a:solidFill>
                  <a:srgbClr val="FF0000"/>
                </a:solidFill>
              </a:rPr>
              <a:t>koje</a:t>
            </a:r>
            <a:r>
              <a:rPr lang="en-US" b="1" dirty="0">
                <a:solidFill>
                  <a:srgbClr val="FF0000"/>
                </a:solidFill>
              </a:rPr>
              <a:t> </a:t>
            </a:r>
            <a:r>
              <a:rPr lang="en-US" b="1" dirty="0" err="1">
                <a:solidFill>
                  <a:srgbClr val="FF0000"/>
                </a:solidFill>
              </a:rPr>
              <a:t>otkrivaju</a:t>
            </a:r>
            <a:r>
              <a:rPr lang="en-US" b="1" dirty="0">
                <a:solidFill>
                  <a:srgbClr val="FF0000"/>
                </a:solidFill>
              </a:rPr>
              <a:t> </a:t>
            </a:r>
            <a:r>
              <a:rPr lang="en-US" b="1" dirty="0" err="1">
                <a:solidFill>
                  <a:srgbClr val="FF0000"/>
                </a:solidFill>
              </a:rPr>
              <a:t>unutrašnjost</a:t>
            </a:r>
            <a:r>
              <a:rPr lang="en-US" b="1" dirty="0">
                <a:solidFill>
                  <a:srgbClr val="FF0000"/>
                </a:solidFill>
              </a:rPr>
              <a:t> — </a:t>
            </a:r>
            <a:r>
              <a:rPr lang="en-US" b="1" dirty="0" err="1">
                <a:solidFill>
                  <a:srgbClr val="FF0000"/>
                </a:solidFill>
              </a:rPr>
              <a:t>nisu</a:t>
            </a:r>
            <a:r>
              <a:rPr lang="en-US" b="1" dirty="0">
                <a:solidFill>
                  <a:srgbClr val="FF0000"/>
                </a:solidFill>
              </a:rPr>
              <a:t> </a:t>
            </a:r>
            <a:r>
              <a:rPr lang="en-US" b="1" dirty="0" err="1">
                <a:solidFill>
                  <a:srgbClr val="FF0000"/>
                </a:solidFill>
              </a:rPr>
              <a:t>dozvoljene</a:t>
            </a:r>
            <a:endParaRPr lang="en-US" b="1" dirty="0">
              <a:solidFill>
                <a:srgbClr val="FF0000"/>
              </a:solidFill>
            </a:endParaRPr>
          </a:p>
        </p:txBody>
      </p:sp>
      <p:pic>
        <p:nvPicPr>
          <p:cNvPr id="5" name="Picture 4">
            <a:extLst>
              <a:ext uri="{FF2B5EF4-FFF2-40B4-BE49-F238E27FC236}">
                <a16:creationId xmlns="" xmlns:a16="http://schemas.microsoft.com/office/drawing/2014/main" id="{52D41790-6DEE-386C-7806-541263C99E24}"/>
              </a:ext>
            </a:extLst>
          </p:cNvPr>
          <p:cNvPicPr>
            <a:picLocks noChangeAspect="1"/>
          </p:cNvPicPr>
          <p:nvPr/>
        </p:nvPicPr>
        <p:blipFill>
          <a:blip r:embed="rId2"/>
          <a:stretch>
            <a:fillRect/>
          </a:stretch>
        </p:blipFill>
        <p:spPr>
          <a:xfrm>
            <a:off x="610550" y="1563624"/>
            <a:ext cx="5957585" cy="4446759"/>
          </a:xfrm>
          <a:prstGeom prst="rect">
            <a:avLst/>
          </a:prstGeom>
        </p:spPr>
      </p:pic>
    </p:spTree>
    <p:extLst>
      <p:ext uri="{BB962C8B-B14F-4D97-AF65-F5344CB8AC3E}">
        <p14:creationId xmlns:p14="http://schemas.microsoft.com/office/powerpoint/2010/main" val="1288452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24FC88-A6EE-7C69-C1A4-3107B7902D2A}"/>
              </a:ext>
            </a:extLst>
          </p:cNvPr>
          <p:cNvSpPr>
            <a:spLocks noGrp="1"/>
          </p:cNvSpPr>
          <p:nvPr>
            <p:ph type="title"/>
          </p:nvPr>
        </p:nvSpPr>
        <p:spPr/>
        <p:txBody>
          <a:bodyPr/>
          <a:lstStyle/>
          <a:p>
            <a:r>
              <a:rPr lang="sr-Latn-RS" sz="4400" dirty="0"/>
              <a:t>Minimalni zahtevi / neoštećen plod</a:t>
            </a:r>
            <a:endParaRPr lang="en-US" dirty="0"/>
          </a:p>
        </p:txBody>
      </p:sp>
      <p:sp>
        <p:nvSpPr>
          <p:cNvPr id="3" name="Content Placeholder 2">
            <a:extLst>
              <a:ext uri="{FF2B5EF4-FFF2-40B4-BE49-F238E27FC236}">
                <a16:creationId xmlns="" xmlns:a16="http://schemas.microsoft.com/office/drawing/2014/main" id="{AED97F39-CD05-150E-9A1E-E3618D1B13A3}"/>
              </a:ext>
            </a:extLst>
          </p:cNvPr>
          <p:cNvSpPr>
            <a:spLocks noGrp="1"/>
          </p:cNvSpPr>
          <p:nvPr>
            <p:ph idx="1"/>
          </p:nvPr>
        </p:nvSpPr>
        <p:spPr>
          <a:xfrm>
            <a:off x="6709024" y="1825625"/>
            <a:ext cx="4644775" cy="4351338"/>
          </a:xfrm>
        </p:spPr>
        <p:txBody>
          <a:bodyPr/>
          <a:lstStyle/>
          <a:p>
            <a:r>
              <a:rPr lang="sr-Latn-RS" b="1" dirty="0">
                <a:solidFill>
                  <a:srgbClr val="FF0000"/>
                </a:solidFill>
              </a:rPr>
              <a:t>Otvorene pukotine </a:t>
            </a:r>
            <a:r>
              <a:rPr lang="en-US" b="1" dirty="0">
                <a:solidFill>
                  <a:srgbClr val="FF0000"/>
                </a:solidFill>
              </a:rPr>
              <a:t>— </a:t>
            </a:r>
            <a:r>
              <a:rPr lang="en-US" b="1" dirty="0" err="1">
                <a:solidFill>
                  <a:srgbClr val="FF0000"/>
                </a:solidFill>
              </a:rPr>
              <a:t>nisu</a:t>
            </a:r>
            <a:r>
              <a:rPr lang="en-US" b="1" dirty="0">
                <a:solidFill>
                  <a:srgbClr val="FF0000"/>
                </a:solidFill>
              </a:rPr>
              <a:t> </a:t>
            </a:r>
            <a:r>
              <a:rPr lang="en-US" b="1" dirty="0" err="1">
                <a:solidFill>
                  <a:srgbClr val="FF0000"/>
                </a:solidFill>
              </a:rPr>
              <a:t>dozvoljene</a:t>
            </a:r>
            <a:endParaRPr lang="en-US" b="1" dirty="0">
              <a:solidFill>
                <a:srgbClr val="FF0000"/>
              </a:solidFill>
            </a:endParaRPr>
          </a:p>
        </p:txBody>
      </p:sp>
      <p:pic>
        <p:nvPicPr>
          <p:cNvPr id="6" name="Picture 5">
            <a:extLst>
              <a:ext uri="{FF2B5EF4-FFF2-40B4-BE49-F238E27FC236}">
                <a16:creationId xmlns="" xmlns:a16="http://schemas.microsoft.com/office/drawing/2014/main" id="{7BB233DA-E392-3648-E921-BF08C4FAA8D5}"/>
              </a:ext>
            </a:extLst>
          </p:cNvPr>
          <p:cNvPicPr>
            <a:picLocks noChangeAspect="1"/>
          </p:cNvPicPr>
          <p:nvPr/>
        </p:nvPicPr>
        <p:blipFill>
          <a:blip r:embed="rId2"/>
          <a:stretch>
            <a:fillRect/>
          </a:stretch>
        </p:blipFill>
        <p:spPr>
          <a:xfrm>
            <a:off x="838199" y="1825625"/>
            <a:ext cx="4812587" cy="4482053"/>
          </a:xfrm>
          <a:prstGeom prst="rect">
            <a:avLst/>
          </a:prstGeom>
        </p:spPr>
      </p:pic>
    </p:spTree>
    <p:extLst>
      <p:ext uri="{BB962C8B-B14F-4D97-AF65-F5344CB8AC3E}">
        <p14:creationId xmlns:p14="http://schemas.microsoft.com/office/powerpoint/2010/main" val="87897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24FC88-A6EE-7C69-C1A4-3107B7902D2A}"/>
              </a:ext>
            </a:extLst>
          </p:cNvPr>
          <p:cNvSpPr>
            <a:spLocks noGrp="1"/>
          </p:cNvSpPr>
          <p:nvPr>
            <p:ph type="title"/>
          </p:nvPr>
        </p:nvSpPr>
        <p:spPr/>
        <p:txBody>
          <a:bodyPr/>
          <a:lstStyle/>
          <a:p>
            <a:r>
              <a:rPr lang="sr-Latn-RS" sz="4400" dirty="0"/>
              <a:t>Minimalni zahtevi / neoštećen plod</a:t>
            </a:r>
            <a:endParaRPr lang="en-US" dirty="0"/>
          </a:p>
        </p:txBody>
      </p:sp>
      <p:sp>
        <p:nvSpPr>
          <p:cNvPr id="3" name="Content Placeholder 2">
            <a:extLst>
              <a:ext uri="{FF2B5EF4-FFF2-40B4-BE49-F238E27FC236}">
                <a16:creationId xmlns="" xmlns:a16="http://schemas.microsoft.com/office/drawing/2014/main" id="{AED97F39-CD05-150E-9A1E-E3618D1B13A3}"/>
              </a:ext>
            </a:extLst>
          </p:cNvPr>
          <p:cNvSpPr>
            <a:spLocks noGrp="1"/>
          </p:cNvSpPr>
          <p:nvPr>
            <p:ph idx="1"/>
          </p:nvPr>
        </p:nvSpPr>
        <p:spPr>
          <a:xfrm>
            <a:off x="6709024" y="1825625"/>
            <a:ext cx="4644775" cy="4351338"/>
          </a:xfrm>
        </p:spPr>
        <p:txBody>
          <a:bodyPr/>
          <a:lstStyle/>
          <a:p>
            <a:r>
              <a:rPr lang="sr-Latn-RS" b="1" dirty="0">
                <a:solidFill>
                  <a:srgbClr val="FF0000"/>
                </a:solidFill>
              </a:rPr>
              <a:t>Ozbiljne ožegotine </a:t>
            </a:r>
            <a:r>
              <a:rPr lang="en-US" b="1" dirty="0">
                <a:solidFill>
                  <a:srgbClr val="FF0000"/>
                </a:solidFill>
              </a:rPr>
              <a:t>— </a:t>
            </a:r>
            <a:r>
              <a:rPr lang="en-US" b="1" dirty="0" err="1">
                <a:solidFill>
                  <a:srgbClr val="FF0000"/>
                </a:solidFill>
              </a:rPr>
              <a:t>nisu</a:t>
            </a:r>
            <a:r>
              <a:rPr lang="en-US" b="1" dirty="0">
                <a:solidFill>
                  <a:srgbClr val="FF0000"/>
                </a:solidFill>
              </a:rPr>
              <a:t> </a:t>
            </a:r>
            <a:r>
              <a:rPr lang="en-US" b="1" dirty="0" err="1">
                <a:solidFill>
                  <a:srgbClr val="FF0000"/>
                </a:solidFill>
              </a:rPr>
              <a:t>dozvoljene</a:t>
            </a:r>
            <a:endParaRPr lang="en-US" b="1" dirty="0">
              <a:solidFill>
                <a:srgbClr val="FF0000"/>
              </a:solidFill>
            </a:endParaRPr>
          </a:p>
        </p:txBody>
      </p:sp>
      <p:pic>
        <p:nvPicPr>
          <p:cNvPr id="5" name="Picture 4">
            <a:extLst>
              <a:ext uri="{FF2B5EF4-FFF2-40B4-BE49-F238E27FC236}">
                <a16:creationId xmlns="" xmlns:a16="http://schemas.microsoft.com/office/drawing/2014/main" id="{39085CEF-1BED-4534-3ECC-895D786E8407}"/>
              </a:ext>
            </a:extLst>
          </p:cNvPr>
          <p:cNvPicPr>
            <a:picLocks noChangeAspect="1"/>
          </p:cNvPicPr>
          <p:nvPr/>
        </p:nvPicPr>
        <p:blipFill>
          <a:blip r:embed="rId2"/>
          <a:stretch>
            <a:fillRect/>
          </a:stretch>
        </p:blipFill>
        <p:spPr>
          <a:xfrm>
            <a:off x="282518" y="1825625"/>
            <a:ext cx="5813482" cy="4360111"/>
          </a:xfrm>
          <a:prstGeom prst="rect">
            <a:avLst/>
          </a:prstGeom>
        </p:spPr>
      </p:pic>
    </p:spTree>
    <p:extLst>
      <p:ext uri="{BB962C8B-B14F-4D97-AF65-F5344CB8AC3E}">
        <p14:creationId xmlns:p14="http://schemas.microsoft.com/office/powerpoint/2010/main" val="229103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82B3CE-4D7F-E373-C8F1-4753542F0116}"/>
              </a:ext>
            </a:extLst>
          </p:cNvPr>
          <p:cNvSpPr>
            <a:spLocks noGrp="1"/>
          </p:cNvSpPr>
          <p:nvPr>
            <p:ph type="title"/>
          </p:nvPr>
        </p:nvSpPr>
        <p:spPr>
          <a:xfrm>
            <a:off x="838200" y="365125"/>
            <a:ext cx="7515225" cy="625475"/>
          </a:xfrm>
        </p:spPr>
        <p:txBody>
          <a:bodyPr>
            <a:normAutofit/>
          </a:bodyPr>
          <a:lstStyle/>
          <a:p>
            <a:r>
              <a:rPr lang="sr-Latn-RS" sz="3200" dirty="0"/>
              <a:t>Odredbe o kvalitetu, minimalni zahtevi</a:t>
            </a:r>
            <a:endParaRPr lang="en-US" sz="3200" dirty="0"/>
          </a:p>
        </p:txBody>
      </p:sp>
      <p:sp>
        <p:nvSpPr>
          <p:cNvPr id="3" name="Content Placeholder 2">
            <a:extLst>
              <a:ext uri="{FF2B5EF4-FFF2-40B4-BE49-F238E27FC236}">
                <a16:creationId xmlns="" xmlns:a16="http://schemas.microsoft.com/office/drawing/2014/main" id="{8FB8F7BC-CAE4-D474-CB5A-F0DC72925A6C}"/>
              </a:ext>
            </a:extLst>
          </p:cNvPr>
          <p:cNvSpPr>
            <a:spLocks noGrp="1"/>
          </p:cNvSpPr>
          <p:nvPr>
            <p:ph idx="1"/>
          </p:nvPr>
        </p:nvSpPr>
        <p:spPr>
          <a:xfrm>
            <a:off x="762000" y="990600"/>
            <a:ext cx="10591800" cy="5619750"/>
          </a:xfrm>
        </p:spPr>
        <p:txBody>
          <a:bodyPr>
            <a:normAutofit fontScale="85000" lnSpcReduction="20000"/>
          </a:bodyPr>
          <a:lstStyle/>
          <a:p>
            <a:pPr>
              <a:spcAft>
                <a:spcPts val="600"/>
              </a:spcAft>
            </a:pPr>
            <a:r>
              <a:rPr lang="en-US" dirty="0"/>
              <a:t>U </a:t>
            </a:r>
            <a:r>
              <a:rPr lang="en-US" dirty="0" err="1"/>
              <a:t>svim</a:t>
            </a:r>
            <a:r>
              <a:rPr lang="en-US" dirty="0"/>
              <a:t> </a:t>
            </a:r>
            <a:r>
              <a:rPr lang="en-US" dirty="0" err="1"/>
              <a:t>klasama</a:t>
            </a:r>
            <a:r>
              <a:rPr lang="en-US" dirty="0"/>
              <a:t>, u </a:t>
            </a:r>
            <a:r>
              <a:rPr lang="en-US" dirty="0" err="1"/>
              <a:t>skladu</a:t>
            </a:r>
            <a:r>
              <a:rPr lang="en-US" dirty="0"/>
              <a:t> </a:t>
            </a:r>
            <a:r>
              <a:rPr lang="en-US" dirty="0" err="1"/>
              <a:t>sa</a:t>
            </a:r>
            <a:r>
              <a:rPr lang="en-US" dirty="0"/>
              <a:t> </a:t>
            </a:r>
            <a:r>
              <a:rPr lang="en-US" dirty="0" err="1"/>
              <a:t>posebnim</a:t>
            </a:r>
            <a:r>
              <a:rPr lang="en-US" dirty="0"/>
              <a:t> </a:t>
            </a:r>
            <a:r>
              <a:rPr lang="en-US" dirty="0" err="1"/>
              <a:t>odredbama</a:t>
            </a:r>
            <a:r>
              <a:rPr lang="en-US" dirty="0"/>
              <a:t> za </a:t>
            </a:r>
            <a:r>
              <a:rPr lang="en-US" dirty="0" err="1"/>
              <a:t>svaku</a:t>
            </a:r>
            <a:r>
              <a:rPr lang="en-US" dirty="0"/>
              <a:t> </a:t>
            </a:r>
            <a:r>
              <a:rPr lang="en-US" dirty="0" err="1"/>
              <a:t>klasu</a:t>
            </a:r>
            <a:r>
              <a:rPr lang="en-US" dirty="0"/>
              <a:t> </a:t>
            </a:r>
            <a:r>
              <a:rPr lang="en-US" dirty="0" err="1"/>
              <a:t>i</a:t>
            </a:r>
            <a:r>
              <a:rPr lang="en-US" dirty="0"/>
              <a:t> </a:t>
            </a:r>
            <a:r>
              <a:rPr lang="en-US" dirty="0" err="1"/>
              <a:t>dozvoljenim</a:t>
            </a:r>
            <a:r>
              <a:rPr lang="en-US" dirty="0"/>
              <a:t> </a:t>
            </a:r>
            <a:r>
              <a:rPr lang="en-US" dirty="0" err="1"/>
              <a:t>tolerancijama</a:t>
            </a:r>
            <a:r>
              <a:rPr lang="en-US" dirty="0"/>
              <a:t>, </a:t>
            </a:r>
            <a:r>
              <a:rPr lang="en-US" dirty="0" err="1"/>
              <a:t>slatke</a:t>
            </a:r>
            <a:r>
              <a:rPr lang="en-US" dirty="0"/>
              <a:t> </a:t>
            </a:r>
            <a:r>
              <a:rPr lang="en-US" dirty="0" err="1"/>
              <a:t>paprike</a:t>
            </a:r>
            <a:r>
              <a:rPr lang="en-US" dirty="0"/>
              <a:t> </a:t>
            </a:r>
            <a:r>
              <a:rPr lang="en-US" dirty="0" err="1"/>
              <a:t>moraju</a:t>
            </a:r>
            <a:r>
              <a:rPr lang="en-US" dirty="0"/>
              <a:t> </a:t>
            </a:r>
            <a:r>
              <a:rPr lang="en-US" dirty="0" err="1"/>
              <a:t>biti</a:t>
            </a:r>
            <a:r>
              <a:rPr lang="en-US" dirty="0"/>
              <a:t>:</a:t>
            </a:r>
            <a:endParaRPr lang="sr-Latn-RS" dirty="0"/>
          </a:p>
          <a:p>
            <a:pPr lvl="1"/>
            <a:r>
              <a:rPr lang="sr-Latn-RS" b="1" dirty="0">
                <a:solidFill>
                  <a:schemeClr val="accent1"/>
                </a:solidFill>
              </a:rPr>
              <a:t>zdrave</a:t>
            </a:r>
            <a:r>
              <a:rPr lang="en-US" b="1" dirty="0">
                <a:solidFill>
                  <a:schemeClr val="accent1"/>
                </a:solidFill>
              </a:rPr>
              <a:t>; </a:t>
            </a:r>
            <a:r>
              <a:rPr lang="en-US" b="1" dirty="0" err="1">
                <a:solidFill>
                  <a:schemeClr val="accent1"/>
                </a:solidFill>
              </a:rPr>
              <a:t>isključeni</a:t>
            </a:r>
            <a:r>
              <a:rPr lang="en-US" b="1" dirty="0">
                <a:solidFill>
                  <a:schemeClr val="accent1"/>
                </a:solidFill>
              </a:rPr>
              <a:t> </a:t>
            </a:r>
            <a:r>
              <a:rPr lang="en-US" b="1" dirty="0" err="1">
                <a:solidFill>
                  <a:schemeClr val="accent1"/>
                </a:solidFill>
              </a:rPr>
              <a:t>su</a:t>
            </a:r>
            <a:r>
              <a:rPr lang="en-US" b="1" dirty="0">
                <a:solidFill>
                  <a:schemeClr val="accent1"/>
                </a:solidFill>
              </a:rPr>
              <a:t> </a:t>
            </a:r>
            <a:r>
              <a:rPr lang="en-US" b="1" dirty="0" err="1">
                <a:solidFill>
                  <a:schemeClr val="accent1"/>
                </a:solidFill>
              </a:rPr>
              <a:t>proizvodi</a:t>
            </a:r>
            <a:r>
              <a:rPr lang="en-US" b="1" dirty="0">
                <a:solidFill>
                  <a:schemeClr val="accent1"/>
                </a:solidFill>
              </a:rPr>
              <a:t> </a:t>
            </a:r>
            <a:r>
              <a:rPr lang="en-US" b="1" dirty="0" err="1">
                <a:solidFill>
                  <a:schemeClr val="accent1"/>
                </a:solidFill>
              </a:rPr>
              <a:t>zahvaćeni</a:t>
            </a:r>
            <a:r>
              <a:rPr lang="en-US" b="1" dirty="0">
                <a:solidFill>
                  <a:schemeClr val="accent1"/>
                </a:solidFill>
              </a:rPr>
              <a:t> </a:t>
            </a:r>
            <a:r>
              <a:rPr lang="en-US" b="1" dirty="0" err="1">
                <a:solidFill>
                  <a:schemeClr val="accent1"/>
                </a:solidFill>
              </a:rPr>
              <a:t>truljenjem</a:t>
            </a:r>
            <a:r>
              <a:rPr lang="en-US" b="1" dirty="0">
                <a:solidFill>
                  <a:schemeClr val="accent1"/>
                </a:solidFill>
              </a:rPr>
              <a:t> </a:t>
            </a:r>
            <a:r>
              <a:rPr lang="en-US" b="1" dirty="0" err="1">
                <a:solidFill>
                  <a:schemeClr val="accent1"/>
                </a:solidFill>
              </a:rPr>
              <a:t>ili</a:t>
            </a:r>
            <a:r>
              <a:rPr lang="en-US" b="1" dirty="0">
                <a:solidFill>
                  <a:schemeClr val="accent1"/>
                </a:solidFill>
              </a:rPr>
              <a:t> </a:t>
            </a:r>
            <a:r>
              <a:rPr lang="en-US" b="1" dirty="0" err="1">
                <a:solidFill>
                  <a:schemeClr val="accent1"/>
                </a:solidFill>
              </a:rPr>
              <a:t>propadanjem</a:t>
            </a:r>
            <a:r>
              <a:rPr lang="en-US" b="1" dirty="0">
                <a:solidFill>
                  <a:schemeClr val="accent1"/>
                </a:solidFill>
              </a:rPr>
              <a:t> </a:t>
            </a:r>
            <a:r>
              <a:rPr lang="en-US" b="1" dirty="0" err="1">
                <a:solidFill>
                  <a:schemeClr val="accent1"/>
                </a:solidFill>
              </a:rPr>
              <a:t>tako</a:t>
            </a:r>
            <a:r>
              <a:rPr lang="en-US" b="1" dirty="0">
                <a:solidFill>
                  <a:schemeClr val="accent1"/>
                </a:solidFill>
              </a:rPr>
              <a:t> da </a:t>
            </a:r>
            <a:r>
              <a:rPr lang="en-US" b="1" dirty="0" err="1">
                <a:solidFill>
                  <a:schemeClr val="accent1"/>
                </a:solidFill>
              </a:rPr>
              <a:t>su</a:t>
            </a:r>
            <a:r>
              <a:rPr lang="en-US" b="1" dirty="0">
                <a:solidFill>
                  <a:schemeClr val="accent1"/>
                </a:solidFill>
              </a:rPr>
              <a:t> </a:t>
            </a:r>
            <a:r>
              <a:rPr lang="en-US" b="1" dirty="0" err="1">
                <a:solidFill>
                  <a:schemeClr val="accent1"/>
                </a:solidFill>
              </a:rPr>
              <a:t>neprikladni</a:t>
            </a:r>
            <a:r>
              <a:rPr lang="en-US" b="1" dirty="0">
                <a:solidFill>
                  <a:schemeClr val="accent1"/>
                </a:solidFill>
              </a:rPr>
              <a:t> za </a:t>
            </a:r>
            <a:r>
              <a:rPr lang="en-US" b="1" dirty="0" err="1">
                <a:solidFill>
                  <a:schemeClr val="accent1"/>
                </a:solidFill>
              </a:rPr>
              <a:t>potrošnju</a:t>
            </a:r>
            <a:r>
              <a:rPr lang="en-US" b="1" dirty="0">
                <a:solidFill>
                  <a:schemeClr val="accent1"/>
                </a:solidFill>
              </a:rPr>
              <a:t>.</a:t>
            </a:r>
            <a:endParaRPr lang="sr-Latn-RS" b="1" dirty="0">
              <a:solidFill>
                <a:schemeClr val="accent1"/>
              </a:solidFill>
            </a:endParaRPr>
          </a:p>
          <a:p>
            <a:r>
              <a:rPr lang="en-US" b="1" dirty="0" err="1"/>
              <a:t>Tumačenje</a:t>
            </a:r>
            <a:r>
              <a:rPr lang="en-US" dirty="0"/>
              <a:t>: </a:t>
            </a:r>
            <a:r>
              <a:rPr lang="en-US" dirty="0" err="1"/>
              <a:t>Slatke</a:t>
            </a:r>
            <a:r>
              <a:rPr lang="en-US" dirty="0"/>
              <a:t> </a:t>
            </a:r>
            <a:r>
              <a:rPr lang="en-US" dirty="0" err="1"/>
              <a:t>paprike</a:t>
            </a:r>
            <a:r>
              <a:rPr lang="en-US" dirty="0"/>
              <a:t> ne </a:t>
            </a:r>
            <a:r>
              <a:rPr lang="en-US" dirty="0" err="1"/>
              <a:t>smeju</a:t>
            </a:r>
            <a:r>
              <a:rPr lang="en-US" dirty="0"/>
              <a:t> </a:t>
            </a:r>
            <a:r>
              <a:rPr lang="en-US" dirty="0" err="1"/>
              <a:t>biti</a:t>
            </a:r>
            <a:r>
              <a:rPr lang="en-US" dirty="0"/>
              <a:t> </a:t>
            </a:r>
            <a:r>
              <a:rPr lang="en-US" dirty="0" err="1"/>
              <a:t>obolele</a:t>
            </a:r>
            <a:r>
              <a:rPr lang="en-US" dirty="0"/>
              <a:t> </a:t>
            </a:r>
            <a:r>
              <a:rPr lang="en-US" dirty="0" err="1"/>
              <a:t>ili</a:t>
            </a:r>
            <a:r>
              <a:rPr lang="en-US" dirty="0"/>
              <a:t> </a:t>
            </a:r>
            <a:r>
              <a:rPr lang="en-US" dirty="0" err="1"/>
              <a:t>ozbiljno</a:t>
            </a:r>
            <a:r>
              <a:rPr lang="en-US" dirty="0"/>
              <a:t> </a:t>
            </a:r>
            <a:r>
              <a:rPr lang="en-US" dirty="0" err="1"/>
              <a:t>oštećene</a:t>
            </a:r>
            <a:r>
              <a:rPr lang="en-US" dirty="0"/>
              <a:t> </a:t>
            </a:r>
            <a:r>
              <a:rPr lang="sr-Latn-RS" dirty="0"/>
              <a:t>što</a:t>
            </a:r>
            <a:r>
              <a:rPr lang="en-US" dirty="0"/>
              <a:t> </a:t>
            </a:r>
            <a:r>
              <a:rPr lang="en-US" dirty="0" err="1"/>
              <a:t>značajno</a:t>
            </a:r>
            <a:r>
              <a:rPr lang="en-US" dirty="0"/>
              <a:t> </a:t>
            </a:r>
            <a:r>
              <a:rPr lang="en-US" dirty="0" err="1"/>
              <a:t>utič</a:t>
            </a:r>
            <a:r>
              <a:rPr lang="sr-Latn-RS" dirty="0"/>
              <a:t>e</a:t>
            </a:r>
            <a:r>
              <a:rPr lang="en-US" dirty="0"/>
              <a:t> </a:t>
            </a:r>
            <a:r>
              <a:rPr lang="en-US" dirty="0" err="1"/>
              <a:t>na</a:t>
            </a:r>
            <a:r>
              <a:rPr lang="en-US" dirty="0"/>
              <a:t> </a:t>
            </a:r>
            <a:r>
              <a:rPr lang="en-US" dirty="0" err="1"/>
              <a:t>njihov</a:t>
            </a:r>
            <a:r>
              <a:rPr lang="en-US" dirty="0"/>
              <a:t> </a:t>
            </a:r>
            <a:r>
              <a:rPr lang="en-US" dirty="0" err="1"/>
              <a:t>izgled</a:t>
            </a:r>
            <a:r>
              <a:rPr lang="en-US" dirty="0"/>
              <a:t>, </a:t>
            </a:r>
            <a:r>
              <a:rPr lang="en-US" dirty="0" err="1"/>
              <a:t>jestivost</a:t>
            </a:r>
            <a:r>
              <a:rPr lang="sr-Latn-RS" dirty="0"/>
              <a:t>/ukus</a:t>
            </a:r>
            <a:r>
              <a:rPr lang="en-US" dirty="0"/>
              <a:t> </a:t>
            </a:r>
            <a:r>
              <a:rPr lang="en-US" dirty="0" err="1"/>
              <a:t>ili</a:t>
            </a:r>
            <a:r>
              <a:rPr lang="en-US" dirty="0"/>
              <a:t> </a:t>
            </a:r>
            <a:r>
              <a:rPr lang="en-US" dirty="0" err="1"/>
              <a:t>očuvanje</a:t>
            </a:r>
            <a:r>
              <a:rPr lang="en-US" dirty="0"/>
              <a:t> </a:t>
            </a:r>
            <a:r>
              <a:rPr lang="en-US" dirty="0" err="1"/>
              <a:t>kvaliteta</a:t>
            </a:r>
            <a:r>
              <a:rPr lang="en-US" dirty="0"/>
              <a:t>.</a:t>
            </a:r>
          </a:p>
          <a:p>
            <a:r>
              <a:rPr lang="en-US" dirty="0" err="1"/>
              <a:t>Slatke</a:t>
            </a:r>
            <a:r>
              <a:rPr lang="en-US" dirty="0"/>
              <a:t> </a:t>
            </a:r>
            <a:r>
              <a:rPr lang="en-US" dirty="0" err="1"/>
              <a:t>paprike</a:t>
            </a:r>
            <a:r>
              <a:rPr lang="en-US" dirty="0"/>
              <a:t> </a:t>
            </a:r>
            <a:r>
              <a:rPr lang="en-US" dirty="0" err="1"/>
              <a:t>koje</a:t>
            </a:r>
            <a:r>
              <a:rPr lang="en-US" dirty="0"/>
              <a:t> </a:t>
            </a:r>
            <a:r>
              <a:rPr lang="en-US" dirty="0" err="1"/>
              <a:t>pokazuju</a:t>
            </a:r>
            <a:r>
              <a:rPr lang="en-US" dirty="0"/>
              <a:t> </a:t>
            </a:r>
            <a:r>
              <a:rPr lang="en-US" dirty="0" err="1"/>
              <a:t>sledeće</a:t>
            </a:r>
            <a:r>
              <a:rPr lang="en-US" dirty="0"/>
              <a:t> </a:t>
            </a:r>
            <a:r>
              <a:rPr lang="en-US" dirty="0" err="1"/>
              <a:t>nedostatke</a:t>
            </a:r>
            <a:r>
              <a:rPr lang="en-US" dirty="0"/>
              <a:t> </a:t>
            </a:r>
            <a:r>
              <a:rPr lang="en-US" dirty="0" err="1"/>
              <a:t>su</a:t>
            </a:r>
            <a:r>
              <a:rPr lang="en-US" dirty="0"/>
              <a:t> </a:t>
            </a:r>
            <a:r>
              <a:rPr lang="en-US" dirty="0" err="1"/>
              <a:t>stoga</a:t>
            </a:r>
            <a:r>
              <a:rPr lang="en-US" dirty="0"/>
              <a:t> </a:t>
            </a:r>
            <a:r>
              <a:rPr lang="en-US" dirty="0" err="1"/>
              <a:t>isključene</a:t>
            </a:r>
            <a:r>
              <a:rPr lang="en-US" dirty="0"/>
              <a:t>:</a:t>
            </a:r>
          </a:p>
          <a:p>
            <a:pPr lvl="1"/>
            <a:r>
              <a:rPr lang="en-US" dirty="0" err="1"/>
              <a:t>truljenje</a:t>
            </a:r>
            <a:r>
              <a:rPr lang="en-US" dirty="0"/>
              <a:t>, </a:t>
            </a:r>
            <a:r>
              <a:rPr lang="en-US" dirty="0" err="1"/>
              <a:t>čak</a:t>
            </a:r>
            <a:r>
              <a:rPr lang="en-US" dirty="0"/>
              <a:t> </a:t>
            </a:r>
            <a:r>
              <a:rPr lang="en-US" dirty="0" err="1"/>
              <a:t>i</a:t>
            </a:r>
            <a:r>
              <a:rPr lang="en-US" dirty="0"/>
              <a:t> </a:t>
            </a:r>
            <a:r>
              <a:rPr lang="en-US" dirty="0" err="1"/>
              <a:t>ako</a:t>
            </a:r>
            <a:r>
              <a:rPr lang="en-US" dirty="0"/>
              <a:t> </a:t>
            </a:r>
            <a:r>
              <a:rPr lang="en-US" dirty="0" err="1"/>
              <a:t>su</a:t>
            </a:r>
            <a:r>
              <a:rPr lang="en-US" dirty="0"/>
              <a:t> </a:t>
            </a:r>
            <a:r>
              <a:rPr lang="en-US" dirty="0" err="1"/>
              <a:t>znaci</a:t>
            </a:r>
            <a:r>
              <a:rPr lang="en-US" dirty="0"/>
              <a:t> </a:t>
            </a:r>
            <a:r>
              <a:rPr lang="en-US" dirty="0" err="1"/>
              <a:t>veoma</a:t>
            </a:r>
            <a:r>
              <a:rPr lang="en-US" dirty="0"/>
              <a:t> </a:t>
            </a:r>
            <a:r>
              <a:rPr lang="en-US" dirty="0" err="1"/>
              <a:t>blagi</a:t>
            </a:r>
            <a:r>
              <a:rPr lang="en-US" dirty="0"/>
              <a:t> </a:t>
            </a:r>
            <a:r>
              <a:rPr lang="en-US" dirty="0" err="1"/>
              <a:t>ili</a:t>
            </a:r>
            <a:r>
              <a:rPr lang="en-US" dirty="0"/>
              <a:t> </a:t>
            </a:r>
            <a:r>
              <a:rPr lang="en-US" dirty="0" err="1"/>
              <a:t>trulež</a:t>
            </a:r>
            <a:r>
              <a:rPr lang="en-US" dirty="0"/>
              <a:t> </a:t>
            </a:r>
            <a:r>
              <a:rPr lang="sr-Latn-RS" dirty="0"/>
              <a:t>zahvata</a:t>
            </a:r>
            <a:r>
              <a:rPr lang="en-US" dirty="0"/>
              <a:t> </a:t>
            </a:r>
            <a:r>
              <a:rPr lang="en-US" dirty="0" err="1"/>
              <a:t>čašicu</a:t>
            </a:r>
            <a:r>
              <a:rPr lang="en-US" dirty="0"/>
              <a:t> </a:t>
            </a:r>
            <a:r>
              <a:rPr lang="en-US" dirty="0" err="1"/>
              <a:t>i</a:t>
            </a:r>
            <a:r>
              <a:rPr lang="en-US" dirty="0"/>
              <a:t>/</a:t>
            </a:r>
            <a:r>
              <a:rPr lang="en-US" dirty="0" err="1"/>
              <a:t>ili</a:t>
            </a:r>
            <a:r>
              <a:rPr lang="en-US" dirty="0"/>
              <a:t> </a:t>
            </a:r>
            <a:r>
              <a:rPr lang="en-US" dirty="0" err="1"/>
              <a:t>peteljku</a:t>
            </a:r>
            <a:endParaRPr lang="en-US" dirty="0"/>
          </a:p>
          <a:p>
            <a:pPr lvl="1"/>
            <a:r>
              <a:rPr lang="sr-Latn-RS" dirty="0" err="1"/>
              <a:t>plesnivost</a:t>
            </a:r>
            <a:endParaRPr lang="en-US" dirty="0"/>
          </a:p>
          <a:p>
            <a:pPr lvl="1"/>
            <a:r>
              <a:rPr lang="en-US" dirty="0" err="1"/>
              <a:t>ozbiljn</a:t>
            </a:r>
            <a:r>
              <a:rPr lang="sr-Latn-RS" dirty="0"/>
              <a:t>a</a:t>
            </a:r>
            <a:r>
              <a:rPr lang="en-US" dirty="0"/>
              <a:t> </a:t>
            </a:r>
            <a:r>
              <a:rPr lang="en-US" dirty="0" err="1"/>
              <a:t>udubljenj</a:t>
            </a:r>
            <a:r>
              <a:rPr lang="sr-Latn-RS" dirty="0"/>
              <a:t>a</a:t>
            </a:r>
            <a:endParaRPr lang="en-US" dirty="0"/>
          </a:p>
          <a:p>
            <a:pPr lvl="1"/>
            <a:r>
              <a:rPr lang="en-US" dirty="0" err="1"/>
              <a:t>ozbiljn</a:t>
            </a:r>
            <a:r>
              <a:rPr lang="sr-Latn-RS" dirty="0"/>
              <a:t>i</a:t>
            </a:r>
            <a:r>
              <a:rPr lang="en-US" dirty="0"/>
              <a:t> </a:t>
            </a:r>
            <a:r>
              <a:rPr lang="sr-Latn-RS" dirty="0"/>
              <a:t>uboji / ogrebotine</a:t>
            </a:r>
            <a:endParaRPr lang="en-US" dirty="0"/>
          </a:p>
          <a:p>
            <a:pPr lvl="1"/>
            <a:r>
              <a:rPr lang="en-US" dirty="0" err="1"/>
              <a:t>ozbiljno</a:t>
            </a:r>
            <a:r>
              <a:rPr lang="en-US" dirty="0"/>
              <a:t> </a:t>
            </a:r>
            <a:r>
              <a:rPr lang="en-US" dirty="0" err="1"/>
              <a:t>propadanje</a:t>
            </a:r>
            <a:r>
              <a:rPr lang="en-US" dirty="0"/>
              <a:t> </a:t>
            </a:r>
            <a:r>
              <a:rPr lang="sr-Latn-RS" dirty="0"/>
              <a:t>– suva vršna trulež ploda (nedostatak mikroelemenata)</a:t>
            </a:r>
            <a:r>
              <a:rPr lang="en-US" dirty="0"/>
              <a:t>.</a:t>
            </a:r>
          </a:p>
          <a:p>
            <a:r>
              <a:rPr lang="en-US" dirty="0"/>
              <a:t>Pored toga, </a:t>
            </a:r>
            <a:r>
              <a:rPr lang="en-US" dirty="0" err="1"/>
              <a:t>slatke</a:t>
            </a:r>
            <a:r>
              <a:rPr lang="en-US" dirty="0"/>
              <a:t> </a:t>
            </a:r>
            <a:r>
              <a:rPr lang="en-US" dirty="0" err="1"/>
              <a:t>paprike</a:t>
            </a:r>
            <a:r>
              <a:rPr lang="en-US" dirty="0"/>
              <a:t> ne </a:t>
            </a:r>
            <a:r>
              <a:rPr lang="en-US" dirty="0" err="1"/>
              <a:t>smeju</a:t>
            </a:r>
            <a:r>
              <a:rPr lang="en-US" dirty="0"/>
              <a:t> </a:t>
            </a:r>
            <a:r>
              <a:rPr lang="en-US" dirty="0" err="1"/>
              <a:t>imati</a:t>
            </a:r>
            <a:r>
              <a:rPr lang="en-US" dirty="0"/>
              <a:t> </a:t>
            </a:r>
            <a:r>
              <a:rPr lang="en-US" dirty="0" err="1"/>
              <a:t>fiziološke</a:t>
            </a:r>
            <a:r>
              <a:rPr lang="en-US" dirty="0"/>
              <a:t> </a:t>
            </a:r>
            <a:r>
              <a:rPr lang="en-US" dirty="0" err="1"/>
              <a:t>nedostatke</a:t>
            </a:r>
            <a:r>
              <a:rPr lang="en-US" dirty="0"/>
              <a:t> </a:t>
            </a:r>
            <a:r>
              <a:rPr lang="en-US" dirty="0" err="1"/>
              <a:t>kao</a:t>
            </a:r>
            <a:r>
              <a:rPr lang="en-US" dirty="0"/>
              <a:t> </a:t>
            </a:r>
            <a:r>
              <a:rPr lang="en-US" dirty="0" err="1"/>
              <a:t>što</a:t>
            </a:r>
            <a:r>
              <a:rPr lang="en-US" dirty="0"/>
              <a:t> </a:t>
            </a:r>
            <a:r>
              <a:rPr lang="en-US" dirty="0" err="1"/>
              <a:t>su</a:t>
            </a:r>
            <a:r>
              <a:rPr lang="en-US" dirty="0"/>
              <a:t> </a:t>
            </a:r>
            <a:r>
              <a:rPr lang="en-US" dirty="0" err="1"/>
              <a:t>defekti</a:t>
            </a:r>
            <a:r>
              <a:rPr lang="en-US" dirty="0"/>
              <a:t> </a:t>
            </a:r>
            <a:r>
              <a:rPr lang="sr-Latn-RS" dirty="0"/>
              <a:t>kao ulegnuća/rupice </a:t>
            </a:r>
            <a:r>
              <a:rPr lang="en-US" dirty="0" err="1"/>
              <a:t>ili</a:t>
            </a:r>
            <a:r>
              <a:rPr lang="en-US" dirty="0"/>
              <a:t> </a:t>
            </a:r>
            <a:r>
              <a:rPr lang="sr-Latn-RS" dirty="0"/>
              <a:t>od </a:t>
            </a:r>
            <a:r>
              <a:rPr lang="en-US" dirty="0" err="1"/>
              <a:t>nedostatka</a:t>
            </a:r>
            <a:r>
              <a:rPr lang="en-US" dirty="0"/>
              <a:t> </a:t>
            </a:r>
            <a:r>
              <a:rPr lang="en-US" dirty="0" err="1"/>
              <a:t>kalcijuma</a:t>
            </a:r>
            <a:r>
              <a:rPr lang="en-US" dirty="0"/>
              <a:t> (</a:t>
            </a:r>
            <a:r>
              <a:rPr lang="en-US" dirty="0" err="1"/>
              <a:t>koje</a:t>
            </a:r>
            <a:r>
              <a:rPr lang="en-US" dirty="0"/>
              <a:t> se </a:t>
            </a:r>
            <a:r>
              <a:rPr lang="en-US" dirty="0" err="1"/>
              <a:t>naziva</a:t>
            </a:r>
            <a:r>
              <a:rPr lang="en-US" dirty="0"/>
              <a:t> </a:t>
            </a:r>
            <a:r>
              <a:rPr lang="en-US" dirty="0" err="1"/>
              <a:t>propadanje</a:t>
            </a:r>
            <a:r>
              <a:rPr lang="sr-Latn-RS" dirty="0"/>
              <a:t>/suva vršna trulež</a:t>
            </a:r>
            <a:r>
              <a:rPr lang="en-US" dirty="0"/>
              <a:t>). </a:t>
            </a:r>
            <a:r>
              <a:rPr lang="sr-Latn-RS" dirty="0"/>
              <a:t>Suva vršna trulež</a:t>
            </a:r>
            <a:r>
              <a:rPr lang="en-US" dirty="0"/>
              <a:t>, </a:t>
            </a:r>
            <a:r>
              <a:rPr lang="sr-Latn-RS" dirty="0"/>
              <a:t>uboji i rupice </a:t>
            </a:r>
            <a:r>
              <a:rPr lang="en-US" dirty="0" err="1"/>
              <a:t>su</a:t>
            </a:r>
            <a:r>
              <a:rPr lang="en-US" dirty="0"/>
              <a:t> </a:t>
            </a:r>
            <a:r>
              <a:rPr lang="en-US" dirty="0" err="1"/>
              <a:t>dozvoljeni</a:t>
            </a:r>
            <a:r>
              <a:rPr lang="en-US" dirty="0"/>
              <a:t> u </a:t>
            </a:r>
            <a:r>
              <a:rPr lang="en-US" dirty="0" err="1"/>
              <a:t>granicama</a:t>
            </a:r>
            <a:r>
              <a:rPr lang="en-US" dirty="0"/>
              <a:t> </a:t>
            </a:r>
            <a:r>
              <a:rPr lang="en-US" dirty="0" err="1"/>
              <a:t>klase</a:t>
            </a:r>
            <a:r>
              <a:rPr lang="en-US" dirty="0"/>
              <a:t> II.</a:t>
            </a:r>
          </a:p>
          <a:p>
            <a:r>
              <a:rPr lang="en-US" i="1" dirty="0" err="1"/>
              <a:t>Savet</a:t>
            </a:r>
            <a:r>
              <a:rPr lang="en-US" dirty="0"/>
              <a:t>: </a:t>
            </a:r>
            <a:r>
              <a:rPr lang="en-US" dirty="0" err="1"/>
              <a:t>Preporučuje</a:t>
            </a:r>
            <a:r>
              <a:rPr lang="en-US" dirty="0"/>
              <a:t> se da u </a:t>
            </a:r>
            <a:r>
              <a:rPr lang="en-US" dirty="0" err="1"/>
              <a:t>fazi</a:t>
            </a:r>
            <a:r>
              <a:rPr lang="en-US" dirty="0"/>
              <a:t> </a:t>
            </a:r>
            <a:r>
              <a:rPr lang="en-US" dirty="0" err="1"/>
              <a:t>pakovanja</a:t>
            </a:r>
            <a:r>
              <a:rPr lang="en-US" dirty="0"/>
              <a:t> </a:t>
            </a:r>
            <a:r>
              <a:rPr lang="en-US" dirty="0" err="1"/>
              <a:t>ocenjivanje</a:t>
            </a:r>
            <a:r>
              <a:rPr lang="en-US" dirty="0"/>
              <a:t> </a:t>
            </a:r>
            <a:r>
              <a:rPr lang="en-US" dirty="0" err="1"/>
              <a:t>bude</a:t>
            </a:r>
            <a:r>
              <a:rPr lang="en-US" dirty="0"/>
              <a:t> </a:t>
            </a:r>
            <a:r>
              <a:rPr lang="sr-Latn-RS" dirty="0"/>
              <a:t>konzervativno</a:t>
            </a:r>
            <a:r>
              <a:rPr lang="en-US" dirty="0"/>
              <a:t> za </a:t>
            </a:r>
            <a:r>
              <a:rPr lang="en-US" dirty="0" err="1"/>
              <a:t>progresivne</a:t>
            </a:r>
            <a:r>
              <a:rPr lang="en-US" dirty="0"/>
              <a:t> </a:t>
            </a:r>
            <a:r>
              <a:rPr lang="en-US" dirty="0" err="1"/>
              <a:t>nedostatke</a:t>
            </a:r>
            <a:r>
              <a:rPr lang="en-US" dirty="0"/>
              <a:t> </a:t>
            </a:r>
            <a:r>
              <a:rPr lang="en-US" dirty="0" err="1"/>
              <a:t>kao</a:t>
            </a:r>
            <a:r>
              <a:rPr lang="en-US" dirty="0"/>
              <a:t> </a:t>
            </a:r>
            <a:r>
              <a:rPr lang="en-US" dirty="0" err="1"/>
              <a:t>što</a:t>
            </a:r>
            <a:r>
              <a:rPr lang="en-US" dirty="0"/>
              <a:t> </a:t>
            </a:r>
            <a:r>
              <a:rPr lang="en-US" dirty="0" err="1"/>
              <a:t>su</a:t>
            </a:r>
            <a:r>
              <a:rPr lang="en-US" dirty="0"/>
              <a:t> </a:t>
            </a:r>
            <a:r>
              <a:rPr lang="en-US" dirty="0" err="1"/>
              <a:t>truljenje</a:t>
            </a:r>
            <a:r>
              <a:rPr lang="en-US" dirty="0"/>
              <a:t>, </a:t>
            </a:r>
            <a:r>
              <a:rPr lang="en-US" dirty="0" err="1"/>
              <a:t>buđ</a:t>
            </a:r>
            <a:r>
              <a:rPr lang="en-US" dirty="0"/>
              <a:t> </a:t>
            </a:r>
            <a:r>
              <a:rPr lang="en-US" dirty="0" err="1"/>
              <a:t>i</a:t>
            </a:r>
            <a:r>
              <a:rPr lang="en-US" dirty="0"/>
              <a:t> </a:t>
            </a:r>
            <a:r>
              <a:rPr lang="en-US" dirty="0" err="1"/>
              <a:t>udubljenja</a:t>
            </a:r>
            <a:r>
              <a:rPr lang="en-US" dirty="0"/>
              <a:t>.</a:t>
            </a:r>
          </a:p>
        </p:txBody>
      </p:sp>
    </p:spTree>
    <p:extLst>
      <p:ext uri="{BB962C8B-B14F-4D97-AF65-F5344CB8AC3E}">
        <p14:creationId xmlns:p14="http://schemas.microsoft.com/office/powerpoint/2010/main" val="1920810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F3B51-8CEE-1AB2-4922-E3DE862FF22B}"/>
              </a:ext>
            </a:extLst>
          </p:cNvPr>
          <p:cNvSpPr>
            <a:spLocks noGrp="1"/>
          </p:cNvSpPr>
          <p:nvPr>
            <p:ph type="title"/>
          </p:nvPr>
        </p:nvSpPr>
        <p:spPr/>
        <p:txBody>
          <a:bodyPr/>
          <a:lstStyle/>
          <a:p>
            <a:r>
              <a:rPr lang="sr-Latn-RS" dirty="0"/>
              <a:t>Minimalni zahtevi / zdrav plod</a:t>
            </a:r>
            <a:endParaRPr lang="en-US" dirty="0"/>
          </a:p>
        </p:txBody>
      </p:sp>
      <p:sp>
        <p:nvSpPr>
          <p:cNvPr id="3" name="Content Placeholder 2">
            <a:extLst>
              <a:ext uri="{FF2B5EF4-FFF2-40B4-BE49-F238E27FC236}">
                <a16:creationId xmlns="" xmlns:a16="http://schemas.microsoft.com/office/drawing/2014/main" id="{7950F82E-7F82-E928-E423-7B0706FC1761}"/>
              </a:ext>
            </a:extLst>
          </p:cNvPr>
          <p:cNvSpPr>
            <a:spLocks noGrp="1"/>
          </p:cNvSpPr>
          <p:nvPr>
            <p:ph idx="1"/>
          </p:nvPr>
        </p:nvSpPr>
        <p:spPr>
          <a:xfrm>
            <a:off x="6591300" y="1825625"/>
            <a:ext cx="4762500" cy="4351338"/>
          </a:xfrm>
        </p:spPr>
        <p:txBody>
          <a:bodyPr/>
          <a:lstStyle/>
          <a:p>
            <a:r>
              <a:rPr lang="sr-Latn-RS" dirty="0">
                <a:solidFill>
                  <a:srgbClr val="FF0000"/>
                </a:solidFill>
              </a:rPr>
              <a:t>Veoma mala trulež – nije dozvoljeno</a:t>
            </a:r>
            <a:endParaRPr lang="en-US" dirty="0">
              <a:solidFill>
                <a:srgbClr val="FF0000"/>
              </a:solidFill>
            </a:endParaRPr>
          </a:p>
        </p:txBody>
      </p:sp>
      <p:grpSp>
        <p:nvGrpSpPr>
          <p:cNvPr id="9" name="Group 8">
            <a:extLst>
              <a:ext uri="{FF2B5EF4-FFF2-40B4-BE49-F238E27FC236}">
                <a16:creationId xmlns="" xmlns:a16="http://schemas.microsoft.com/office/drawing/2014/main" id="{E1ECD870-EB4B-3BA7-9E96-8E35F4EC9F3E}"/>
              </a:ext>
            </a:extLst>
          </p:cNvPr>
          <p:cNvGrpSpPr/>
          <p:nvPr/>
        </p:nvGrpSpPr>
        <p:grpSpPr>
          <a:xfrm>
            <a:off x="1154475" y="2113302"/>
            <a:ext cx="4771443" cy="3578582"/>
            <a:chOff x="1154475" y="2113302"/>
            <a:chExt cx="4771443" cy="3578582"/>
          </a:xfrm>
        </p:grpSpPr>
        <p:pic>
          <p:nvPicPr>
            <p:cNvPr id="5" name="Picture 4">
              <a:extLst>
                <a:ext uri="{FF2B5EF4-FFF2-40B4-BE49-F238E27FC236}">
                  <a16:creationId xmlns="" xmlns:a16="http://schemas.microsoft.com/office/drawing/2014/main" id="{BD9D95AA-3883-CF9E-D0D1-7EFE268784FE}"/>
                </a:ext>
              </a:extLst>
            </p:cNvPr>
            <p:cNvPicPr>
              <a:picLocks noChangeAspect="1"/>
            </p:cNvPicPr>
            <p:nvPr/>
          </p:nvPicPr>
          <p:blipFill>
            <a:blip r:embed="rId2"/>
            <a:stretch>
              <a:fillRect/>
            </a:stretch>
          </p:blipFill>
          <p:spPr>
            <a:xfrm>
              <a:off x="1154475" y="2113302"/>
              <a:ext cx="4771443" cy="3578582"/>
            </a:xfrm>
            <a:prstGeom prst="rect">
              <a:avLst/>
            </a:prstGeom>
          </p:spPr>
        </p:pic>
        <p:grpSp>
          <p:nvGrpSpPr>
            <p:cNvPr id="8" name="Group 7">
              <a:extLst>
                <a:ext uri="{FF2B5EF4-FFF2-40B4-BE49-F238E27FC236}">
                  <a16:creationId xmlns="" xmlns:a16="http://schemas.microsoft.com/office/drawing/2014/main" id="{DC6E327C-F7E9-D76B-8077-9402B266849A}"/>
                </a:ext>
              </a:extLst>
            </p:cNvPr>
            <p:cNvGrpSpPr/>
            <p:nvPr/>
          </p:nvGrpSpPr>
          <p:grpSpPr>
            <a:xfrm>
              <a:off x="2321470" y="2311216"/>
              <a:ext cx="495360" cy="504720"/>
              <a:chOff x="2321470" y="2311216"/>
              <a:chExt cx="495360" cy="50472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 xmlns:a16="http://schemas.microsoft.com/office/drawing/2014/main" id="{835C23C1-C89F-504B-A210-CCD782EC75B6}"/>
                      </a:ext>
                    </a:extLst>
                  </p14:cNvPr>
                  <p14:cNvContentPartPr/>
                  <p14:nvPr/>
                </p14:nvContentPartPr>
                <p14:xfrm>
                  <a:off x="2321470" y="2311216"/>
                  <a:ext cx="444960" cy="504720"/>
                </p14:xfrm>
              </p:contentPart>
            </mc:Choice>
            <mc:Fallback xmlns="">
              <p:pic>
                <p:nvPicPr>
                  <p:cNvPr id="6" name="Ink 5">
                    <a:extLst>
                      <a:ext uri="{FF2B5EF4-FFF2-40B4-BE49-F238E27FC236}">
                        <a16:creationId xmlns:a16="http://schemas.microsoft.com/office/drawing/2014/main" id="{835C23C1-C89F-504B-A210-CCD782EC75B6}"/>
                      </a:ext>
                    </a:extLst>
                  </p:cNvPr>
                  <p:cNvPicPr/>
                  <p:nvPr/>
                </p:nvPicPr>
                <p:blipFill>
                  <a:blip r:embed="rId4"/>
                  <a:stretch>
                    <a:fillRect/>
                  </a:stretch>
                </p:blipFill>
                <p:spPr>
                  <a:xfrm>
                    <a:off x="2312830" y="2302216"/>
                    <a:ext cx="462600" cy="522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 xmlns:a16="http://schemas.microsoft.com/office/drawing/2014/main" id="{CBF66C83-91A3-99A7-C33E-666B33C8F66F}"/>
                      </a:ext>
                    </a:extLst>
                  </p14:cNvPr>
                  <p14:cNvContentPartPr/>
                  <p14:nvPr/>
                </p14:nvContentPartPr>
                <p14:xfrm>
                  <a:off x="2547550" y="2600296"/>
                  <a:ext cx="269280" cy="159840"/>
                </p14:xfrm>
              </p:contentPart>
            </mc:Choice>
            <mc:Fallback xmlns="">
              <p:pic>
                <p:nvPicPr>
                  <p:cNvPr id="7" name="Ink 6">
                    <a:extLst>
                      <a:ext uri="{FF2B5EF4-FFF2-40B4-BE49-F238E27FC236}">
                        <a16:creationId xmlns:a16="http://schemas.microsoft.com/office/drawing/2014/main" id="{CBF66C83-91A3-99A7-C33E-666B33C8F66F}"/>
                      </a:ext>
                    </a:extLst>
                  </p:cNvPr>
                  <p:cNvPicPr/>
                  <p:nvPr/>
                </p:nvPicPr>
                <p:blipFill>
                  <a:blip r:embed="rId6"/>
                  <a:stretch>
                    <a:fillRect/>
                  </a:stretch>
                </p:blipFill>
                <p:spPr>
                  <a:xfrm>
                    <a:off x="2538550" y="2591656"/>
                    <a:ext cx="286920" cy="177480"/>
                  </a:xfrm>
                  <a:prstGeom prst="rect">
                    <a:avLst/>
                  </a:prstGeom>
                </p:spPr>
              </p:pic>
            </mc:Fallback>
          </mc:AlternateContent>
        </p:grpSp>
      </p:grpSp>
    </p:spTree>
    <p:extLst>
      <p:ext uri="{BB962C8B-B14F-4D97-AF65-F5344CB8AC3E}">
        <p14:creationId xmlns:p14="http://schemas.microsoft.com/office/powerpoint/2010/main" val="3447434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F3B51-8CEE-1AB2-4922-E3DE862FF22B}"/>
              </a:ext>
            </a:extLst>
          </p:cNvPr>
          <p:cNvSpPr>
            <a:spLocks noGrp="1"/>
          </p:cNvSpPr>
          <p:nvPr>
            <p:ph type="title"/>
          </p:nvPr>
        </p:nvSpPr>
        <p:spPr/>
        <p:txBody>
          <a:bodyPr/>
          <a:lstStyle/>
          <a:p>
            <a:r>
              <a:rPr lang="sr-Latn-RS" dirty="0"/>
              <a:t>Minimalni zahtevi / zdrav plod</a:t>
            </a:r>
            <a:endParaRPr lang="en-US" dirty="0"/>
          </a:p>
        </p:txBody>
      </p:sp>
      <p:sp>
        <p:nvSpPr>
          <p:cNvPr id="3" name="Content Placeholder 2">
            <a:extLst>
              <a:ext uri="{FF2B5EF4-FFF2-40B4-BE49-F238E27FC236}">
                <a16:creationId xmlns="" xmlns:a16="http://schemas.microsoft.com/office/drawing/2014/main" id="{7950F82E-7F82-E928-E423-7B0706FC1761}"/>
              </a:ext>
            </a:extLst>
          </p:cNvPr>
          <p:cNvSpPr>
            <a:spLocks noGrp="1"/>
          </p:cNvSpPr>
          <p:nvPr>
            <p:ph idx="1"/>
          </p:nvPr>
        </p:nvSpPr>
        <p:spPr>
          <a:xfrm>
            <a:off x="6591300" y="1825625"/>
            <a:ext cx="4762500" cy="4351338"/>
          </a:xfrm>
        </p:spPr>
        <p:txBody>
          <a:bodyPr/>
          <a:lstStyle/>
          <a:p>
            <a:r>
              <a:rPr lang="sr-Latn-RS" dirty="0">
                <a:solidFill>
                  <a:srgbClr val="FF0000"/>
                </a:solidFill>
              </a:rPr>
              <a:t>Početak truleži – nije dozvoljeno</a:t>
            </a:r>
            <a:endParaRPr lang="en-US" dirty="0">
              <a:solidFill>
                <a:srgbClr val="FF0000"/>
              </a:solidFill>
            </a:endParaRPr>
          </a:p>
        </p:txBody>
      </p:sp>
      <p:grpSp>
        <p:nvGrpSpPr>
          <p:cNvPr id="14" name="Group 13">
            <a:extLst>
              <a:ext uri="{FF2B5EF4-FFF2-40B4-BE49-F238E27FC236}">
                <a16:creationId xmlns="" xmlns:a16="http://schemas.microsoft.com/office/drawing/2014/main" id="{79AF1BD5-4FAF-0E54-0033-31E33507A85D}"/>
              </a:ext>
            </a:extLst>
          </p:cNvPr>
          <p:cNvGrpSpPr/>
          <p:nvPr/>
        </p:nvGrpSpPr>
        <p:grpSpPr>
          <a:xfrm>
            <a:off x="1232110" y="1825625"/>
            <a:ext cx="3966614" cy="3739736"/>
            <a:chOff x="1232110" y="1825625"/>
            <a:chExt cx="3966614" cy="3739736"/>
          </a:xfrm>
        </p:grpSpPr>
        <p:pic>
          <p:nvPicPr>
            <p:cNvPr id="10" name="Picture 9">
              <a:extLst>
                <a:ext uri="{FF2B5EF4-FFF2-40B4-BE49-F238E27FC236}">
                  <a16:creationId xmlns="" xmlns:a16="http://schemas.microsoft.com/office/drawing/2014/main" id="{8A3943D5-6028-234C-4911-2D888AD20BC2}"/>
                </a:ext>
              </a:extLst>
            </p:cNvPr>
            <p:cNvPicPr>
              <a:picLocks noChangeAspect="1"/>
            </p:cNvPicPr>
            <p:nvPr/>
          </p:nvPicPr>
          <p:blipFill>
            <a:blip r:embed="rId2"/>
            <a:stretch>
              <a:fillRect/>
            </a:stretch>
          </p:blipFill>
          <p:spPr>
            <a:xfrm>
              <a:off x="1964358" y="1825625"/>
              <a:ext cx="3234366" cy="3739736"/>
            </a:xfrm>
            <a:prstGeom prst="rect">
              <a:avLst/>
            </a:prstGeom>
          </p:spPr>
        </p:pic>
        <p:grpSp>
          <p:nvGrpSpPr>
            <p:cNvPr id="13" name="Group 12">
              <a:extLst>
                <a:ext uri="{FF2B5EF4-FFF2-40B4-BE49-F238E27FC236}">
                  <a16:creationId xmlns="" xmlns:a16="http://schemas.microsoft.com/office/drawing/2014/main" id="{A5D8972A-C7B2-F228-26BB-916F42B7743F}"/>
                </a:ext>
              </a:extLst>
            </p:cNvPr>
            <p:cNvGrpSpPr/>
            <p:nvPr/>
          </p:nvGrpSpPr>
          <p:grpSpPr>
            <a:xfrm>
              <a:off x="1232110" y="3831856"/>
              <a:ext cx="984960" cy="239040"/>
              <a:chOff x="1232110" y="3831856"/>
              <a:chExt cx="984960" cy="239040"/>
            </a:xfrm>
          </p:grpSpPr>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 xmlns:a16="http://schemas.microsoft.com/office/drawing/2014/main" id="{5E6BF271-F7B0-7CF6-CA8D-E9E4DD79BFE2}"/>
                      </a:ext>
                    </a:extLst>
                  </p14:cNvPr>
                  <p14:cNvContentPartPr/>
                  <p14:nvPr/>
                </p14:nvContentPartPr>
                <p14:xfrm>
                  <a:off x="1232110" y="3938416"/>
                  <a:ext cx="811080" cy="129600"/>
                </p14:xfrm>
              </p:contentPart>
            </mc:Choice>
            <mc:Fallback xmlns="">
              <p:pic>
                <p:nvPicPr>
                  <p:cNvPr id="11" name="Ink 10">
                    <a:extLst>
                      <a:ext uri="{FF2B5EF4-FFF2-40B4-BE49-F238E27FC236}">
                        <a16:creationId xmlns:a16="http://schemas.microsoft.com/office/drawing/2014/main" id="{5E6BF271-F7B0-7CF6-CA8D-E9E4DD79BFE2}"/>
                      </a:ext>
                    </a:extLst>
                  </p:cNvPr>
                  <p:cNvPicPr/>
                  <p:nvPr/>
                </p:nvPicPr>
                <p:blipFill>
                  <a:blip r:embed="rId4"/>
                  <a:stretch>
                    <a:fillRect/>
                  </a:stretch>
                </p:blipFill>
                <p:spPr>
                  <a:xfrm>
                    <a:off x="1223470" y="3929776"/>
                    <a:ext cx="82872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 xmlns:a16="http://schemas.microsoft.com/office/drawing/2014/main" id="{8582259F-2E5B-986F-9BAA-3C572B6FFB3C}"/>
                      </a:ext>
                    </a:extLst>
                  </p14:cNvPr>
                  <p14:cNvContentPartPr/>
                  <p14:nvPr/>
                </p14:nvContentPartPr>
                <p14:xfrm>
                  <a:off x="1920790" y="3831856"/>
                  <a:ext cx="296280" cy="239040"/>
                </p14:xfrm>
              </p:contentPart>
            </mc:Choice>
            <mc:Fallback xmlns="">
              <p:pic>
                <p:nvPicPr>
                  <p:cNvPr id="12" name="Ink 11">
                    <a:extLst>
                      <a:ext uri="{FF2B5EF4-FFF2-40B4-BE49-F238E27FC236}">
                        <a16:creationId xmlns:a16="http://schemas.microsoft.com/office/drawing/2014/main" id="{8582259F-2E5B-986F-9BAA-3C572B6FFB3C}"/>
                      </a:ext>
                    </a:extLst>
                  </p:cNvPr>
                  <p:cNvPicPr/>
                  <p:nvPr/>
                </p:nvPicPr>
                <p:blipFill>
                  <a:blip r:embed="rId6"/>
                  <a:stretch>
                    <a:fillRect/>
                  </a:stretch>
                </p:blipFill>
                <p:spPr>
                  <a:xfrm>
                    <a:off x="1911790" y="3823216"/>
                    <a:ext cx="313920" cy="256680"/>
                  </a:xfrm>
                  <a:prstGeom prst="rect">
                    <a:avLst/>
                  </a:prstGeom>
                </p:spPr>
              </p:pic>
            </mc:Fallback>
          </mc:AlternateContent>
        </p:grpSp>
      </p:grpSp>
    </p:spTree>
    <p:extLst>
      <p:ext uri="{BB962C8B-B14F-4D97-AF65-F5344CB8AC3E}">
        <p14:creationId xmlns:p14="http://schemas.microsoft.com/office/powerpoint/2010/main" val="2289662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F3B51-8CEE-1AB2-4922-E3DE862FF22B}"/>
              </a:ext>
            </a:extLst>
          </p:cNvPr>
          <p:cNvSpPr>
            <a:spLocks noGrp="1"/>
          </p:cNvSpPr>
          <p:nvPr>
            <p:ph type="title"/>
          </p:nvPr>
        </p:nvSpPr>
        <p:spPr/>
        <p:txBody>
          <a:bodyPr/>
          <a:lstStyle/>
          <a:p>
            <a:r>
              <a:rPr lang="sr-Latn-RS" dirty="0"/>
              <a:t>Minimalni zahtevi / zdrav plod</a:t>
            </a:r>
            <a:endParaRPr lang="en-US" dirty="0"/>
          </a:p>
        </p:txBody>
      </p:sp>
      <p:sp>
        <p:nvSpPr>
          <p:cNvPr id="3" name="Content Placeholder 2">
            <a:extLst>
              <a:ext uri="{FF2B5EF4-FFF2-40B4-BE49-F238E27FC236}">
                <a16:creationId xmlns="" xmlns:a16="http://schemas.microsoft.com/office/drawing/2014/main" id="{7950F82E-7F82-E928-E423-7B0706FC1761}"/>
              </a:ext>
            </a:extLst>
          </p:cNvPr>
          <p:cNvSpPr>
            <a:spLocks noGrp="1"/>
          </p:cNvSpPr>
          <p:nvPr>
            <p:ph idx="1"/>
          </p:nvPr>
        </p:nvSpPr>
        <p:spPr>
          <a:xfrm>
            <a:off x="6591300" y="1825625"/>
            <a:ext cx="4762500" cy="4351338"/>
          </a:xfrm>
        </p:spPr>
        <p:txBody>
          <a:bodyPr/>
          <a:lstStyle/>
          <a:p>
            <a:r>
              <a:rPr lang="sr-Latn-RS" dirty="0">
                <a:solidFill>
                  <a:srgbClr val="FF0000"/>
                </a:solidFill>
              </a:rPr>
              <a:t>Plesniva čašica i/ili drška – nije dozvoljeno</a:t>
            </a:r>
            <a:endParaRPr lang="en-US" dirty="0">
              <a:solidFill>
                <a:srgbClr val="FF0000"/>
              </a:solidFill>
            </a:endParaRPr>
          </a:p>
        </p:txBody>
      </p:sp>
      <p:grpSp>
        <p:nvGrpSpPr>
          <p:cNvPr id="9" name="Group 8">
            <a:extLst>
              <a:ext uri="{FF2B5EF4-FFF2-40B4-BE49-F238E27FC236}">
                <a16:creationId xmlns="" xmlns:a16="http://schemas.microsoft.com/office/drawing/2014/main" id="{2CBE7E2E-E929-8438-27B2-FE7EC88E4FC2}"/>
              </a:ext>
            </a:extLst>
          </p:cNvPr>
          <p:cNvGrpSpPr/>
          <p:nvPr/>
        </p:nvGrpSpPr>
        <p:grpSpPr>
          <a:xfrm>
            <a:off x="757470" y="2003706"/>
            <a:ext cx="5338530" cy="3995175"/>
            <a:chOff x="577147" y="2025481"/>
            <a:chExt cx="5338530" cy="3995175"/>
          </a:xfrm>
        </p:grpSpPr>
        <p:pic>
          <p:nvPicPr>
            <p:cNvPr id="5" name="Picture 4">
              <a:extLst>
                <a:ext uri="{FF2B5EF4-FFF2-40B4-BE49-F238E27FC236}">
                  <a16:creationId xmlns="" xmlns:a16="http://schemas.microsoft.com/office/drawing/2014/main" id="{43004B4C-7912-4B39-82A2-C01380B3E447}"/>
                </a:ext>
              </a:extLst>
            </p:cNvPr>
            <p:cNvPicPr>
              <a:picLocks noChangeAspect="1"/>
            </p:cNvPicPr>
            <p:nvPr/>
          </p:nvPicPr>
          <p:blipFill>
            <a:blip r:embed="rId2"/>
            <a:stretch>
              <a:fillRect/>
            </a:stretch>
          </p:blipFill>
          <p:spPr>
            <a:xfrm>
              <a:off x="577147" y="2025481"/>
              <a:ext cx="5338530" cy="3995175"/>
            </a:xfrm>
            <a:prstGeom prst="rect">
              <a:avLst/>
            </a:prstGeom>
          </p:spPr>
        </p:pic>
        <p:grpSp>
          <p:nvGrpSpPr>
            <p:cNvPr id="8" name="Group 7">
              <a:extLst>
                <a:ext uri="{FF2B5EF4-FFF2-40B4-BE49-F238E27FC236}">
                  <a16:creationId xmlns="" xmlns:a16="http://schemas.microsoft.com/office/drawing/2014/main" id="{36A4D531-15EC-05C7-00B9-D9D4B1B8B971}"/>
                </a:ext>
              </a:extLst>
            </p:cNvPr>
            <p:cNvGrpSpPr/>
            <p:nvPr/>
          </p:nvGrpSpPr>
          <p:grpSpPr>
            <a:xfrm>
              <a:off x="3174310" y="2095576"/>
              <a:ext cx="484200" cy="477720"/>
              <a:chOff x="3174310" y="2095576"/>
              <a:chExt cx="484200" cy="47772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 xmlns:a16="http://schemas.microsoft.com/office/drawing/2014/main" id="{1463D247-487D-D0D9-B42E-62EDBBB5843F}"/>
                      </a:ext>
                    </a:extLst>
                  </p14:cNvPr>
                  <p14:cNvContentPartPr/>
                  <p14:nvPr/>
                </p14:nvContentPartPr>
                <p14:xfrm>
                  <a:off x="3174310" y="2095576"/>
                  <a:ext cx="390240" cy="405000"/>
                </p14:xfrm>
              </p:contentPart>
            </mc:Choice>
            <mc:Fallback xmlns="">
              <p:pic>
                <p:nvPicPr>
                  <p:cNvPr id="6" name="Ink 5">
                    <a:extLst>
                      <a:ext uri="{FF2B5EF4-FFF2-40B4-BE49-F238E27FC236}">
                        <a16:creationId xmlns:a16="http://schemas.microsoft.com/office/drawing/2014/main" id="{1463D247-487D-D0D9-B42E-62EDBBB5843F}"/>
                      </a:ext>
                    </a:extLst>
                  </p:cNvPr>
                  <p:cNvPicPr/>
                  <p:nvPr/>
                </p:nvPicPr>
                <p:blipFill>
                  <a:blip r:embed="rId4"/>
                  <a:stretch>
                    <a:fillRect/>
                  </a:stretch>
                </p:blipFill>
                <p:spPr>
                  <a:xfrm>
                    <a:off x="3165310" y="2086576"/>
                    <a:ext cx="407880" cy="422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 xmlns:a16="http://schemas.microsoft.com/office/drawing/2014/main" id="{486E040B-78F0-6995-2D93-632C499525A3}"/>
                      </a:ext>
                    </a:extLst>
                  </p14:cNvPr>
                  <p14:cNvContentPartPr/>
                  <p14:nvPr/>
                </p14:nvContentPartPr>
                <p14:xfrm>
                  <a:off x="3430990" y="2322736"/>
                  <a:ext cx="227520" cy="250560"/>
                </p14:xfrm>
              </p:contentPart>
            </mc:Choice>
            <mc:Fallback xmlns="">
              <p:pic>
                <p:nvPicPr>
                  <p:cNvPr id="7" name="Ink 6">
                    <a:extLst>
                      <a:ext uri="{FF2B5EF4-FFF2-40B4-BE49-F238E27FC236}">
                        <a16:creationId xmlns:a16="http://schemas.microsoft.com/office/drawing/2014/main" id="{486E040B-78F0-6995-2D93-632C499525A3}"/>
                      </a:ext>
                    </a:extLst>
                  </p:cNvPr>
                  <p:cNvPicPr/>
                  <p:nvPr/>
                </p:nvPicPr>
                <p:blipFill>
                  <a:blip r:embed="rId6"/>
                  <a:stretch>
                    <a:fillRect/>
                  </a:stretch>
                </p:blipFill>
                <p:spPr>
                  <a:xfrm>
                    <a:off x="3422350" y="2313736"/>
                    <a:ext cx="245160" cy="268200"/>
                  </a:xfrm>
                  <a:prstGeom prst="rect">
                    <a:avLst/>
                  </a:prstGeom>
                </p:spPr>
              </p:pic>
            </mc:Fallback>
          </mc:AlternateContent>
        </p:grpSp>
      </p:grpSp>
    </p:spTree>
    <p:extLst>
      <p:ext uri="{BB962C8B-B14F-4D97-AF65-F5344CB8AC3E}">
        <p14:creationId xmlns:p14="http://schemas.microsoft.com/office/powerpoint/2010/main" val="2388195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6DE1D3-4B5A-84D0-4605-A854B937D691}"/>
              </a:ext>
            </a:extLst>
          </p:cNvPr>
          <p:cNvSpPr>
            <a:spLocks noGrp="1"/>
          </p:cNvSpPr>
          <p:nvPr>
            <p:ph type="title"/>
          </p:nvPr>
        </p:nvSpPr>
        <p:spPr/>
        <p:txBody>
          <a:bodyPr/>
          <a:lstStyle/>
          <a:p>
            <a:r>
              <a:rPr lang="sr-Latn-RS" dirty="0"/>
              <a:t>Sadržaj</a:t>
            </a:r>
            <a:endParaRPr lang="en-US" dirty="0"/>
          </a:p>
        </p:txBody>
      </p:sp>
      <p:sp>
        <p:nvSpPr>
          <p:cNvPr id="5" name="Content Placeholder 4">
            <a:extLst>
              <a:ext uri="{FF2B5EF4-FFF2-40B4-BE49-F238E27FC236}">
                <a16:creationId xmlns="" xmlns:a16="http://schemas.microsoft.com/office/drawing/2014/main" id="{9D1A409E-3925-B6CB-3307-E8D75ABF85B3}"/>
              </a:ext>
            </a:extLst>
          </p:cNvPr>
          <p:cNvSpPr>
            <a:spLocks noGrp="1"/>
          </p:cNvSpPr>
          <p:nvPr>
            <p:ph idx="1"/>
          </p:nvPr>
        </p:nvSpPr>
        <p:spPr/>
        <p:txBody>
          <a:bodyPr>
            <a:normAutofit/>
          </a:bodyPr>
          <a:lstStyle/>
          <a:p>
            <a:r>
              <a:rPr lang="en-US" dirty="0" err="1"/>
              <a:t>Definicija</a:t>
            </a:r>
            <a:r>
              <a:rPr lang="en-US" dirty="0"/>
              <a:t> </a:t>
            </a:r>
            <a:r>
              <a:rPr lang="en-US" dirty="0" err="1"/>
              <a:t>proizvoda</a:t>
            </a:r>
            <a:endParaRPr lang="en-US" dirty="0"/>
          </a:p>
          <a:p>
            <a:r>
              <a:rPr lang="en-US" dirty="0" err="1"/>
              <a:t>Odredbe</a:t>
            </a:r>
            <a:r>
              <a:rPr lang="en-US" dirty="0"/>
              <a:t> o </a:t>
            </a:r>
            <a:r>
              <a:rPr lang="en-US" dirty="0" err="1"/>
              <a:t>kvalitet</a:t>
            </a:r>
            <a:r>
              <a:rPr lang="sr-Latn-RS" dirty="0"/>
              <a:t>u</a:t>
            </a:r>
            <a:endParaRPr lang="en-US" dirty="0"/>
          </a:p>
          <a:p>
            <a:r>
              <a:rPr lang="en-US" dirty="0" err="1"/>
              <a:t>Odredbe</a:t>
            </a:r>
            <a:r>
              <a:rPr lang="en-US" dirty="0"/>
              <a:t> </a:t>
            </a:r>
            <a:r>
              <a:rPr lang="en-US" dirty="0" err="1"/>
              <a:t>koje</a:t>
            </a:r>
            <a:r>
              <a:rPr lang="en-US" dirty="0"/>
              <a:t> se </a:t>
            </a:r>
            <a:r>
              <a:rPr lang="en-US" dirty="0" err="1"/>
              <a:t>odnose</a:t>
            </a:r>
            <a:r>
              <a:rPr lang="en-US" dirty="0"/>
              <a:t> </a:t>
            </a:r>
            <a:r>
              <a:rPr lang="en-US" dirty="0" err="1"/>
              <a:t>na</a:t>
            </a:r>
            <a:r>
              <a:rPr lang="en-US" dirty="0"/>
              <a:t> </a:t>
            </a:r>
            <a:r>
              <a:rPr lang="sr-Latn-RS" dirty="0" err="1"/>
              <a:t>veličin</a:t>
            </a:r>
            <a:r>
              <a:rPr lang="en-US" dirty="0"/>
              <a:t>u</a:t>
            </a:r>
            <a:r>
              <a:rPr lang="sr-Latn-RS" dirty="0"/>
              <a:t> ploda</a:t>
            </a:r>
            <a:endParaRPr lang="en-US" dirty="0"/>
          </a:p>
          <a:p>
            <a:r>
              <a:rPr lang="en-US" dirty="0" err="1"/>
              <a:t>Odredbe</a:t>
            </a:r>
            <a:r>
              <a:rPr lang="sr-Latn-RS" dirty="0"/>
              <a:t> </a:t>
            </a:r>
            <a:r>
              <a:rPr lang="en-US" dirty="0"/>
              <a:t>o </a:t>
            </a:r>
            <a:r>
              <a:rPr lang="en-US" dirty="0" err="1"/>
              <a:t>tolerancijama</a:t>
            </a:r>
            <a:endParaRPr lang="en-US" dirty="0"/>
          </a:p>
          <a:p>
            <a:r>
              <a:rPr lang="en-US" dirty="0" err="1"/>
              <a:t>Odredbe</a:t>
            </a:r>
            <a:r>
              <a:rPr lang="en-US" dirty="0"/>
              <a:t> </a:t>
            </a:r>
            <a:r>
              <a:rPr lang="en-US" dirty="0" err="1"/>
              <a:t>koje</a:t>
            </a:r>
            <a:r>
              <a:rPr lang="en-US" dirty="0"/>
              <a:t> se </a:t>
            </a:r>
            <a:r>
              <a:rPr lang="en-US" dirty="0" err="1"/>
              <a:t>odnose</a:t>
            </a:r>
            <a:r>
              <a:rPr lang="en-US" dirty="0"/>
              <a:t> </a:t>
            </a:r>
            <a:r>
              <a:rPr lang="en-US" dirty="0" err="1"/>
              <a:t>na</a:t>
            </a:r>
            <a:r>
              <a:rPr lang="en-US" dirty="0"/>
              <a:t> </a:t>
            </a:r>
            <a:r>
              <a:rPr lang="sr-Latn-RS" dirty="0"/>
              <a:t>pakovanje/</a:t>
            </a:r>
            <a:r>
              <a:rPr lang="en-US" dirty="0" err="1"/>
              <a:t>prezentaciju</a:t>
            </a:r>
            <a:r>
              <a:rPr lang="sr-Latn-RS" dirty="0"/>
              <a:t> proizvoda</a:t>
            </a:r>
            <a:endParaRPr lang="en-US" dirty="0"/>
          </a:p>
          <a:p>
            <a:r>
              <a:rPr lang="en-US" dirty="0" err="1"/>
              <a:t>Odredbe</a:t>
            </a:r>
            <a:r>
              <a:rPr lang="en-US" dirty="0"/>
              <a:t> o </a:t>
            </a:r>
            <a:r>
              <a:rPr lang="en-US" dirty="0" err="1"/>
              <a:t>obeležavanju</a:t>
            </a:r>
            <a:endParaRPr lang="en-US" dirty="0"/>
          </a:p>
        </p:txBody>
      </p:sp>
    </p:spTree>
    <p:extLst>
      <p:ext uri="{BB962C8B-B14F-4D97-AF65-F5344CB8AC3E}">
        <p14:creationId xmlns:p14="http://schemas.microsoft.com/office/powerpoint/2010/main" val="1304476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F3B51-8CEE-1AB2-4922-E3DE862FF22B}"/>
              </a:ext>
            </a:extLst>
          </p:cNvPr>
          <p:cNvSpPr>
            <a:spLocks noGrp="1"/>
          </p:cNvSpPr>
          <p:nvPr>
            <p:ph type="title"/>
          </p:nvPr>
        </p:nvSpPr>
        <p:spPr/>
        <p:txBody>
          <a:bodyPr/>
          <a:lstStyle/>
          <a:p>
            <a:r>
              <a:rPr lang="sr-Latn-RS" dirty="0"/>
              <a:t>Minimalni zahtevi / zdrav plod</a:t>
            </a:r>
            <a:endParaRPr lang="en-US" dirty="0"/>
          </a:p>
        </p:txBody>
      </p:sp>
      <p:sp>
        <p:nvSpPr>
          <p:cNvPr id="3" name="Content Placeholder 2">
            <a:extLst>
              <a:ext uri="{FF2B5EF4-FFF2-40B4-BE49-F238E27FC236}">
                <a16:creationId xmlns="" xmlns:a16="http://schemas.microsoft.com/office/drawing/2014/main" id="{7950F82E-7F82-E928-E423-7B0706FC1761}"/>
              </a:ext>
            </a:extLst>
          </p:cNvPr>
          <p:cNvSpPr>
            <a:spLocks noGrp="1"/>
          </p:cNvSpPr>
          <p:nvPr>
            <p:ph idx="1"/>
          </p:nvPr>
        </p:nvSpPr>
        <p:spPr>
          <a:xfrm>
            <a:off x="6591300" y="1825625"/>
            <a:ext cx="4762500" cy="4351338"/>
          </a:xfrm>
        </p:spPr>
        <p:txBody>
          <a:bodyPr/>
          <a:lstStyle/>
          <a:p>
            <a:r>
              <a:rPr lang="sr-Latn-RS" dirty="0">
                <a:solidFill>
                  <a:srgbClr val="FF0000"/>
                </a:solidFill>
              </a:rPr>
              <a:t>Ozbiljna </a:t>
            </a:r>
            <a:r>
              <a:rPr lang="sr-Latn-RS" dirty="0" err="1">
                <a:solidFill>
                  <a:srgbClr val="FF0000"/>
                </a:solidFill>
              </a:rPr>
              <a:t>rupičavost</a:t>
            </a:r>
            <a:r>
              <a:rPr lang="sr-Latn-RS" dirty="0">
                <a:solidFill>
                  <a:srgbClr val="FF0000"/>
                </a:solidFill>
              </a:rPr>
              <a:t> – nije dozvoljeno</a:t>
            </a:r>
            <a:endParaRPr lang="en-US" dirty="0">
              <a:solidFill>
                <a:srgbClr val="FF0000"/>
              </a:solidFill>
            </a:endParaRPr>
          </a:p>
        </p:txBody>
      </p:sp>
      <p:pic>
        <p:nvPicPr>
          <p:cNvPr id="10" name="Picture 9">
            <a:extLst>
              <a:ext uri="{FF2B5EF4-FFF2-40B4-BE49-F238E27FC236}">
                <a16:creationId xmlns="" xmlns:a16="http://schemas.microsoft.com/office/drawing/2014/main" id="{9DBA7D9D-5F2A-D238-6459-BEDB93714B7A}"/>
              </a:ext>
            </a:extLst>
          </p:cNvPr>
          <p:cNvPicPr>
            <a:picLocks noChangeAspect="1"/>
          </p:cNvPicPr>
          <p:nvPr/>
        </p:nvPicPr>
        <p:blipFill>
          <a:blip r:embed="rId2"/>
          <a:stretch>
            <a:fillRect/>
          </a:stretch>
        </p:blipFill>
        <p:spPr>
          <a:xfrm>
            <a:off x="472873" y="1521191"/>
            <a:ext cx="2889451" cy="4315166"/>
          </a:xfrm>
          <a:prstGeom prst="rect">
            <a:avLst/>
          </a:prstGeom>
        </p:spPr>
      </p:pic>
      <p:pic>
        <p:nvPicPr>
          <p:cNvPr id="12" name="Picture 11">
            <a:extLst>
              <a:ext uri="{FF2B5EF4-FFF2-40B4-BE49-F238E27FC236}">
                <a16:creationId xmlns="" xmlns:a16="http://schemas.microsoft.com/office/drawing/2014/main" id="{F0ED281E-B74D-5DF1-4DAD-148F2EA21B0B}"/>
              </a:ext>
            </a:extLst>
          </p:cNvPr>
          <p:cNvPicPr>
            <a:picLocks noChangeAspect="1"/>
          </p:cNvPicPr>
          <p:nvPr/>
        </p:nvPicPr>
        <p:blipFill>
          <a:blip r:embed="rId3"/>
          <a:stretch>
            <a:fillRect/>
          </a:stretch>
        </p:blipFill>
        <p:spPr>
          <a:xfrm>
            <a:off x="3860518" y="1521190"/>
            <a:ext cx="2560830" cy="3797841"/>
          </a:xfrm>
          <a:prstGeom prst="rect">
            <a:avLst/>
          </a:prstGeom>
        </p:spPr>
      </p:pic>
    </p:spTree>
    <p:extLst>
      <p:ext uri="{BB962C8B-B14F-4D97-AF65-F5344CB8AC3E}">
        <p14:creationId xmlns:p14="http://schemas.microsoft.com/office/powerpoint/2010/main" val="3090100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F3B51-8CEE-1AB2-4922-E3DE862FF22B}"/>
              </a:ext>
            </a:extLst>
          </p:cNvPr>
          <p:cNvSpPr>
            <a:spLocks noGrp="1"/>
          </p:cNvSpPr>
          <p:nvPr>
            <p:ph type="title"/>
          </p:nvPr>
        </p:nvSpPr>
        <p:spPr/>
        <p:txBody>
          <a:bodyPr/>
          <a:lstStyle/>
          <a:p>
            <a:r>
              <a:rPr lang="sr-Latn-RS" dirty="0"/>
              <a:t>Minimalni zahtevi / zdrav plod</a:t>
            </a:r>
            <a:endParaRPr lang="en-US" dirty="0"/>
          </a:p>
        </p:txBody>
      </p:sp>
      <p:sp>
        <p:nvSpPr>
          <p:cNvPr id="3" name="Content Placeholder 2">
            <a:extLst>
              <a:ext uri="{FF2B5EF4-FFF2-40B4-BE49-F238E27FC236}">
                <a16:creationId xmlns="" xmlns:a16="http://schemas.microsoft.com/office/drawing/2014/main" id="{7950F82E-7F82-E928-E423-7B0706FC1761}"/>
              </a:ext>
            </a:extLst>
          </p:cNvPr>
          <p:cNvSpPr>
            <a:spLocks noGrp="1"/>
          </p:cNvSpPr>
          <p:nvPr>
            <p:ph idx="1"/>
          </p:nvPr>
        </p:nvSpPr>
        <p:spPr>
          <a:xfrm>
            <a:off x="6591300" y="1825625"/>
            <a:ext cx="4762500" cy="4351338"/>
          </a:xfrm>
        </p:spPr>
        <p:txBody>
          <a:bodyPr/>
          <a:lstStyle/>
          <a:p>
            <a:r>
              <a:rPr lang="sr-Latn-RS" dirty="0">
                <a:solidFill>
                  <a:srgbClr val="FF0000"/>
                </a:solidFill>
              </a:rPr>
              <a:t>Ozbiljni ožiljci – nije dozvoljeno</a:t>
            </a:r>
            <a:endParaRPr lang="en-US" dirty="0">
              <a:solidFill>
                <a:srgbClr val="FF0000"/>
              </a:solidFill>
            </a:endParaRPr>
          </a:p>
        </p:txBody>
      </p:sp>
      <p:grpSp>
        <p:nvGrpSpPr>
          <p:cNvPr id="9" name="Group 8">
            <a:extLst>
              <a:ext uri="{FF2B5EF4-FFF2-40B4-BE49-F238E27FC236}">
                <a16:creationId xmlns="" xmlns:a16="http://schemas.microsoft.com/office/drawing/2014/main" id="{032B5114-9AE5-D71C-F3D1-CC902583C0FB}"/>
              </a:ext>
            </a:extLst>
          </p:cNvPr>
          <p:cNvGrpSpPr/>
          <p:nvPr/>
        </p:nvGrpSpPr>
        <p:grpSpPr>
          <a:xfrm>
            <a:off x="1323975" y="1690688"/>
            <a:ext cx="3415301" cy="4281683"/>
            <a:chOff x="838200" y="1690687"/>
            <a:chExt cx="3415301" cy="4281683"/>
          </a:xfrm>
        </p:grpSpPr>
        <p:pic>
          <p:nvPicPr>
            <p:cNvPr id="5" name="Picture 4">
              <a:extLst>
                <a:ext uri="{FF2B5EF4-FFF2-40B4-BE49-F238E27FC236}">
                  <a16:creationId xmlns="" xmlns:a16="http://schemas.microsoft.com/office/drawing/2014/main" id="{A647523F-06BC-A1DF-5F65-6032C7D02426}"/>
                </a:ext>
              </a:extLst>
            </p:cNvPr>
            <p:cNvPicPr>
              <a:picLocks noChangeAspect="1"/>
            </p:cNvPicPr>
            <p:nvPr/>
          </p:nvPicPr>
          <p:blipFill>
            <a:blip r:embed="rId2"/>
            <a:stretch>
              <a:fillRect/>
            </a:stretch>
          </p:blipFill>
          <p:spPr>
            <a:xfrm>
              <a:off x="838200" y="1690687"/>
              <a:ext cx="3415301" cy="4281683"/>
            </a:xfrm>
            <a:prstGeom prst="rect">
              <a:avLst/>
            </a:prstGeom>
          </p:spPr>
        </p:pic>
        <p:grpSp>
          <p:nvGrpSpPr>
            <p:cNvPr id="8" name="Group 7">
              <a:extLst>
                <a:ext uri="{FF2B5EF4-FFF2-40B4-BE49-F238E27FC236}">
                  <a16:creationId xmlns="" xmlns:a16="http://schemas.microsoft.com/office/drawing/2014/main" id="{386BE675-86E0-812E-6FDB-DE5A6853771A}"/>
                </a:ext>
              </a:extLst>
            </p:cNvPr>
            <p:cNvGrpSpPr/>
            <p:nvPr/>
          </p:nvGrpSpPr>
          <p:grpSpPr>
            <a:xfrm>
              <a:off x="2613790" y="2025736"/>
              <a:ext cx="1086840" cy="1394280"/>
              <a:chOff x="2613790" y="2025736"/>
              <a:chExt cx="1086840" cy="139428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 xmlns:a16="http://schemas.microsoft.com/office/drawing/2014/main" id="{929B150A-AF15-960B-FA9C-B068F2295585}"/>
                      </a:ext>
                    </a:extLst>
                  </p14:cNvPr>
                  <p14:cNvContentPartPr/>
                  <p14:nvPr/>
                </p14:nvContentPartPr>
                <p14:xfrm>
                  <a:off x="2722150" y="2025736"/>
                  <a:ext cx="978480" cy="1323720"/>
                </p14:xfrm>
              </p:contentPart>
            </mc:Choice>
            <mc:Fallback xmlns="">
              <p:pic>
                <p:nvPicPr>
                  <p:cNvPr id="6" name="Ink 5">
                    <a:extLst>
                      <a:ext uri="{FF2B5EF4-FFF2-40B4-BE49-F238E27FC236}">
                        <a16:creationId xmlns:a16="http://schemas.microsoft.com/office/drawing/2014/main" id="{929B150A-AF15-960B-FA9C-B068F2295585}"/>
                      </a:ext>
                    </a:extLst>
                  </p:cNvPr>
                  <p:cNvPicPr/>
                  <p:nvPr/>
                </p:nvPicPr>
                <p:blipFill>
                  <a:blip r:embed="rId4"/>
                  <a:stretch>
                    <a:fillRect/>
                  </a:stretch>
                </p:blipFill>
                <p:spPr>
                  <a:xfrm>
                    <a:off x="2713510" y="2017096"/>
                    <a:ext cx="996120" cy="1341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 xmlns:a16="http://schemas.microsoft.com/office/drawing/2014/main" id="{73D146A7-004F-318B-BE86-534DF2F0B4CD}"/>
                      </a:ext>
                    </a:extLst>
                  </p14:cNvPr>
                  <p14:cNvContentPartPr/>
                  <p14:nvPr/>
                </p14:nvContentPartPr>
                <p14:xfrm>
                  <a:off x="2613790" y="3245776"/>
                  <a:ext cx="220320" cy="174240"/>
                </p14:xfrm>
              </p:contentPart>
            </mc:Choice>
            <mc:Fallback xmlns="">
              <p:pic>
                <p:nvPicPr>
                  <p:cNvPr id="7" name="Ink 6">
                    <a:extLst>
                      <a:ext uri="{FF2B5EF4-FFF2-40B4-BE49-F238E27FC236}">
                        <a16:creationId xmlns:a16="http://schemas.microsoft.com/office/drawing/2014/main" id="{73D146A7-004F-318B-BE86-534DF2F0B4CD}"/>
                      </a:ext>
                    </a:extLst>
                  </p:cNvPr>
                  <p:cNvPicPr/>
                  <p:nvPr/>
                </p:nvPicPr>
                <p:blipFill>
                  <a:blip r:embed="rId6"/>
                  <a:stretch>
                    <a:fillRect/>
                  </a:stretch>
                </p:blipFill>
                <p:spPr>
                  <a:xfrm>
                    <a:off x="2605150" y="3237136"/>
                    <a:ext cx="237960" cy="191880"/>
                  </a:xfrm>
                  <a:prstGeom prst="rect">
                    <a:avLst/>
                  </a:prstGeom>
                </p:spPr>
              </p:pic>
            </mc:Fallback>
          </mc:AlternateContent>
        </p:grpSp>
      </p:grpSp>
    </p:spTree>
    <p:extLst>
      <p:ext uri="{BB962C8B-B14F-4D97-AF65-F5344CB8AC3E}">
        <p14:creationId xmlns:p14="http://schemas.microsoft.com/office/powerpoint/2010/main" val="3750701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AF16B-D6E2-8C39-CC27-D7BE42A03218}"/>
              </a:ext>
            </a:extLst>
          </p:cNvPr>
          <p:cNvSpPr>
            <a:spLocks noGrp="1"/>
          </p:cNvSpPr>
          <p:nvPr>
            <p:ph type="title"/>
          </p:nvPr>
        </p:nvSpPr>
        <p:spPr/>
        <p:txBody>
          <a:bodyPr/>
          <a:lstStyle/>
          <a:p>
            <a:r>
              <a:rPr lang="en-US" dirty="0" err="1"/>
              <a:t>Minimalni</a:t>
            </a:r>
            <a:r>
              <a:rPr lang="en-US" dirty="0"/>
              <a:t> </a:t>
            </a:r>
            <a:r>
              <a:rPr lang="en-US" dirty="0" err="1"/>
              <a:t>zahtevi</a:t>
            </a:r>
            <a:r>
              <a:rPr lang="en-US" dirty="0"/>
              <a:t> / </a:t>
            </a:r>
            <a:r>
              <a:rPr lang="sr-Latn-RS" dirty="0"/>
              <a:t>čistoća plodova</a:t>
            </a:r>
            <a:endParaRPr lang="en-US" dirty="0"/>
          </a:p>
        </p:txBody>
      </p:sp>
      <p:sp>
        <p:nvSpPr>
          <p:cNvPr id="3" name="Content Placeholder 2">
            <a:extLst>
              <a:ext uri="{FF2B5EF4-FFF2-40B4-BE49-F238E27FC236}">
                <a16:creationId xmlns="" xmlns:a16="http://schemas.microsoft.com/office/drawing/2014/main" id="{29BDF642-BAAE-7D4F-F6A0-A421A4FD4938}"/>
              </a:ext>
            </a:extLst>
          </p:cNvPr>
          <p:cNvSpPr>
            <a:spLocks noGrp="1"/>
          </p:cNvSpPr>
          <p:nvPr>
            <p:ph idx="1"/>
          </p:nvPr>
        </p:nvSpPr>
        <p:spPr/>
        <p:txBody>
          <a:bodyPr/>
          <a:lstStyle/>
          <a:p>
            <a:pPr lvl="1"/>
            <a:r>
              <a:rPr lang="en-US" b="1" dirty="0" err="1">
                <a:solidFill>
                  <a:schemeClr val="accent1"/>
                </a:solidFill>
              </a:rPr>
              <a:t>Čist</a:t>
            </a:r>
            <a:r>
              <a:rPr lang="sr-Latn-RS" b="1" dirty="0">
                <a:solidFill>
                  <a:schemeClr val="accent1"/>
                </a:solidFill>
              </a:rPr>
              <a:t>i plodovi</a:t>
            </a:r>
            <a:r>
              <a:rPr lang="en-US" b="1" dirty="0">
                <a:solidFill>
                  <a:schemeClr val="accent1"/>
                </a:solidFill>
              </a:rPr>
              <a:t>, </a:t>
            </a:r>
            <a:r>
              <a:rPr lang="en-US" b="1" dirty="0" err="1">
                <a:solidFill>
                  <a:schemeClr val="accent1"/>
                </a:solidFill>
              </a:rPr>
              <a:t>praktično</a:t>
            </a:r>
            <a:r>
              <a:rPr lang="en-US" b="1" dirty="0">
                <a:solidFill>
                  <a:schemeClr val="accent1"/>
                </a:solidFill>
              </a:rPr>
              <a:t> bez </a:t>
            </a:r>
            <a:r>
              <a:rPr lang="en-US" b="1" dirty="0" err="1">
                <a:solidFill>
                  <a:schemeClr val="accent1"/>
                </a:solidFill>
              </a:rPr>
              <a:t>vidljivih</a:t>
            </a:r>
            <a:r>
              <a:rPr lang="en-US" b="1" dirty="0">
                <a:solidFill>
                  <a:schemeClr val="accent1"/>
                </a:solidFill>
              </a:rPr>
              <a:t> </a:t>
            </a:r>
            <a:r>
              <a:rPr lang="en-US" b="1" dirty="0" err="1">
                <a:solidFill>
                  <a:schemeClr val="accent1"/>
                </a:solidFill>
              </a:rPr>
              <a:t>stranih</a:t>
            </a:r>
            <a:r>
              <a:rPr lang="en-US" b="1" dirty="0">
                <a:solidFill>
                  <a:schemeClr val="accent1"/>
                </a:solidFill>
              </a:rPr>
              <a:t> </a:t>
            </a:r>
            <a:r>
              <a:rPr lang="en-US" b="1" dirty="0" err="1">
                <a:solidFill>
                  <a:schemeClr val="accent1"/>
                </a:solidFill>
              </a:rPr>
              <a:t>materija</a:t>
            </a:r>
            <a:endParaRPr lang="sr-Latn-RS" b="1" dirty="0">
              <a:solidFill>
                <a:schemeClr val="accent1"/>
              </a:solidFill>
            </a:endParaRPr>
          </a:p>
          <a:p>
            <a:pPr lvl="1"/>
            <a:endParaRPr lang="en-US" b="1" dirty="0">
              <a:solidFill>
                <a:schemeClr val="accent1"/>
              </a:solidFill>
            </a:endParaRPr>
          </a:p>
          <a:p>
            <a:r>
              <a:rPr lang="en-US" dirty="0" err="1"/>
              <a:t>Tumačenje</a:t>
            </a:r>
            <a:r>
              <a:rPr lang="en-US" dirty="0"/>
              <a:t>: </a:t>
            </a:r>
            <a:r>
              <a:rPr lang="en-US" dirty="0" err="1"/>
              <a:t>Slatke</a:t>
            </a:r>
            <a:r>
              <a:rPr lang="en-US" dirty="0"/>
              <a:t> </a:t>
            </a:r>
            <a:r>
              <a:rPr lang="en-US" dirty="0" err="1"/>
              <a:t>paprike</a:t>
            </a:r>
            <a:r>
              <a:rPr lang="en-US" dirty="0"/>
              <a:t> </a:t>
            </a:r>
            <a:r>
              <a:rPr lang="en-US" dirty="0" err="1"/>
              <a:t>moraju</a:t>
            </a:r>
            <a:r>
              <a:rPr lang="en-US" dirty="0"/>
              <a:t> </a:t>
            </a:r>
            <a:r>
              <a:rPr lang="en-US" dirty="0" err="1"/>
              <a:t>biti</a:t>
            </a:r>
            <a:r>
              <a:rPr lang="en-US" dirty="0"/>
              <a:t> </a:t>
            </a:r>
            <a:r>
              <a:rPr lang="en-US" dirty="0" err="1"/>
              <a:t>praktično</a:t>
            </a:r>
            <a:r>
              <a:rPr lang="en-US" dirty="0"/>
              <a:t> bez </a:t>
            </a:r>
            <a:r>
              <a:rPr lang="en-US" dirty="0" err="1"/>
              <a:t>vidljive</a:t>
            </a:r>
            <a:r>
              <a:rPr lang="en-US" dirty="0"/>
              <a:t> </a:t>
            </a:r>
            <a:r>
              <a:rPr lang="en-US" dirty="0" err="1"/>
              <a:t>zemlje</a:t>
            </a:r>
            <a:r>
              <a:rPr lang="en-US" dirty="0"/>
              <a:t>, </a:t>
            </a:r>
            <a:r>
              <a:rPr lang="en-US" dirty="0" err="1"/>
              <a:t>prašine</a:t>
            </a:r>
            <a:r>
              <a:rPr lang="en-US" dirty="0"/>
              <a:t>, </a:t>
            </a:r>
            <a:r>
              <a:rPr lang="en-US" dirty="0" err="1"/>
              <a:t>hemijskih</a:t>
            </a:r>
            <a:r>
              <a:rPr lang="en-US" dirty="0"/>
              <a:t> </a:t>
            </a:r>
            <a:r>
              <a:rPr lang="en-US" dirty="0" err="1"/>
              <a:t>ostataka</a:t>
            </a:r>
            <a:r>
              <a:rPr lang="en-US" dirty="0"/>
              <a:t> </a:t>
            </a:r>
            <a:r>
              <a:rPr lang="en-US" dirty="0" err="1"/>
              <a:t>ili</a:t>
            </a:r>
            <a:r>
              <a:rPr lang="en-US" dirty="0"/>
              <a:t> </a:t>
            </a:r>
            <a:r>
              <a:rPr lang="en-US" dirty="0" err="1"/>
              <a:t>drugih</a:t>
            </a:r>
            <a:r>
              <a:rPr lang="en-US" dirty="0"/>
              <a:t> </a:t>
            </a:r>
            <a:r>
              <a:rPr lang="en-US" dirty="0" err="1"/>
              <a:t>stranih</a:t>
            </a:r>
            <a:r>
              <a:rPr lang="en-US" dirty="0"/>
              <a:t> </a:t>
            </a:r>
            <a:r>
              <a:rPr lang="en-US" dirty="0" err="1"/>
              <a:t>materija</a:t>
            </a:r>
            <a:r>
              <a:rPr lang="en-US" dirty="0"/>
              <a:t>. </a:t>
            </a:r>
            <a:r>
              <a:rPr lang="en-US" dirty="0" err="1"/>
              <a:t>Nije</a:t>
            </a:r>
            <a:r>
              <a:rPr lang="en-US" dirty="0"/>
              <a:t> </a:t>
            </a:r>
            <a:r>
              <a:rPr lang="en-US" dirty="0" err="1"/>
              <a:t>dozvoljena</a:t>
            </a:r>
            <a:r>
              <a:rPr lang="en-US" dirty="0"/>
              <a:t> </a:t>
            </a:r>
            <a:r>
              <a:rPr lang="en-US" dirty="0" err="1"/>
              <a:t>velika</a:t>
            </a:r>
            <a:r>
              <a:rPr lang="en-US" dirty="0"/>
              <a:t> </a:t>
            </a:r>
            <a:r>
              <a:rPr lang="en-US" dirty="0" err="1"/>
              <a:t>zaprljanost</a:t>
            </a:r>
            <a:r>
              <a:rPr lang="en-US" dirty="0"/>
              <a:t> </a:t>
            </a:r>
            <a:r>
              <a:rPr lang="en-US" dirty="0" err="1"/>
              <a:t>ili</a:t>
            </a:r>
            <a:r>
              <a:rPr lang="en-US" dirty="0"/>
              <a:t> </a:t>
            </a:r>
            <a:r>
              <a:rPr lang="en-US" dirty="0" err="1"/>
              <a:t>bilo</a:t>
            </a:r>
            <a:r>
              <a:rPr lang="en-US" dirty="0"/>
              <a:t> </a:t>
            </a:r>
            <a:r>
              <a:rPr lang="en-US" dirty="0" err="1"/>
              <a:t>kakvi</a:t>
            </a:r>
            <a:r>
              <a:rPr lang="en-US" dirty="0"/>
              <a:t> </a:t>
            </a:r>
            <a:r>
              <a:rPr lang="en-US" dirty="0" err="1"/>
              <a:t>tragovi</a:t>
            </a:r>
            <a:r>
              <a:rPr lang="en-US" dirty="0"/>
              <a:t> </a:t>
            </a:r>
            <a:r>
              <a:rPr lang="en-US" dirty="0" err="1"/>
              <a:t>neorganskih</a:t>
            </a:r>
            <a:r>
              <a:rPr lang="en-US" dirty="0"/>
              <a:t> </a:t>
            </a:r>
            <a:r>
              <a:rPr lang="en-US" dirty="0" err="1"/>
              <a:t>naslaga</a:t>
            </a:r>
            <a:r>
              <a:rPr lang="en-US" dirty="0"/>
              <a:t>. Bilo </a:t>
            </a:r>
            <a:r>
              <a:rPr lang="en-US" dirty="0" err="1"/>
              <a:t>kakve</a:t>
            </a:r>
            <a:r>
              <a:rPr lang="en-US" dirty="0"/>
              <a:t> </a:t>
            </a:r>
            <a:r>
              <a:rPr lang="en-US" dirty="0" err="1"/>
              <a:t>naslage</a:t>
            </a:r>
            <a:r>
              <a:rPr lang="en-US" dirty="0"/>
              <a:t> </a:t>
            </a:r>
            <a:r>
              <a:rPr lang="en-US" dirty="0" err="1"/>
              <a:t>plave</a:t>
            </a:r>
            <a:r>
              <a:rPr lang="en-US" dirty="0"/>
              <a:t>, </a:t>
            </a:r>
            <a:r>
              <a:rPr lang="en-US" dirty="0" err="1"/>
              <a:t>zelene</a:t>
            </a:r>
            <a:r>
              <a:rPr lang="en-US" dirty="0"/>
              <a:t> </a:t>
            </a:r>
            <a:r>
              <a:rPr lang="en-US" dirty="0" err="1"/>
              <a:t>ili</a:t>
            </a:r>
            <a:r>
              <a:rPr lang="en-US" dirty="0"/>
              <a:t> </a:t>
            </a:r>
            <a:r>
              <a:rPr lang="en-US" dirty="0" err="1"/>
              <a:t>druge</a:t>
            </a:r>
            <a:r>
              <a:rPr lang="en-US" dirty="0"/>
              <a:t> </a:t>
            </a:r>
            <a:r>
              <a:rPr lang="en-US" dirty="0" err="1"/>
              <a:t>neobične</a:t>
            </a:r>
            <a:r>
              <a:rPr lang="en-US" dirty="0"/>
              <a:t> </a:t>
            </a:r>
            <a:r>
              <a:rPr lang="en-US" dirty="0" err="1"/>
              <a:t>boje</a:t>
            </a:r>
            <a:r>
              <a:rPr lang="en-US" dirty="0"/>
              <a:t> </a:t>
            </a:r>
            <a:r>
              <a:rPr lang="en-US" dirty="0" err="1"/>
              <a:t>koje</a:t>
            </a:r>
            <a:r>
              <a:rPr lang="en-US" dirty="0"/>
              <a:t> </a:t>
            </a:r>
            <a:r>
              <a:rPr lang="en-US" dirty="0" err="1"/>
              <a:t>ukazuju</a:t>
            </a:r>
            <a:r>
              <a:rPr lang="en-US" dirty="0"/>
              <a:t> </a:t>
            </a:r>
            <a:r>
              <a:rPr lang="en-US" dirty="0" err="1"/>
              <a:t>na</a:t>
            </a:r>
            <a:r>
              <a:rPr lang="en-US" dirty="0"/>
              <a:t> </a:t>
            </a:r>
            <a:r>
              <a:rPr lang="en-US" dirty="0" err="1"/>
              <a:t>prisustvo</a:t>
            </a:r>
            <a:r>
              <a:rPr lang="en-US" dirty="0"/>
              <a:t> </a:t>
            </a:r>
            <a:r>
              <a:rPr lang="en-US" dirty="0" err="1"/>
              <a:t>tragova</a:t>
            </a:r>
            <a:r>
              <a:rPr lang="en-US" dirty="0"/>
              <a:t> </a:t>
            </a:r>
            <a:r>
              <a:rPr lang="en-US" dirty="0" err="1"/>
              <a:t>ostataka</a:t>
            </a:r>
            <a:r>
              <a:rPr lang="en-US" dirty="0"/>
              <a:t> </a:t>
            </a:r>
            <a:r>
              <a:rPr lang="en-US" dirty="0" err="1"/>
              <a:t>pesticida</a:t>
            </a:r>
            <a:r>
              <a:rPr lang="en-US" dirty="0"/>
              <a:t> </a:t>
            </a:r>
            <a:r>
              <a:rPr lang="en-US" dirty="0" err="1"/>
              <a:t>nisu</a:t>
            </a:r>
            <a:r>
              <a:rPr lang="sr-Latn-RS" dirty="0"/>
              <a:t> </a:t>
            </a:r>
            <a:r>
              <a:rPr lang="en-US" dirty="0" err="1"/>
              <a:t>dozvoljen</a:t>
            </a:r>
            <a:r>
              <a:rPr lang="sr-Latn-RS" dirty="0"/>
              <a:t>e</a:t>
            </a:r>
            <a:r>
              <a:rPr lang="en-US" dirty="0"/>
              <a:t>.</a:t>
            </a:r>
          </a:p>
        </p:txBody>
      </p:sp>
    </p:spTree>
    <p:extLst>
      <p:ext uri="{BB962C8B-B14F-4D97-AF65-F5344CB8AC3E}">
        <p14:creationId xmlns:p14="http://schemas.microsoft.com/office/powerpoint/2010/main" val="250580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lstStyle/>
          <a:p>
            <a:r>
              <a:rPr lang="sr-Latn-RS" dirty="0"/>
              <a:t>Minimalni zahtevi – čistoća plodova</a:t>
            </a:r>
            <a:endParaRPr lang="en-US"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t>Tragovi vidljive strane materije – dozvoljeno za sve klase</a:t>
            </a:r>
            <a:endParaRPr lang="en-US" dirty="0"/>
          </a:p>
        </p:txBody>
      </p:sp>
      <p:pic>
        <p:nvPicPr>
          <p:cNvPr id="5" name="Picture 4">
            <a:extLst>
              <a:ext uri="{FF2B5EF4-FFF2-40B4-BE49-F238E27FC236}">
                <a16:creationId xmlns="" xmlns:a16="http://schemas.microsoft.com/office/drawing/2014/main" id="{D15A14C8-1201-68DC-AA25-90CE9886E0AB}"/>
              </a:ext>
            </a:extLst>
          </p:cNvPr>
          <p:cNvPicPr>
            <a:picLocks noChangeAspect="1"/>
          </p:cNvPicPr>
          <p:nvPr/>
        </p:nvPicPr>
        <p:blipFill>
          <a:blip r:embed="rId2"/>
          <a:stretch>
            <a:fillRect/>
          </a:stretch>
        </p:blipFill>
        <p:spPr>
          <a:xfrm>
            <a:off x="838200" y="2030485"/>
            <a:ext cx="5257800" cy="3934285"/>
          </a:xfrm>
          <a:prstGeom prst="rect">
            <a:avLst/>
          </a:prstGeom>
        </p:spPr>
      </p:pic>
    </p:spTree>
    <p:extLst>
      <p:ext uri="{BB962C8B-B14F-4D97-AF65-F5344CB8AC3E}">
        <p14:creationId xmlns:p14="http://schemas.microsoft.com/office/powerpoint/2010/main" val="2075688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lstStyle/>
          <a:p>
            <a:r>
              <a:rPr lang="sr-Latn-RS" dirty="0"/>
              <a:t>Minimalni zahtevi – čistoća plodova</a:t>
            </a:r>
            <a:endParaRPr lang="en-US"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t>Tragovi vidljive strane materije – dozvoljeno za sve klase</a:t>
            </a:r>
            <a:endParaRPr lang="en-US" dirty="0"/>
          </a:p>
        </p:txBody>
      </p:sp>
      <p:pic>
        <p:nvPicPr>
          <p:cNvPr id="6" name="Picture 5">
            <a:extLst>
              <a:ext uri="{FF2B5EF4-FFF2-40B4-BE49-F238E27FC236}">
                <a16:creationId xmlns="" xmlns:a16="http://schemas.microsoft.com/office/drawing/2014/main" id="{9B4EC52C-130D-7793-9E04-B3E099589385}"/>
              </a:ext>
            </a:extLst>
          </p:cNvPr>
          <p:cNvPicPr>
            <a:picLocks noChangeAspect="1"/>
          </p:cNvPicPr>
          <p:nvPr/>
        </p:nvPicPr>
        <p:blipFill>
          <a:blip r:embed="rId2"/>
          <a:stretch>
            <a:fillRect/>
          </a:stretch>
        </p:blipFill>
        <p:spPr>
          <a:xfrm>
            <a:off x="838200" y="1825625"/>
            <a:ext cx="4915328" cy="4575438"/>
          </a:xfrm>
          <a:prstGeom prst="rect">
            <a:avLst/>
          </a:prstGeom>
        </p:spPr>
      </p:pic>
    </p:spTree>
    <p:extLst>
      <p:ext uri="{BB962C8B-B14F-4D97-AF65-F5344CB8AC3E}">
        <p14:creationId xmlns:p14="http://schemas.microsoft.com/office/powerpoint/2010/main" val="1192811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lstStyle/>
          <a:p>
            <a:r>
              <a:rPr lang="sr-Latn-RS" dirty="0"/>
              <a:t>Minimalni zahtevi – čistoća plodova</a:t>
            </a:r>
            <a:endParaRPr lang="en-US"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t>Praktično bez vidljivih stranih materija – limiti dozvoljeni za sve klase</a:t>
            </a:r>
            <a:endParaRPr lang="en-US" dirty="0"/>
          </a:p>
        </p:txBody>
      </p:sp>
      <p:pic>
        <p:nvPicPr>
          <p:cNvPr id="5" name="Picture 4">
            <a:extLst>
              <a:ext uri="{FF2B5EF4-FFF2-40B4-BE49-F238E27FC236}">
                <a16:creationId xmlns="" xmlns:a16="http://schemas.microsoft.com/office/drawing/2014/main" id="{06D2C8C4-535E-E1C6-C0F8-579548A09948}"/>
              </a:ext>
            </a:extLst>
          </p:cNvPr>
          <p:cNvPicPr>
            <a:picLocks noChangeAspect="1"/>
          </p:cNvPicPr>
          <p:nvPr/>
        </p:nvPicPr>
        <p:blipFill>
          <a:blip r:embed="rId2"/>
          <a:stretch>
            <a:fillRect/>
          </a:stretch>
        </p:blipFill>
        <p:spPr>
          <a:xfrm>
            <a:off x="838200" y="1825625"/>
            <a:ext cx="3846816" cy="4203002"/>
          </a:xfrm>
          <a:prstGeom prst="rect">
            <a:avLst/>
          </a:prstGeom>
        </p:spPr>
      </p:pic>
    </p:spTree>
    <p:extLst>
      <p:ext uri="{BB962C8B-B14F-4D97-AF65-F5344CB8AC3E}">
        <p14:creationId xmlns:p14="http://schemas.microsoft.com/office/powerpoint/2010/main" val="2799928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lstStyle/>
          <a:p>
            <a:r>
              <a:rPr lang="sr-Latn-RS" dirty="0"/>
              <a:t>Minimalni zahtevi – čistoća plodova</a:t>
            </a:r>
            <a:endParaRPr lang="en-US"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solidFill>
                  <a:srgbClr val="FF0000"/>
                </a:solidFill>
              </a:rPr>
              <a:t>Strane materije – nije dozvoljeno</a:t>
            </a:r>
            <a:endParaRPr lang="en-US" dirty="0">
              <a:solidFill>
                <a:srgbClr val="FF0000"/>
              </a:solidFill>
            </a:endParaRPr>
          </a:p>
        </p:txBody>
      </p:sp>
      <p:pic>
        <p:nvPicPr>
          <p:cNvPr id="6" name="Picture 5">
            <a:extLst>
              <a:ext uri="{FF2B5EF4-FFF2-40B4-BE49-F238E27FC236}">
                <a16:creationId xmlns="" xmlns:a16="http://schemas.microsoft.com/office/drawing/2014/main" id="{6B6671B9-C4F1-22A6-B69F-1DAC586D15F5}"/>
              </a:ext>
            </a:extLst>
          </p:cNvPr>
          <p:cNvPicPr>
            <a:picLocks noChangeAspect="1"/>
          </p:cNvPicPr>
          <p:nvPr/>
        </p:nvPicPr>
        <p:blipFill>
          <a:blip r:embed="rId2"/>
          <a:stretch>
            <a:fillRect/>
          </a:stretch>
        </p:blipFill>
        <p:spPr>
          <a:xfrm>
            <a:off x="838199" y="1690688"/>
            <a:ext cx="4165315" cy="4279748"/>
          </a:xfrm>
          <a:prstGeom prst="rect">
            <a:avLst/>
          </a:prstGeom>
        </p:spPr>
      </p:pic>
    </p:spTree>
    <p:extLst>
      <p:ext uri="{BB962C8B-B14F-4D97-AF65-F5344CB8AC3E}">
        <p14:creationId xmlns:p14="http://schemas.microsoft.com/office/powerpoint/2010/main" val="3900139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lstStyle/>
          <a:p>
            <a:r>
              <a:rPr lang="sr-Latn-RS" dirty="0"/>
              <a:t>Minimalni zahtevi – čistoća plodova</a:t>
            </a:r>
            <a:endParaRPr lang="en-US"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solidFill>
                  <a:srgbClr val="FF0000"/>
                </a:solidFill>
              </a:rPr>
              <a:t>Gljivične naslage (</a:t>
            </a:r>
            <a:r>
              <a:rPr lang="sr-Latn-RS" dirty="0" err="1">
                <a:solidFill>
                  <a:srgbClr val="FF0000"/>
                </a:solidFill>
              </a:rPr>
              <a:t>čađavost</a:t>
            </a:r>
            <a:r>
              <a:rPr lang="sr-Latn-RS" dirty="0">
                <a:solidFill>
                  <a:srgbClr val="FF0000"/>
                </a:solidFill>
              </a:rPr>
              <a:t>) nakon napada biljnih vaši – nije dozvoljeno</a:t>
            </a:r>
            <a:endParaRPr lang="en-US" dirty="0">
              <a:solidFill>
                <a:srgbClr val="FF0000"/>
              </a:solidFill>
            </a:endParaRPr>
          </a:p>
        </p:txBody>
      </p:sp>
      <p:pic>
        <p:nvPicPr>
          <p:cNvPr id="5" name="Picture 4">
            <a:extLst>
              <a:ext uri="{FF2B5EF4-FFF2-40B4-BE49-F238E27FC236}">
                <a16:creationId xmlns="" xmlns:a16="http://schemas.microsoft.com/office/drawing/2014/main" id="{9BE05E09-3B2E-36D3-4B31-FFBFCAB2AC98}"/>
              </a:ext>
            </a:extLst>
          </p:cNvPr>
          <p:cNvPicPr>
            <a:picLocks noChangeAspect="1"/>
          </p:cNvPicPr>
          <p:nvPr/>
        </p:nvPicPr>
        <p:blipFill>
          <a:blip r:embed="rId2"/>
          <a:stretch>
            <a:fillRect/>
          </a:stretch>
        </p:blipFill>
        <p:spPr>
          <a:xfrm>
            <a:off x="838200" y="1690688"/>
            <a:ext cx="4495800" cy="4486276"/>
          </a:xfrm>
          <a:prstGeom prst="rect">
            <a:avLst/>
          </a:prstGeom>
        </p:spPr>
      </p:pic>
    </p:spTree>
    <p:extLst>
      <p:ext uri="{BB962C8B-B14F-4D97-AF65-F5344CB8AC3E}">
        <p14:creationId xmlns:p14="http://schemas.microsoft.com/office/powerpoint/2010/main" val="823708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AF16B-D6E2-8C39-CC27-D7BE42A03218}"/>
              </a:ext>
            </a:extLst>
          </p:cNvPr>
          <p:cNvSpPr>
            <a:spLocks noGrp="1"/>
          </p:cNvSpPr>
          <p:nvPr>
            <p:ph type="title"/>
          </p:nvPr>
        </p:nvSpPr>
        <p:spPr/>
        <p:txBody>
          <a:bodyPr/>
          <a:lstStyle/>
          <a:p>
            <a:r>
              <a:rPr lang="en-US" dirty="0" err="1"/>
              <a:t>Minimalni</a:t>
            </a:r>
            <a:r>
              <a:rPr lang="en-US" dirty="0"/>
              <a:t> </a:t>
            </a:r>
            <a:r>
              <a:rPr lang="en-US" dirty="0" err="1"/>
              <a:t>zahtevi</a:t>
            </a:r>
            <a:r>
              <a:rPr lang="en-US" dirty="0"/>
              <a:t> / </a:t>
            </a:r>
            <a:r>
              <a:rPr lang="sr-Latn-RS" dirty="0"/>
              <a:t>svežina i čvrstoća ploda</a:t>
            </a:r>
            <a:endParaRPr lang="en-US" dirty="0"/>
          </a:p>
        </p:txBody>
      </p:sp>
      <p:sp>
        <p:nvSpPr>
          <p:cNvPr id="3" name="Content Placeholder 2">
            <a:extLst>
              <a:ext uri="{FF2B5EF4-FFF2-40B4-BE49-F238E27FC236}">
                <a16:creationId xmlns="" xmlns:a16="http://schemas.microsoft.com/office/drawing/2014/main" id="{29BDF642-BAAE-7D4F-F6A0-A421A4FD4938}"/>
              </a:ext>
            </a:extLst>
          </p:cNvPr>
          <p:cNvSpPr>
            <a:spLocks noGrp="1"/>
          </p:cNvSpPr>
          <p:nvPr>
            <p:ph idx="1"/>
          </p:nvPr>
        </p:nvSpPr>
        <p:spPr/>
        <p:txBody>
          <a:bodyPr/>
          <a:lstStyle/>
          <a:p>
            <a:pPr lvl="1"/>
            <a:r>
              <a:rPr lang="sr-Latn-RS" b="1" dirty="0">
                <a:solidFill>
                  <a:schemeClr val="accent1"/>
                </a:solidFill>
              </a:rPr>
              <a:t>Plodovi su </a:t>
            </a:r>
            <a:r>
              <a:rPr lang="en-US" b="1" dirty="0" err="1">
                <a:solidFill>
                  <a:schemeClr val="accent1"/>
                </a:solidFill>
              </a:rPr>
              <a:t>svežeg</a:t>
            </a:r>
            <a:r>
              <a:rPr lang="en-US" b="1" dirty="0">
                <a:solidFill>
                  <a:schemeClr val="accent1"/>
                </a:solidFill>
              </a:rPr>
              <a:t> </a:t>
            </a:r>
            <a:r>
              <a:rPr lang="en-US" b="1" dirty="0" err="1">
                <a:solidFill>
                  <a:schemeClr val="accent1"/>
                </a:solidFill>
              </a:rPr>
              <a:t>izgleda</a:t>
            </a:r>
            <a:endParaRPr lang="en-US" b="1" dirty="0">
              <a:solidFill>
                <a:schemeClr val="accent1"/>
              </a:solidFill>
            </a:endParaRPr>
          </a:p>
          <a:p>
            <a:pPr lvl="1"/>
            <a:r>
              <a:rPr lang="sr-Latn-RS" b="1" dirty="0">
                <a:solidFill>
                  <a:schemeClr val="accent1"/>
                </a:solidFill>
              </a:rPr>
              <a:t>Plodovi su solidni, čvrsti</a:t>
            </a:r>
          </a:p>
          <a:p>
            <a:endParaRPr lang="sr-Latn-RS" dirty="0"/>
          </a:p>
          <a:p>
            <a:r>
              <a:rPr lang="en-US" dirty="0" err="1"/>
              <a:t>Tumačenje</a:t>
            </a:r>
            <a:r>
              <a:rPr lang="en-US" dirty="0"/>
              <a:t>: </a:t>
            </a:r>
            <a:r>
              <a:rPr lang="en-US" dirty="0" err="1"/>
              <a:t>Slatke</a:t>
            </a:r>
            <a:r>
              <a:rPr lang="en-US" dirty="0"/>
              <a:t> </a:t>
            </a:r>
            <a:r>
              <a:rPr lang="en-US" dirty="0" err="1"/>
              <a:t>paprike</a:t>
            </a:r>
            <a:r>
              <a:rPr lang="en-US" dirty="0"/>
              <a:t> </a:t>
            </a:r>
            <a:r>
              <a:rPr lang="en-US" dirty="0" err="1"/>
              <a:t>moraju</a:t>
            </a:r>
            <a:r>
              <a:rPr lang="en-US" dirty="0"/>
              <a:t> </a:t>
            </a:r>
            <a:r>
              <a:rPr lang="en-US" dirty="0" err="1"/>
              <a:t>biti</a:t>
            </a:r>
            <a:r>
              <a:rPr lang="en-US" dirty="0"/>
              <a:t> </a:t>
            </a:r>
            <a:r>
              <a:rPr lang="en-US" dirty="0" err="1"/>
              <a:t>prihvatljive</a:t>
            </a:r>
            <a:r>
              <a:rPr lang="en-US" dirty="0"/>
              <a:t> </a:t>
            </a:r>
            <a:r>
              <a:rPr lang="en-US" dirty="0" err="1"/>
              <a:t>svežine</a:t>
            </a:r>
            <a:r>
              <a:rPr lang="en-US" dirty="0"/>
              <a:t>. </a:t>
            </a:r>
            <a:r>
              <a:rPr lang="en-US" dirty="0" err="1"/>
              <a:t>Sveže</a:t>
            </a:r>
            <a:r>
              <a:rPr lang="en-US" dirty="0"/>
              <a:t> </a:t>
            </a:r>
            <a:r>
              <a:rPr lang="en-US" dirty="0" err="1"/>
              <a:t>ubrana</a:t>
            </a:r>
            <a:r>
              <a:rPr lang="en-US" dirty="0"/>
              <a:t> paprika </a:t>
            </a:r>
            <a:r>
              <a:rPr lang="en-US" dirty="0" err="1"/>
              <a:t>ili</a:t>
            </a:r>
            <a:r>
              <a:rPr lang="en-US" dirty="0"/>
              <a:t> paprika </a:t>
            </a:r>
            <a:r>
              <a:rPr lang="en-US" dirty="0" err="1"/>
              <a:t>iz</a:t>
            </a:r>
            <a:r>
              <a:rPr lang="en-US" dirty="0"/>
              <a:t> </a:t>
            </a:r>
            <a:r>
              <a:rPr lang="en-US" dirty="0" err="1"/>
              <a:t>skladišta</a:t>
            </a:r>
            <a:r>
              <a:rPr lang="en-US" dirty="0"/>
              <a:t> </a:t>
            </a:r>
            <a:r>
              <a:rPr lang="en-US" dirty="0" err="1"/>
              <a:t>može</a:t>
            </a:r>
            <a:r>
              <a:rPr lang="en-US" dirty="0"/>
              <a:t> </a:t>
            </a:r>
            <a:r>
              <a:rPr lang="en-US" dirty="0" err="1"/>
              <a:t>biti</a:t>
            </a:r>
            <a:r>
              <a:rPr lang="en-US" dirty="0"/>
              <a:t> </a:t>
            </a:r>
            <a:r>
              <a:rPr lang="en-US" dirty="0" err="1"/>
              <a:t>malo</a:t>
            </a:r>
            <a:r>
              <a:rPr lang="en-US" dirty="0"/>
              <a:t> </a:t>
            </a:r>
            <a:r>
              <a:rPr lang="en-US" dirty="0" err="1"/>
              <a:t>mekana</a:t>
            </a:r>
            <a:r>
              <a:rPr lang="en-US" dirty="0"/>
              <a:t>, </a:t>
            </a:r>
            <a:r>
              <a:rPr lang="en-US" dirty="0" err="1"/>
              <a:t>ali</a:t>
            </a:r>
            <a:r>
              <a:rPr lang="en-US" dirty="0"/>
              <a:t> ne </a:t>
            </a:r>
            <a:r>
              <a:rPr lang="en-US" dirty="0" err="1"/>
              <a:t>smežurana</a:t>
            </a:r>
            <a:r>
              <a:rPr lang="en-US" dirty="0"/>
              <a:t>.</a:t>
            </a:r>
          </a:p>
        </p:txBody>
      </p:sp>
    </p:spTree>
    <p:extLst>
      <p:ext uri="{BB962C8B-B14F-4D97-AF65-F5344CB8AC3E}">
        <p14:creationId xmlns:p14="http://schemas.microsoft.com/office/powerpoint/2010/main" val="3305409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lstStyle/>
          <a:p>
            <a:r>
              <a:rPr lang="sr-Latn-RS" dirty="0"/>
              <a:t>Minimalni zahtevi – svežina i čvrstoća</a:t>
            </a:r>
            <a:endParaRPr lang="en-US"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solidFill>
                  <a:srgbClr val="FF0000"/>
                </a:solidFill>
              </a:rPr>
              <a:t>Ozbiljno </a:t>
            </a:r>
            <a:r>
              <a:rPr lang="sr-Latn-RS" dirty="0" err="1">
                <a:solidFill>
                  <a:srgbClr val="FF0000"/>
                </a:solidFill>
              </a:rPr>
              <a:t>smežuravanje</a:t>
            </a:r>
            <a:r>
              <a:rPr lang="sr-Latn-RS" dirty="0">
                <a:solidFill>
                  <a:srgbClr val="FF0000"/>
                </a:solidFill>
              </a:rPr>
              <a:t> – nije dozvoljeno</a:t>
            </a:r>
            <a:endParaRPr lang="en-US" dirty="0">
              <a:solidFill>
                <a:srgbClr val="FF0000"/>
              </a:solidFill>
            </a:endParaRPr>
          </a:p>
        </p:txBody>
      </p:sp>
      <p:pic>
        <p:nvPicPr>
          <p:cNvPr id="6" name="Picture 5">
            <a:extLst>
              <a:ext uri="{FF2B5EF4-FFF2-40B4-BE49-F238E27FC236}">
                <a16:creationId xmlns="" xmlns:a16="http://schemas.microsoft.com/office/drawing/2014/main" id="{C85FD9B6-E993-B00C-B0F3-25BD1AF7A33B}"/>
              </a:ext>
            </a:extLst>
          </p:cNvPr>
          <p:cNvPicPr>
            <a:picLocks noChangeAspect="1"/>
          </p:cNvPicPr>
          <p:nvPr/>
        </p:nvPicPr>
        <p:blipFill>
          <a:blip r:embed="rId2"/>
          <a:stretch>
            <a:fillRect/>
          </a:stretch>
        </p:blipFill>
        <p:spPr>
          <a:xfrm>
            <a:off x="838200" y="1825625"/>
            <a:ext cx="5603129" cy="3708400"/>
          </a:xfrm>
          <a:prstGeom prst="rect">
            <a:avLst/>
          </a:prstGeom>
        </p:spPr>
      </p:pic>
    </p:spTree>
    <p:extLst>
      <p:ext uri="{BB962C8B-B14F-4D97-AF65-F5344CB8AC3E}">
        <p14:creationId xmlns:p14="http://schemas.microsoft.com/office/powerpoint/2010/main" val="3650301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83E492-303F-9346-A6E9-44BABF3960C0}"/>
              </a:ext>
            </a:extLst>
          </p:cNvPr>
          <p:cNvSpPr>
            <a:spLocks noGrp="1"/>
          </p:cNvSpPr>
          <p:nvPr>
            <p:ph type="title"/>
          </p:nvPr>
        </p:nvSpPr>
        <p:spPr/>
        <p:txBody>
          <a:bodyPr/>
          <a:lstStyle/>
          <a:p>
            <a:r>
              <a:rPr lang="sr-Latn-RS" dirty="0"/>
              <a:t>Definicija proizvoda</a:t>
            </a:r>
            <a:endParaRPr lang="en-US" dirty="0"/>
          </a:p>
        </p:txBody>
      </p:sp>
      <p:sp>
        <p:nvSpPr>
          <p:cNvPr id="3" name="Content Placeholder 2">
            <a:extLst>
              <a:ext uri="{FF2B5EF4-FFF2-40B4-BE49-F238E27FC236}">
                <a16:creationId xmlns="" xmlns:a16="http://schemas.microsoft.com/office/drawing/2014/main" id="{B1296B5B-93AD-20DE-CCCE-5A912037A0A4}"/>
              </a:ext>
            </a:extLst>
          </p:cNvPr>
          <p:cNvSpPr>
            <a:spLocks noGrp="1"/>
          </p:cNvSpPr>
          <p:nvPr>
            <p:ph idx="1"/>
          </p:nvPr>
        </p:nvSpPr>
        <p:spPr/>
        <p:txBody>
          <a:bodyPr>
            <a:normAutofit lnSpcReduction="10000"/>
          </a:bodyPr>
          <a:lstStyle/>
          <a:p>
            <a:r>
              <a:rPr lang="en-US" dirty="0" err="1"/>
              <a:t>Ovaj</a:t>
            </a:r>
            <a:r>
              <a:rPr lang="en-US" dirty="0"/>
              <a:t> standard se </a:t>
            </a:r>
            <a:r>
              <a:rPr lang="en-US" dirty="0" err="1"/>
              <a:t>primenjuje</a:t>
            </a:r>
            <a:r>
              <a:rPr lang="en-US" dirty="0"/>
              <a:t> </a:t>
            </a:r>
            <a:r>
              <a:rPr lang="en-US" dirty="0" err="1"/>
              <a:t>na</a:t>
            </a:r>
            <a:r>
              <a:rPr lang="en-US" dirty="0"/>
              <a:t> </a:t>
            </a:r>
            <a:r>
              <a:rPr lang="en-US" dirty="0" err="1"/>
              <a:t>slatke</a:t>
            </a:r>
            <a:r>
              <a:rPr lang="en-US" dirty="0"/>
              <a:t> </a:t>
            </a:r>
            <a:r>
              <a:rPr lang="en-US" dirty="0" err="1"/>
              <a:t>paprike</a:t>
            </a:r>
            <a:r>
              <a:rPr lang="en-US" dirty="0"/>
              <a:t> </a:t>
            </a:r>
            <a:r>
              <a:rPr lang="en-US" dirty="0" err="1"/>
              <a:t>sorti</a:t>
            </a:r>
            <a:r>
              <a:rPr lang="en-US" dirty="0"/>
              <a:t> (</a:t>
            </a:r>
            <a:r>
              <a:rPr lang="en-US" dirty="0" err="1"/>
              <a:t>kultivara</a:t>
            </a:r>
            <a:r>
              <a:rPr lang="en-US" dirty="0"/>
              <a:t>) </a:t>
            </a:r>
            <a:r>
              <a:rPr lang="en-US" i="1" dirty="0"/>
              <a:t>Capsicum annuum </a:t>
            </a:r>
            <a:r>
              <a:rPr lang="en-US" dirty="0"/>
              <a:t>L. </a:t>
            </a:r>
            <a:r>
              <a:rPr lang="en-US" dirty="0" err="1"/>
              <a:t>koje</a:t>
            </a:r>
            <a:r>
              <a:rPr lang="en-US" dirty="0"/>
              <a:t> se </a:t>
            </a:r>
            <a:r>
              <a:rPr lang="en-US" dirty="0" err="1"/>
              <a:t>uzgajaju</a:t>
            </a:r>
            <a:r>
              <a:rPr lang="en-US" dirty="0"/>
              <a:t> </a:t>
            </a:r>
            <a:r>
              <a:rPr lang="en-US" dirty="0" err="1"/>
              <a:t>i</a:t>
            </a:r>
            <a:r>
              <a:rPr lang="en-US" dirty="0"/>
              <a:t> </a:t>
            </a:r>
            <a:r>
              <a:rPr lang="en-US" dirty="0" err="1"/>
              <a:t>isporučuju</a:t>
            </a:r>
            <a:r>
              <a:rPr lang="en-US" dirty="0"/>
              <a:t> </a:t>
            </a:r>
            <a:r>
              <a:rPr lang="en-US" dirty="0" err="1"/>
              <a:t>potrošaču</a:t>
            </a:r>
            <a:r>
              <a:rPr lang="en-US" dirty="0"/>
              <a:t> </a:t>
            </a:r>
            <a:r>
              <a:rPr lang="en-US" dirty="0" err="1"/>
              <a:t>sveže</a:t>
            </a:r>
            <a:r>
              <a:rPr lang="en-US" dirty="0"/>
              <a:t>, </a:t>
            </a:r>
            <a:r>
              <a:rPr lang="en-US" u="sng" dirty="0" err="1"/>
              <a:t>isključujući</a:t>
            </a:r>
            <a:r>
              <a:rPr lang="en-US" dirty="0"/>
              <a:t> </a:t>
            </a:r>
            <a:r>
              <a:rPr lang="en-US" dirty="0" err="1"/>
              <a:t>slatke</a:t>
            </a:r>
            <a:r>
              <a:rPr lang="en-US" dirty="0"/>
              <a:t> </a:t>
            </a:r>
            <a:r>
              <a:rPr lang="en-US" dirty="0" err="1"/>
              <a:t>paprike</a:t>
            </a:r>
            <a:r>
              <a:rPr lang="en-US" dirty="0"/>
              <a:t> za </a:t>
            </a:r>
            <a:r>
              <a:rPr lang="en-US" dirty="0" err="1"/>
              <a:t>industrijsku</a:t>
            </a:r>
            <a:r>
              <a:rPr lang="en-US" dirty="0"/>
              <a:t> </a:t>
            </a:r>
            <a:r>
              <a:rPr lang="en-US" dirty="0" err="1"/>
              <a:t>preradu</a:t>
            </a:r>
            <a:r>
              <a:rPr lang="en-US" dirty="0"/>
              <a:t>.</a:t>
            </a:r>
          </a:p>
          <a:p>
            <a:r>
              <a:rPr lang="en-US" dirty="0" err="1"/>
              <a:t>Tumačenje</a:t>
            </a:r>
            <a:r>
              <a:rPr lang="en-US" dirty="0"/>
              <a:t>: </a:t>
            </a:r>
            <a:r>
              <a:rPr lang="en-US" dirty="0" err="1"/>
              <a:t>Slatke</a:t>
            </a:r>
            <a:r>
              <a:rPr lang="en-US" dirty="0"/>
              <a:t> </a:t>
            </a:r>
            <a:r>
              <a:rPr lang="en-US" dirty="0" err="1"/>
              <a:t>paprike</a:t>
            </a:r>
            <a:r>
              <a:rPr lang="en-US" dirty="0"/>
              <a:t> </a:t>
            </a:r>
            <a:r>
              <a:rPr lang="en-US" dirty="0" err="1"/>
              <a:t>dolaze</a:t>
            </a:r>
            <a:r>
              <a:rPr lang="en-US" dirty="0"/>
              <a:t> u </a:t>
            </a:r>
            <a:r>
              <a:rPr lang="en-US" dirty="0" err="1"/>
              <a:t>nizu</a:t>
            </a:r>
            <a:r>
              <a:rPr lang="en-US" dirty="0"/>
              <a:t> </a:t>
            </a:r>
            <a:r>
              <a:rPr lang="en-US" dirty="0" err="1"/>
              <a:t>boja</a:t>
            </a:r>
            <a:r>
              <a:rPr lang="en-US" dirty="0"/>
              <a:t>, </a:t>
            </a:r>
            <a:r>
              <a:rPr lang="en-US" dirty="0" err="1"/>
              <a:t>veličina</a:t>
            </a:r>
            <a:r>
              <a:rPr lang="en-US" dirty="0"/>
              <a:t> </a:t>
            </a:r>
            <a:r>
              <a:rPr lang="en-US" dirty="0" err="1"/>
              <a:t>i</a:t>
            </a:r>
            <a:r>
              <a:rPr lang="en-US" dirty="0"/>
              <a:t> </a:t>
            </a:r>
            <a:r>
              <a:rPr lang="en-US" dirty="0" err="1"/>
              <a:t>oblika</a:t>
            </a:r>
            <a:r>
              <a:rPr lang="en-US" dirty="0"/>
              <a:t> </a:t>
            </a:r>
            <a:r>
              <a:rPr lang="en-US" dirty="0" err="1"/>
              <a:t>kao</a:t>
            </a:r>
            <a:r>
              <a:rPr lang="en-US" dirty="0"/>
              <a:t> </a:t>
            </a:r>
            <a:r>
              <a:rPr lang="en-US" dirty="0" err="1"/>
              <a:t>što</a:t>
            </a:r>
            <a:r>
              <a:rPr lang="en-US" dirty="0"/>
              <a:t> </a:t>
            </a:r>
            <a:r>
              <a:rPr lang="en-US" dirty="0" err="1"/>
              <a:t>su</a:t>
            </a:r>
            <a:r>
              <a:rPr lang="en-US" dirty="0"/>
              <a:t> </a:t>
            </a:r>
            <a:r>
              <a:rPr lang="en-US" dirty="0" err="1"/>
              <a:t>sledeće</a:t>
            </a:r>
            <a:r>
              <a:rPr lang="en-US" dirty="0"/>
              <a:t> </a:t>
            </a:r>
            <a:r>
              <a:rPr lang="en-US" dirty="0" err="1"/>
              <a:t>vrste</a:t>
            </a:r>
            <a:r>
              <a:rPr lang="en-US" dirty="0"/>
              <a:t>: </a:t>
            </a:r>
            <a:r>
              <a:rPr lang="en-US" dirty="0" err="1"/>
              <a:t>izdužene</a:t>
            </a:r>
            <a:r>
              <a:rPr lang="sr-Latn-RS" dirty="0"/>
              <a:t>/šilje</a:t>
            </a:r>
            <a:r>
              <a:rPr lang="en-US" dirty="0"/>
              <a:t>, </a:t>
            </a:r>
            <a:r>
              <a:rPr lang="en-US" dirty="0" err="1"/>
              <a:t>četvrtaste</a:t>
            </a:r>
            <a:r>
              <a:rPr lang="sr-Latn-RS" dirty="0"/>
              <a:t> (babure)</a:t>
            </a:r>
            <a:r>
              <a:rPr lang="en-US" dirty="0"/>
              <a:t>, </a:t>
            </a:r>
            <a:r>
              <a:rPr lang="sr-Latn-RS" dirty="0"/>
              <a:t>spljoštene (babure)</a:t>
            </a:r>
            <a:r>
              <a:rPr lang="en-US" dirty="0"/>
              <a:t>.</a:t>
            </a:r>
          </a:p>
          <a:p>
            <a:r>
              <a:rPr lang="en-US" dirty="0" err="1"/>
              <a:t>Primeri</a:t>
            </a:r>
            <a:r>
              <a:rPr lang="en-US" dirty="0"/>
              <a:t> </a:t>
            </a:r>
            <a:r>
              <a:rPr lang="en-US" dirty="0" err="1"/>
              <a:t>ovog</a:t>
            </a:r>
            <a:r>
              <a:rPr lang="en-US" dirty="0"/>
              <a:t> </a:t>
            </a:r>
            <a:r>
              <a:rPr lang="en-US" dirty="0" err="1"/>
              <a:t>opsega</a:t>
            </a:r>
            <a:r>
              <a:rPr lang="en-US" dirty="0"/>
              <a:t> </a:t>
            </a:r>
            <a:r>
              <a:rPr lang="en-US" dirty="0" err="1"/>
              <a:t>su</a:t>
            </a:r>
            <a:r>
              <a:rPr lang="en-US" dirty="0"/>
              <a:t> </a:t>
            </a:r>
            <a:r>
              <a:rPr lang="en-US" dirty="0" err="1"/>
              <a:t>prikazani</a:t>
            </a:r>
            <a:r>
              <a:rPr lang="en-US" dirty="0"/>
              <a:t> </a:t>
            </a:r>
            <a:r>
              <a:rPr lang="en-US" dirty="0" err="1"/>
              <a:t>na</a:t>
            </a:r>
            <a:r>
              <a:rPr lang="en-US" dirty="0"/>
              <a:t> </a:t>
            </a:r>
            <a:r>
              <a:rPr lang="en-US" dirty="0" err="1"/>
              <a:t>fotografijama</a:t>
            </a:r>
            <a:r>
              <a:rPr lang="en-US" dirty="0"/>
              <a:t> 1-7.</a:t>
            </a:r>
          </a:p>
          <a:p>
            <a:r>
              <a:rPr lang="en-US" dirty="0" err="1"/>
              <a:t>Sledeće</a:t>
            </a:r>
            <a:r>
              <a:rPr lang="en-US" dirty="0"/>
              <a:t> </a:t>
            </a:r>
            <a:r>
              <a:rPr lang="en-US" dirty="0" err="1"/>
              <a:t>paprike</a:t>
            </a:r>
            <a:r>
              <a:rPr lang="en-US" dirty="0"/>
              <a:t> </a:t>
            </a:r>
            <a:r>
              <a:rPr lang="en-US" dirty="0" err="1"/>
              <a:t>su</a:t>
            </a:r>
            <a:r>
              <a:rPr lang="en-US" dirty="0"/>
              <a:t> </a:t>
            </a:r>
            <a:r>
              <a:rPr lang="en-US" dirty="0" err="1"/>
              <a:t>isključene</a:t>
            </a:r>
            <a:r>
              <a:rPr lang="en-US" dirty="0"/>
              <a:t> </a:t>
            </a:r>
            <a:r>
              <a:rPr lang="en-US" dirty="0" err="1"/>
              <a:t>iz</a:t>
            </a:r>
            <a:r>
              <a:rPr lang="en-US" dirty="0"/>
              <a:t> </a:t>
            </a:r>
            <a:r>
              <a:rPr lang="en-US" dirty="0" err="1"/>
              <a:t>ovog</a:t>
            </a:r>
            <a:r>
              <a:rPr lang="en-US" dirty="0"/>
              <a:t> </a:t>
            </a:r>
            <a:r>
              <a:rPr lang="en-US" dirty="0" err="1"/>
              <a:t>standarda</a:t>
            </a:r>
            <a:r>
              <a:rPr lang="en-US" dirty="0"/>
              <a:t>:</a:t>
            </a:r>
          </a:p>
          <a:p>
            <a:pPr lvl="1"/>
            <a:r>
              <a:rPr lang="en-US" dirty="0" err="1"/>
              <a:t>ljute</a:t>
            </a:r>
            <a:r>
              <a:rPr lang="en-US" dirty="0"/>
              <a:t> </a:t>
            </a:r>
            <a:r>
              <a:rPr lang="en-US" dirty="0" err="1"/>
              <a:t>ili</a:t>
            </a:r>
            <a:r>
              <a:rPr lang="en-US" dirty="0"/>
              <a:t> </a:t>
            </a:r>
            <a:r>
              <a:rPr lang="sr-Latn-RS" dirty="0"/>
              <a:t>čili</a:t>
            </a:r>
            <a:r>
              <a:rPr lang="en-US" dirty="0"/>
              <a:t> </a:t>
            </a:r>
            <a:r>
              <a:rPr lang="en-US" dirty="0" err="1"/>
              <a:t>paprike</a:t>
            </a:r>
            <a:r>
              <a:rPr lang="en-US" dirty="0"/>
              <a:t>; </a:t>
            </a:r>
            <a:r>
              <a:rPr lang="en-US" dirty="0" err="1"/>
              <a:t>međutim</a:t>
            </a:r>
            <a:r>
              <a:rPr lang="en-US" dirty="0"/>
              <a:t>, </a:t>
            </a:r>
            <a:r>
              <a:rPr lang="en-US" dirty="0" err="1"/>
              <a:t>neke</a:t>
            </a:r>
            <a:r>
              <a:rPr lang="en-US" dirty="0"/>
              <a:t> od </a:t>
            </a:r>
            <a:r>
              <a:rPr lang="en-US" dirty="0" err="1"/>
              <a:t>sorti</a:t>
            </a:r>
            <a:r>
              <a:rPr lang="en-US" dirty="0"/>
              <a:t> </a:t>
            </a:r>
            <a:r>
              <a:rPr lang="en-US" dirty="0" err="1"/>
              <a:t>slatke</a:t>
            </a:r>
            <a:r>
              <a:rPr lang="en-US" dirty="0"/>
              <a:t> </a:t>
            </a:r>
            <a:r>
              <a:rPr lang="en-US" dirty="0" err="1"/>
              <a:t>paprike</a:t>
            </a:r>
            <a:r>
              <a:rPr lang="en-US" dirty="0"/>
              <a:t> </a:t>
            </a:r>
            <a:r>
              <a:rPr lang="en-US" dirty="0" err="1"/>
              <a:t>mogu</a:t>
            </a:r>
            <a:r>
              <a:rPr lang="en-US" dirty="0"/>
              <a:t> </a:t>
            </a:r>
            <a:r>
              <a:rPr lang="en-US" dirty="0" err="1"/>
              <a:t>imati</a:t>
            </a:r>
            <a:r>
              <a:rPr lang="en-US" dirty="0"/>
              <a:t> </a:t>
            </a:r>
            <a:r>
              <a:rPr lang="en-US" dirty="0" err="1"/>
              <a:t>ljuti</a:t>
            </a:r>
            <a:r>
              <a:rPr lang="en-US" dirty="0"/>
              <a:t> ukus</a:t>
            </a:r>
          </a:p>
          <a:p>
            <a:pPr lvl="1"/>
            <a:r>
              <a:rPr lang="en-US" dirty="0"/>
              <a:t>one za </a:t>
            </a:r>
            <a:r>
              <a:rPr lang="en-US" dirty="0" err="1"/>
              <a:t>industrijsku</a:t>
            </a:r>
            <a:r>
              <a:rPr lang="en-US" dirty="0"/>
              <a:t> </a:t>
            </a:r>
            <a:r>
              <a:rPr lang="en-US" dirty="0" err="1"/>
              <a:t>preradu</a:t>
            </a:r>
            <a:r>
              <a:rPr lang="en-US" dirty="0"/>
              <a:t>.</a:t>
            </a:r>
          </a:p>
        </p:txBody>
      </p:sp>
    </p:spTree>
    <p:extLst>
      <p:ext uri="{BB962C8B-B14F-4D97-AF65-F5344CB8AC3E}">
        <p14:creationId xmlns:p14="http://schemas.microsoft.com/office/powerpoint/2010/main" val="255596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AF16B-D6E2-8C39-CC27-D7BE42A03218}"/>
              </a:ext>
            </a:extLst>
          </p:cNvPr>
          <p:cNvSpPr>
            <a:spLocks noGrp="1"/>
          </p:cNvSpPr>
          <p:nvPr>
            <p:ph type="title"/>
          </p:nvPr>
        </p:nvSpPr>
        <p:spPr/>
        <p:txBody>
          <a:bodyPr/>
          <a:lstStyle/>
          <a:p>
            <a:r>
              <a:rPr lang="en-US" dirty="0" err="1"/>
              <a:t>Minimalni</a:t>
            </a:r>
            <a:r>
              <a:rPr lang="en-US" dirty="0"/>
              <a:t> </a:t>
            </a:r>
            <a:r>
              <a:rPr lang="en-US" dirty="0" err="1"/>
              <a:t>zahtevi</a:t>
            </a:r>
            <a:r>
              <a:rPr lang="en-US" dirty="0"/>
              <a:t> / </a:t>
            </a:r>
            <a:r>
              <a:rPr lang="sr-Latn-RS" dirty="0"/>
              <a:t>zagađenost štetočinama</a:t>
            </a:r>
            <a:endParaRPr lang="en-US" dirty="0"/>
          </a:p>
        </p:txBody>
      </p:sp>
      <p:sp>
        <p:nvSpPr>
          <p:cNvPr id="3" name="Content Placeholder 2">
            <a:extLst>
              <a:ext uri="{FF2B5EF4-FFF2-40B4-BE49-F238E27FC236}">
                <a16:creationId xmlns="" xmlns:a16="http://schemas.microsoft.com/office/drawing/2014/main" id="{29BDF642-BAAE-7D4F-F6A0-A421A4FD4938}"/>
              </a:ext>
            </a:extLst>
          </p:cNvPr>
          <p:cNvSpPr>
            <a:spLocks noGrp="1"/>
          </p:cNvSpPr>
          <p:nvPr>
            <p:ph idx="1"/>
          </p:nvPr>
        </p:nvSpPr>
        <p:spPr/>
        <p:txBody>
          <a:bodyPr/>
          <a:lstStyle/>
          <a:p>
            <a:pPr lvl="1"/>
            <a:r>
              <a:rPr lang="sr-Latn-RS" b="1" dirty="0">
                <a:solidFill>
                  <a:schemeClr val="accent1"/>
                </a:solidFill>
              </a:rPr>
              <a:t>Plodovi su praktično bez štetočina</a:t>
            </a:r>
            <a:endParaRPr lang="en-US" b="1" dirty="0">
              <a:solidFill>
                <a:schemeClr val="accent1"/>
              </a:solidFill>
            </a:endParaRPr>
          </a:p>
          <a:p>
            <a:endParaRPr lang="sr-Latn-RS" dirty="0"/>
          </a:p>
          <a:p>
            <a:r>
              <a:rPr lang="en-US" dirty="0" err="1"/>
              <a:t>Tumačenje</a:t>
            </a:r>
            <a:r>
              <a:rPr lang="en-US" dirty="0"/>
              <a:t>: </a:t>
            </a:r>
            <a:r>
              <a:rPr lang="en-US" dirty="0" err="1"/>
              <a:t>Prisustvo</a:t>
            </a:r>
            <a:r>
              <a:rPr lang="en-US" dirty="0"/>
              <a:t> </a:t>
            </a:r>
            <a:r>
              <a:rPr lang="en-US" dirty="0" err="1"/>
              <a:t>štetočina</a:t>
            </a:r>
            <a:r>
              <a:rPr lang="en-US" dirty="0"/>
              <a:t> </a:t>
            </a:r>
            <a:r>
              <a:rPr lang="en-US" dirty="0" err="1"/>
              <a:t>može</a:t>
            </a:r>
            <a:r>
              <a:rPr lang="en-US" dirty="0"/>
              <a:t> </a:t>
            </a:r>
            <a:r>
              <a:rPr lang="en-US" dirty="0" err="1"/>
              <a:t>umanjiti</a:t>
            </a:r>
            <a:r>
              <a:rPr lang="en-US" dirty="0"/>
              <a:t> </a:t>
            </a:r>
            <a:r>
              <a:rPr lang="en-US" dirty="0" err="1"/>
              <a:t>komercijaln</a:t>
            </a:r>
            <a:r>
              <a:rPr lang="sr-Latn-RS" dirty="0"/>
              <a:t>i kvalitet-</a:t>
            </a:r>
            <a:r>
              <a:rPr lang="en-US" dirty="0"/>
              <a:t> </a:t>
            </a:r>
            <a:r>
              <a:rPr lang="sr-Latn-RS" dirty="0"/>
              <a:t>izgled </a:t>
            </a:r>
            <a:r>
              <a:rPr lang="en-US" dirty="0" err="1"/>
              <a:t>i</a:t>
            </a:r>
            <a:r>
              <a:rPr lang="en-US" dirty="0"/>
              <a:t> </a:t>
            </a:r>
            <a:r>
              <a:rPr lang="en-US" dirty="0" err="1"/>
              <a:t>prihvat</a:t>
            </a:r>
            <a:r>
              <a:rPr lang="sr-Latn-RS" dirty="0" err="1"/>
              <a:t>ljivost</a:t>
            </a:r>
            <a:r>
              <a:rPr lang="en-US" dirty="0"/>
              <a:t> </a:t>
            </a:r>
            <a:r>
              <a:rPr lang="sr-Latn-RS" dirty="0"/>
              <a:t>ploda </a:t>
            </a:r>
            <a:r>
              <a:rPr lang="en-US" dirty="0" err="1"/>
              <a:t>slatke</a:t>
            </a:r>
            <a:r>
              <a:rPr lang="en-US" dirty="0"/>
              <a:t> </a:t>
            </a:r>
            <a:r>
              <a:rPr lang="en-US" dirty="0" err="1"/>
              <a:t>paprike</a:t>
            </a:r>
            <a:r>
              <a:rPr lang="sr-Latn-RS" dirty="0"/>
              <a:t> za konzumente</a:t>
            </a:r>
            <a:r>
              <a:rPr lang="en-US" dirty="0"/>
              <a:t>. Prema tome, </a:t>
            </a:r>
            <a:r>
              <a:rPr lang="en-US" dirty="0" err="1"/>
              <a:t>prihvatljiv</a:t>
            </a:r>
            <a:r>
              <a:rPr lang="sr-Latn-RS" dirty="0"/>
              <a:t>i limit </a:t>
            </a:r>
            <a:r>
              <a:rPr lang="en-US" dirty="0"/>
              <a:t>bi bio </a:t>
            </a:r>
            <a:r>
              <a:rPr lang="sr-Latn-RS" dirty="0"/>
              <a:t>(jedan, par…) </a:t>
            </a:r>
            <a:r>
              <a:rPr lang="en-US" dirty="0" err="1"/>
              <a:t>neobičan</a:t>
            </a:r>
            <a:r>
              <a:rPr lang="en-US" dirty="0"/>
              <a:t> </a:t>
            </a:r>
            <a:r>
              <a:rPr lang="en-US" dirty="0" err="1"/>
              <a:t>insekt</a:t>
            </a:r>
            <a:r>
              <a:rPr lang="en-US" dirty="0"/>
              <a:t>, </a:t>
            </a:r>
            <a:r>
              <a:rPr lang="en-US" dirty="0" err="1"/>
              <a:t>grinja</a:t>
            </a:r>
            <a:r>
              <a:rPr lang="en-US" dirty="0"/>
              <a:t> </a:t>
            </a:r>
            <a:r>
              <a:rPr lang="en-US" dirty="0" err="1"/>
              <a:t>ili</a:t>
            </a:r>
            <a:r>
              <a:rPr lang="en-US" dirty="0"/>
              <a:t> </a:t>
            </a:r>
            <a:r>
              <a:rPr lang="en-US" dirty="0" err="1"/>
              <a:t>druga</a:t>
            </a:r>
            <a:r>
              <a:rPr lang="en-US" dirty="0"/>
              <a:t> </a:t>
            </a:r>
            <a:r>
              <a:rPr lang="en-US" dirty="0" err="1"/>
              <a:t>štetočina</a:t>
            </a:r>
            <a:r>
              <a:rPr lang="en-US" dirty="0"/>
              <a:t> u </a:t>
            </a:r>
            <a:r>
              <a:rPr lang="en-US" dirty="0" err="1"/>
              <a:t>pakovanju</a:t>
            </a:r>
            <a:r>
              <a:rPr lang="en-US" dirty="0"/>
              <a:t> </a:t>
            </a:r>
            <a:r>
              <a:rPr lang="en-US" dirty="0" err="1"/>
              <a:t>ili</a:t>
            </a:r>
            <a:r>
              <a:rPr lang="en-US" dirty="0"/>
              <a:t> </a:t>
            </a:r>
            <a:r>
              <a:rPr lang="en-US" dirty="0" err="1"/>
              <a:t>uzorku</a:t>
            </a:r>
            <a:r>
              <a:rPr lang="en-US" dirty="0"/>
              <a:t>; </a:t>
            </a:r>
            <a:r>
              <a:rPr lang="en-US" dirty="0" err="1"/>
              <a:t>bilo</a:t>
            </a:r>
            <a:r>
              <a:rPr lang="en-US" dirty="0"/>
              <a:t> </a:t>
            </a:r>
            <a:r>
              <a:rPr lang="en-US" dirty="0" err="1"/>
              <a:t>kakve</a:t>
            </a:r>
            <a:r>
              <a:rPr lang="en-US" dirty="0"/>
              <a:t> </a:t>
            </a:r>
            <a:r>
              <a:rPr lang="en-US" dirty="0" err="1"/>
              <a:t>kolonije</a:t>
            </a:r>
            <a:r>
              <a:rPr lang="en-US" dirty="0"/>
              <a:t> </a:t>
            </a:r>
            <a:r>
              <a:rPr lang="sr-Latn-RS" dirty="0"/>
              <a:t>vode ka </a:t>
            </a:r>
            <a:r>
              <a:rPr lang="en-US" dirty="0" err="1"/>
              <a:t>odbacivanj</a:t>
            </a:r>
            <a:r>
              <a:rPr lang="sr-Latn-RS" dirty="0"/>
              <a:t>u</a:t>
            </a:r>
            <a:r>
              <a:rPr lang="en-US" dirty="0"/>
              <a:t> </a:t>
            </a:r>
            <a:r>
              <a:rPr lang="en-US" dirty="0" err="1"/>
              <a:t>proizvoda</a:t>
            </a:r>
            <a:r>
              <a:rPr lang="en-US" dirty="0"/>
              <a:t>.</a:t>
            </a:r>
          </a:p>
        </p:txBody>
      </p:sp>
    </p:spTree>
    <p:extLst>
      <p:ext uri="{BB962C8B-B14F-4D97-AF65-F5344CB8AC3E}">
        <p14:creationId xmlns:p14="http://schemas.microsoft.com/office/powerpoint/2010/main" val="798383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lstStyle/>
          <a:p>
            <a:r>
              <a:rPr lang="sr-Latn-RS" dirty="0"/>
              <a:t>Minimalni zahtevi – prisustvo štetočina</a:t>
            </a:r>
            <a:endParaRPr lang="en-US"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solidFill>
                  <a:srgbClr val="FF0000"/>
                </a:solidFill>
              </a:rPr>
              <a:t>Kolonija insekata – nije dozvoljeno</a:t>
            </a:r>
            <a:endParaRPr lang="en-US" dirty="0">
              <a:solidFill>
                <a:srgbClr val="FF0000"/>
              </a:solidFill>
            </a:endParaRPr>
          </a:p>
        </p:txBody>
      </p:sp>
      <p:pic>
        <p:nvPicPr>
          <p:cNvPr id="5" name="Picture 4">
            <a:extLst>
              <a:ext uri="{FF2B5EF4-FFF2-40B4-BE49-F238E27FC236}">
                <a16:creationId xmlns="" xmlns:a16="http://schemas.microsoft.com/office/drawing/2014/main" id="{5580BB75-D45C-037B-2C99-04C62B54D788}"/>
              </a:ext>
            </a:extLst>
          </p:cNvPr>
          <p:cNvPicPr>
            <a:picLocks noChangeAspect="1"/>
          </p:cNvPicPr>
          <p:nvPr/>
        </p:nvPicPr>
        <p:blipFill>
          <a:blip r:embed="rId2"/>
          <a:stretch>
            <a:fillRect/>
          </a:stretch>
        </p:blipFill>
        <p:spPr>
          <a:xfrm>
            <a:off x="838200" y="1690688"/>
            <a:ext cx="5350853" cy="4001195"/>
          </a:xfrm>
          <a:prstGeom prst="rect">
            <a:avLst/>
          </a:prstGeom>
        </p:spPr>
      </p:pic>
    </p:spTree>
    <p:extLst>
      <p:ext uri="{BB962C8B-B14F-4D97-AF65-F5344CB8AC3E}">
        <p14:creationId xmlns:p14="http://schemas.microsoft.com/office/powerpoint/2010/main" val="1250053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AF16B-D6E2-8C39-CC27-D7BE42A03218}"/>
              </a:ext>
            </a:extLst>
          </p:cNvPr>
          <p:cNvSpPr>
            <a:spLocks noGrp="1"/>
          </p:cNvSpPr>
          <p:nvPr>
            <p:ph type="title"/>
          </p:nvPr>
        </p:nvSpPr>
        <p:spPr/>
        <p:txBody>
          <a:bodyPr/>
          <a:lstStyle/>
          <a:p>
            <a:r>
              <a:rPr lang="en-US" dirty="0" err="1"/>
              <a:t>Minimalni</a:t>
            </a:r>
            <a:r>
              <a:rPr lang="en-US" dirty="0"/>
              <a:t> </a:t>
            </a:r>
            <a:r>
              <a:rPr lang="en-US" dirty="0" err="1"/>
              <a:t>zahtevi</a:t>
            </a:r>
            <a:r>
              <a:rPr lang="en-US" dirty="0"/>
              <a:t> / </a:t>
            </a:r>
            <a:r>
              <a:rPr lang="sr-Latn-RS" dirty="0"/>
              <a:t>oštećenja od insekata</a:t>
            </a:r>
            <a:endParaRPr lang="en-US" dirty="0"/>
          </a:p>
        </p:txBody>
      </p:sp>
      <p:sp>
        <p:nvSpPr>
          <p:cNvPr id="3" name="Content Placeholder 2">
            <a:extLst>
              <a:ext uri="{FF2B5EF4-FFF2-40B4-BE49-F238E27FC236}">
                <a16:creationId xmlns="" xmlns:a16="http://schemas.microsoft.com/office/drawing/2014/main" id="{29BDF642-BAAE-7D4F-F6A0-A421A4FD4938}"/>
              </a:ext>
            </a:extLst>
          </p:cNvPr>
          <p:cNvSpPr>
            <a:spLocks noGrp="1"/>
          </p:cNvSpPr>
          <p:nvPr>
            <p:ph idx="1"/>
          </p:nvPr>
        </p:nvSpPr>
        <p:spPr/>
        <p:txBody>
          <a:bodyPr/>
          <a:lstStyle/>
          <a:p>
            <a:pPr lvl="1"/>
            <a:r>
              <a:rPr lang="sr-Latn-RS" b="1" dirty="0">
                <a:solidFill>
                  <a:schemeClr val="accent1"/>
                </a:solidFill>
              </a:rPr>
              <a:t>Plodovi su praktično bez oštećenja uzrokovanih štetočinama koje utiču na meso (ploda paprike)</a:t>
            </a:r>
            <a:endParaRPr lang="en-US" b="1" dirty="0">
              <a:solidFill>
                <a:schemeClr val="accent1"/>
              </a:solidFill>
            </a:endParaRPr>
          </a:p>
          <a:p>
            <a:endParaRPr lang="sr-Latn-RS" dirty="0"/>
          </a:p>
          <a:p>
            <a:r>
              <a:rPr lang="en-US" dirty="0" err="1"/>
              <a:t>Tumačenje</a:t>
            </a:r>
            <a:r>
              <a:rPr lang="en-US" dirty="0"/>
              <a:t>: </a:t>
            </a:r>
            <a:r>
              <a:rPr lang="en-US" dirty="0" err="1"/>
              <a:t>Slatke</a:t>
            </a:r>
            <a:r>
              <a:rPr lang="en-US" dirty="0"/>
              <a:t> </a:t>
            </a:r>
            <a:r>
              <a:rPr lang="en-US" dirty="0" err="1"/>
              <a:t>paprike</a:t>
            </a:r>
            <a:r>
              <a:rPr lang="en-US" dirty="0"/>
              <a:t> </a:t>
            </a:r>
            <a:r>
              <a:rPr lang="en-US" dirty="0" err="1"/>
              <a:t>moraju</a:t>
            </a:r>
            <a:r>
              <a:rPr lang="en-US" dirty="0"/>
              <a:t> </a:t>
            </a:r>
            <a:r>
              <a:rPr lang="en-US" dirty="0" err="1"/>
              <a:t>biti</a:t>
            </a:r>
            <a:r>
              <a:rPr lang="en-US" dirty="0"/>
              <a:t> bez </a:t>
            </a:r>
            <a:r>
              <a:rPr lang="en-US" dirty="0" err="1"/>
              <a:t>unutrašnjih</a:t>
            </a:r>
            <a:r>
              <a:rPr lang="en-US" dirty="0"/>
              <a:t> </a:t>
            </a:r>
            <a:r>
              <a:rPr lang="en-US" dirty="0" err="1"/>
              <a:t>i</a:t>
            </a:r>
            <a:r>
              <a:rPr lang="en-US" dirty="0"/>
              <a:t> </a:t>
            </a:r>
            <a:r>
              <a:rPr lang="en-US" dirty="0" err="1"/>
              <a:t>spoljašnjih</a:t>
            </a:r>
            <a:r>
              <a:rPr lang="en-US" dirty="0"/>
              <a:t> </a:t>
            </a:r>
            <a:r>
              <a:rPr lang="en-US" dirty="0" err="1"/>
              <a:t>oštećenja</a:t>
            </a:r>
            <a:r>
              <a:rPr lang="en-US" dirty="0"/>
              <a:t> </a:t>
            </a:r>
            <a:r>
              <a:rPr lang="en-US" dirty="0" err="1"/>
              <a:t>izazvanih</a:t>
            </a:r>
            <a:r>
              <a:rPr lang="en-US" dirty="0"/>
              <a:t> </a:t>
            </a:r>
            <a:r>
              <a:rPr lang="en-US" dirty="0" err="1"/>
              <a:t>štetočinama</a:t>
            </a:r>
            <a:r>
              <a:rPr lang="en-US" dirty="0"/>
              <a:t> </a:t>
            </a:r>
            <a:r>
              <a:rPr lang="en-US" dirty="0" err="1"/>
              <a:t>koje</a:t>
            </a:r>
            <a:r>
              <a:rPr lang="en-US" dirty="0"/>
              <a:t> </a:t>
            </a:r>
            <a:r>
              <a:rPr lang="sr-Latn-RS" dirty="0"/>
              <a:t>utiču na</a:t>
            </a:r>
            <a:r>
              <a:rPr lang="en-US" dirty="0"/>
              <a:t> </a:t>
            </a:r>
            <a:r>
              <a:rPr lang="en-US" dirty="0" err="1"/>
              <a:t>meso</a:t>
            </a:r>
            <a:r>
              <a:rPr lang="sr-Latn-RS" dirty="0"/>
              <a:t> plodova</a:t>
            </a:r>
            <a:r>
              <a:rPr lang="en-US" dirty="0"/>
              <a:t>. </a:t>
            </a:r>
            <a:r>
              <a:rPr lang="en-US" dirty="0" err="1"/>
              <a:t>Oštećenje</a:t>
            </a:r>
            <a:r>
              <a:rPr lang="en-US" dirty="0"/>
              <a:t> od </a:t>
            </a:r>
            <a:r>
              <a:rPr lang="en-US" dirty="0" err="1"/>
              <a:t>štetočina</a:t>
            </a:r>
            <a:r>
              <a:rPr lang="en-US" dirty="0"/>
              <a:t> </a:t>
            </a:r>
            <a:r>
              <a:rPr lang="en-US" dirty="0" err="1"/>
              <a:t>koje</a:t>
            </a:r>
            <a:r>
              <a:rPr lang="en-US" dirty="0"/>
              <a:t> </a:t>
            </a:r>
            <a:r>
              <a:rPr lang="en-US" dirty="0" err="1"/>
              <a:t>utiče</a:t>
            </a:r>
            <a:r>
              <a:rPr lang="en-US" dirty="0"/>
              <a:t> </a:t>
            </a:r>
            <a:r>
              <a:rPr lang="en-US" dirty="0" err="1"/>
              <a:t>na</a:t>
            </a:r>
            <a:r>
              <a:rPr lang="en-US" dirty="0"/>
              <a:t> </a:t>
            </a:r>
            <a:r>
              <a:rPr lang="en-US" dirty="0" err="1"/>
              <a:t>meso</a:t>
            </a:r>
            <a:r>
              <a:rPr lang="en-US" dirty="0"/>
              <a:t> </a:t>
            </a:r>
            <a:r>
              <a:rPr lang="en-US" dirty="0" err="1"/>
              <a:t>čini</a:t>
            </a:r>
            <a:r>
              <a:rPr lang="en-US" dirty="0"/>
              <a:t> </a:t>
            </a:r>
            <a:r>
              <a:rPr lang="en-US" dirty="0" err="1"/>
              <a:t>proizvod</a:t>
            </a:r>
            <a:r>
              <a:rPr lang="en-US" dirty="0"/>
              <a:t> </a:t>
            </a:r>
            <a:r>
              <a:rPr lang="en-US" dirty="0" err="1"/>
              <a:t>neprikladnim</a:t>
            </a:r>
            <a:r>
              <a:rPr lang="en-US" dirty="0"/>
              <a:t> za </a:t>
            </a:r>
            <a:r>
              <a:rPr lang="en-US" dirty="0" err="1"/>
              <a:t>potrošnju</a:t>
            </a:r>
            <a:r>
              <a:rPr lang="sr-Latn-RS" dirty="0"/>
              <a:t>/konzumaciju</a:t>
            </a:r>
            <a:r>
              <a:rPr lang="en-US" dirty="0"/>
              <a:t>. </a:t>
            </a:r>
            <a:r>
              <a:rPr lang="en-US" dirty="0" err="1"/>
              <a:t>Međutim</a:t>
            </a:r>
            <a:r>
              <a:rPr lang="en-US" dirty="0"/>
              <a:t>, mala </a:t>
            </a:r>
            <a:r>
              <a:rPr lang="en-US" dirty="0" err="1"/>
              <a:t>oštećenja</a:t>
            </a:r>
            <a:r>
              <a:rPr lang="en-US" dirty="0"/>
              <a:t> </a:t>
            </a:r>
            <a:r>
              <a:rPr lang="en-US" dirty="0" err="1"/>
              <a:t>uzrokovana</a:t>
            </a:r>
            <a:r>
              <a:rPr lang="en-US" dirty="0"/>
              <a:t> </a:t>
            </a:r>
            <a:r>
              <a:rPr lang="en-US" dirty="0" err="1"/>
              <a:t>štetočinama</a:t>
            </a:r>
            <a:r>
              <a:rPr lang="en-US" dirty="0"/>
              <a:t> </a:t>
            </a:r>
            <a:r>
              <a:rPr lang="en-US" dirty="0" err="1"/>
              <a:t>koje</a:t>
            </a:r>
            <a:r>
              <a:rPr lang="en-US" dirty="0"/>
              <a:t> </a:t>
            </a:r>
            <a:r>
              <a:rPr lang="en-US" dirty="0" err="1"/>
              <a:t>pogađaju</a:t>
            </a:r>
            <a:r>
              <a:rPr lang="en-US" dirty="0"/>
              <a:t> </a:t>
            </a:r>
            <a:r>
              <a:rPr lang="en-US" dirty="0" err="1"/>
              <a:t>samo</a:t>
            </a:r>
            <a:r>
              <a:rPr lang="en-US" dirty="0"/>
              <a:t> </a:t>
            </a:r>
            <a:r>
              <a:rPr lang="sr-Latn-RS" dirty="0"/>
              <a:t>po</a:t>
            </a:r>
            <a:r>
              <a:rPr lang="en-US" dirty="0" err="1"/>
              <a:t>kož</a:t>
            </a:r>
            <a:r>
              <a:rPr lang="sr-Latn-RS" dirty="0" err="1"/>
              <a:t>icu</a:t>
            </a:r>
            <a:r>
              <a:rPr lang="en-US" dirty="0"/>
              <a:t> </a:t>
            </a:r>
            <a:r>
              <a:rPr lang="en-US" dirty="0" err="1"/>
              <a:t>su</a:t>
            </a:r>
            <a:r>
              <a:rPr lang="en-US" dirty="0"/>
              <a:t> </a:t>
            </a:r>
            <a:r>
              <a:rPr lang="en-US" dirty="0" err="1"/>
              <a:t>dozvoljene</a:t>
            </a:r>
            <a:r>
              <a:rPr lang="en-US" dirty="0"/>
              <a:t> u </a:t>
            </a:r>
            <a:r>
              <a:rPr lang="en-US" dirty="0" err="1"/>
              <a:t>okviru</a:t>
            </a:r>
            <a:r>
              <a:rPr lang="en-US" dirty="0"/>
              <a:t> </a:t>
            </a:r>
            <a:r>
              <a:rPr lang="en-US" dirty="0" err="1"/>
              <a:t>defekta</a:t>
            </a:r>
            <a:r>
              <a:rPr lang="en-US" dirty="0"/>
              <a:t> </a:t>
            </a:r>
            <a:r>
              <a:rPr lang="sr-Latn-RS" dirty="0"/>
              <a:t>po</a:t>
            </a:r>
            <a:r>
              <a:rPr lang="en-US" dirty="0" err="1"/>
              <a:t>kož</a:t>
            </a:r>
            <a:r>
              <a:rPr lang="sr-Latn-RS" dirty="0" err="1"/>
              <a:t>ice</a:t>
            </a:r>
            <a:r>
              <a:rPr lang="en-US" dirty="0"/>
              <a:t> </a:t>
            </a:r>
            <a:r>
              <a:rPr lang="en-US" dirty="0" err="1"/>
              <a:t>dozvoljenih</a:t>
            </a:r>
            <a:r>
              <a:rPr lang="en-US" dirty="0"/>
              <a:t> </a:t>
            </a:r>
            <a:r>
              <a:rPr lang="en-US" dirty="0" err="1"/>
              <a:t>unutar</a:t>
            </a:r>
            <a:r>
              <a:rPr lang="en-US" dirty="0"/>
              <a:t> </a:t>
            </a:r>
            <a:r>
              <a:rPr lang="en-US" dirty="0" err="1"/>
              <a:t>svake</a:t>
            </a:r>
            <a:r>
              <a:rPr lang="en-US" dirty="0"/>
              <a:t> </a:t>
            </a:r>
            <a:r>
              <a:rPr lang="en-US" dirty="0" err="1"/>
              <a:t>klase</a:t>
            </a:r>
            <a:r>
              <a:rPr lang="en-US" dirty="0"/>
              <a:t>.</a:t>
            </a:r>
          </a:p>
        </p:txBody>
      </p:sp>
    </p:spTree>
    <p:extLst>
      <p:ext uri="{BB962C8B-B14F-4D97-AF65-F5344CB8AC3E}">
        <p14:creationId xmlns:p14="http://schemas.microsoft.com/office/powerpoint/2010/main" val="2641501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lstStyle/>
          <a:p>
            <a:r>
              <a:rPr lang="sr-Latn-RS" dirty="0"/>
              <a:t>Minimalni zahtevi – oštećenja od insekata</a:t>
            </a:r>
            <a:endParaRPr lang="en-US"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solidFill>
                  <a:srgbClr val="FF0000"/>
                </a:solidFill>
              </a:rPr>
              <a:t>Spoljašnje oštećenje od štetočina – nije dozvoljeno</a:t>
            </a:r>
            <a:endParaRPr lang="en-US" dirty="0">
              <a:solidFill>
                <a:srgbClr val="FF0000"/>
              </a:solidFill>
            </a:endParaRPr>
          </a:p>
        </p:txBody>
      </p:sp>
      <p:pic>
        <p:nvPicPr>
          <p:cNvPr id="6" name="Picture 5">
            <a:extLst>
              <a:ext uri="{FF2B5EF4-FFF2-40B4-BE49-F238E27FC236}">
                <a16:creationId xmlns="" xmlns:a16="http://schemas.microsoft.com/office/drawing/2014/main" id="{600512E5-C92D-AE9F-A8EF-EF4BEBF27A44}"/>
              </a:ext>
            </a:extLst>
          </p:cNvPr>
          <p:cNvPicPr>
            <a:picLocks noChangeAspect="1"/>
          </p:cNvPicPr>
          <p:nvPr/>
        </p:nvPicPr>
        <p:blipFill>
          <a:blip r:embed="rId2"/>
          <a:stretch>
            <a:fillRect/>
          </a:stretch>
        </p:blipFill>
        <p:spPr>
          <a:xfrm>
            <a:off x="838200" y="1825625"/>
            <a:ext cx="4196137" cy="4436936"/>
          </a:xfrm>
          <a:prstGeom prst="rect">
            <a:avLst/>
          </a:prstGeom>
        </p:spPr>
      </p:pic>
    </p:spTree>
    <p:extLst>
      <p:ext uri="{BB962C8B-B14F-4D97-AF65-F5344CB8AC3E}">
        <p14:creationId xmlns:p14="http://schemas.microsoft.com/office/powerpoint/2010/main" val="157306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lstStyle/>
          <a:p>
            <a:r>
              <a:rPr lang="sr-Latn-RS" dirty="0"/>
              <a:t>Minimalni zahtevi – oštećenja od insekata</a:t>
            </a:r>
            <a:endParaRPr lang="en-US"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solidFill>
                  <a:srgbClr val="FF0000"/>
                </a:solidFill>
              </a:rPr>
              <a:t>Unutrašnje oštećenje od štetočina – nije dozvoljeno</a:t>
            </a:r>
            <a:endParaRPr lang="en-US" dirty="0">
              <a:solidFill>
                <a:srgbClr val="FF0000"/>
              </a:solidFill>
            </a:endParaRPr>
          </a:p>
        </p:txBody>
      </p:sp>
      <p:pic>
        <p:nvPicPr>
          <p:cNvPr id="5" name="Picture 4">
            <a:extLst>
              <a:ext uri="{FF2B5EF4-FFF2-40B4-BE49-F238E27FC236}">
                <a16:creationId xmlns="" xmlns:a16="http://schemas.microsoft.com/office/drawing/2014/main" id="{29A52CF6-9C93-620C-F092-B81373E65C2F}"/>
              </a:ext>
            </a:extLst>
          </p:cNvPr>
          <p:cNvPicPr>
            <a:picLocks noChangeAspect="1"/>
          </p:cNvPicPr>
          <p:nvPr/>
        </p:nvPicPr>
        <p:blipFill>
          <a:blip r:embed="rId2"/>
          <a:stretch>
            <a:fillRect/>
          </a:stretch>
        </p:blipFill>
        <p:spPr>
          <a:xfrm>
            <a:off x="838199" y="1690688"/>
            <a:ext cx="5808549" cy="3734067"/>
          </a:xfrm>
          <a:prstGeom prst="rect">
            <a:avLst/>
          </a:prstGeom>
        </p:spPr>
      </p:pic>
    </p:spTree>
    <p:extLst>
      <p:ext uri="{BB962C8B-B14F-4D97-AF65-F5344CB8AC3E}">
        <p14:creationId xmlns:p14="http://schemas.microsoft.com/office/powerpoint/2010/main" val="945811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AF16B-D6E2-8C39-CC27-D7BE42A03218}"/>
              </a:ext>
            </a:extLst>
          </p:cNvPr>
          <p:cNvSpPr>
            <a:spLocks noGrp="1"/>
          </p:cNvSpPr>
          <p:nvPr>
            <p:ph type="title"/>
          </p:nvPr>
        </p:nvSpPr>
        <p:spPr/>
        <p:txBody>
          <a:bodyPr>
            <a:normAutofit/>
          </a:bodyPr>
          <a:lstStyle/>
          <a:p>
            <a:r>
              <a:rPr lang="en-US" sz="4000" dirty="0" err="1"/>
              <a:t>Minimalni</a:t>
            </a:r>
            <a:r>
              <a:rPr lang="en-US" sz="4000" dirty="0"/>
              <a:t> </a:t>
            </a:r>
            <a:r>
              <a:rPr lang="en-US" sz="4000" dirty="0" err="1"/>
              <a:t>zahtevi</a:t>
            </a:r>
            <a:r>
              <a:rPr lang="en-US" sz="4000" dirty="0"/>
              <a:t> / </a:t>
            </a:r>
            <a:r>
              <a:rPr lang="sr-Latn-RS" sz="4000" dirty="0"/>
              <a:t>oštećenja od hladnoće-mraza</a:t>
            </a:r>
            <a:endParaRPr lang="en-US" sz="4000" dirty="0"/>
          </a:p>
        </p:txBody>
      </p:sp>
      <p:sp>
        <p:nvSpPr>
          <p:cNvPr id="3" name="Content Placeholder 2">
            <a:extLst>
              <a:ext uri="{FF2B5EF4-FFF2-40B4-BE49-F238E27FC236}">
                <a16:creationId xmlns="" xmlns:a16="http://schemas.microsoft.com/office/drawing/2014/main" id="{29BDF642-BAAE-7D4F-F6A0-A421A4FD4938}"/>
              </a:ext>
            </a:extLst>
          </p:cNvPr>
          <p:cNvSpPr>
            <a:spLocks noGrp="1"/>
          </p:cNvSpPr>
          <p:nvPr>
            <p:ph idx="1"/>
          </p:nvPr>
        </p:nvSpPr>
        <p:spPr/>
        <p:txBody>
          <a:bodyPr/>
          <a:lstStyle/>
          <a:p>
            <a:pPr lvl="1"/>
            <a:r>
              <a:rPr lang="sr-Latn-RS" b="1" dirty="0">
                <a:solidFill>
                  <a:schemeClr val="accent1"/>
                </a:solidFill>
              </a:rPr>
              <a:t>Plodovi su bez oštećenja uzrokovanih niskim temperaturama ili mrazom</a:t>
            </a:r>
            <a:endParaRPr lang="en-US" b="1" dirty="0">
              <a:solidFill>
                <a:schemeClr val="accent1"/>
              </a:solidFill>
            </a:endParaRPr>
          </a:p>
          <a:p>
            <a:endParaRPr lang="sr-Latn-RS" dirty="0"/>
          </a:p>
          <a:p>
            <a:r>
              <a:rPr lang="en-US" dirty="0" err="1"/>
              <a:t>Tumačenje</a:t>
            </a:r>
            <a:r>
              <a:rPr lang="en-US" dirty="0"/>
              <a:t>: </a:t>
            </a:r>
            <a:r>
              <a:rPr lang="en-US" dirty="0" err="1"/>
              <a:t>Oštećenja</a:t>
            </a:r>
            <a:r>
              <a:rPr lang="en-US" dirty="0"/>
              <a:t> </a:t>
            </a:r>
            <a:r>
              <a:rPr lang="en-US" dirty="0" err="1"/>
              <a:t>izazvana</a:t>
            </a:r>
            <a:r>
              <a:rPr lang="en-US" dirty="0"/>
              <a:t> </a:t>
            </a:r>
            <a:r>
              <a:rPr lang="en-US" dirty="0" err="1"/>
              <a:t>smrzavanjem</a:t>
            </a:r>
            <a:r>
              <a:rPr lang="en-US" dirty="0"/>
              <a:t> </a:t>
            </a:r>
            <a:r>
              <a:rPr lang="en-US" dirty="0" err="1"/>
              <a:t>nisu</a:t>
            </a:r>
            <a:r>
              <a:rPr lang="en-US" dirty="0"/>
              <a:t> </a:t>
            </a:r>
            <a:r>
              <a:rPr lang="en-US" dirty="0" err="1"/>
              <a:t>dozvoljena</a:t>
            </a:r>
            <a:r>
              <a:rPr lang="en-US" dirty="0"/>
              <a:t>. Pored toga, temperature </a:t>
            </a:r>
            <a:r>
              <a:rPr lang="en-US" dirty="0" err="1"/>
              <a:t>skladištenja</a:t>
            </a:r>
            <a:r>
              <a:rPr lang="en-US" dirty="0"/>
              <a:t> </a:t>
            </a:r>
            <a:r>
              <a:rPr lang="en-US" dirty="0" err="1"/>
              <a:t>ispod</a:t>
            </a:r>
            <a:r>
              <a:rPr lang="en-US" dirty="0"/>
              <a:t> </a:t>
            </a:r>
            <a:r>
              <a:rPr lang="en-US" dirty="0" err="1"/>
              <a:t>kritične</a:t>
            </a:r>
            <a:r>
              <a:rPr lang="en-US" dirty="0"/>
              <a:t> temperature od </a:t>
            </a:r>
            <a:r>
              <a:rPr lang="en-US" dirty="0" err="1"/>
              <a:t>oko</a:t>
            </a:r>
            <a:r>
              <a:rPr lang="en-US" dirty="0"/>
              <a:t> 7°C </a:t>
            </a:r>
            <a:r>
              <a:rPr lang="en-US" dirty="0" err="1"/>
              <a:t>mogu</a:t>
            </a:r>
            <a:r>
              <a:rPr lang="en-US" dirty="0"/>
              <a:t> da </a:t>
            </a:r>
            <a:r>
              <a:rPr lang="en-US" dirty="0" err="1"/>
              <a:t>izazovu</a:t>
            </a:r>
            <a:r>
              <a:rPr lang="en-US" dirty="0"/>
              <a:t> </a:t>
            </a:r>
            <a:r>
              <a:rPr lang="en-US" dirty="0" err="1"/>
              <a:t>povrede</a:t>
            </a:r>
            <a:r>
              <a:rPr lang="en-US" dirty="0"/>
              <a:t> od </a:t>
            </a:r>
            <a:r>
              <a:rPr lang="sr-Latn-RS" dirty="0"/>
              <a:t>niskih temperatura</a:t>
            </a:r>
            <a:r>
              <a:rPr lang="en-US" dirty="0"/>
              <a:t>, </a:t>
            </a:r>
            <a:r>
              <a:rPr lang="en-US" dirty="0" err="1"/>
              <a:t>kao</a:t>
            </a:r>
            <a:r>
              <a:rPr lang="en-US" dirty="0"/>
              <a:t> </a:t>
            </a:r>
            <a:r>
              <a:rPr lang="en-US" dirty="0" err="1"/>
              <a:t>što</a:t>
            </a:r>
            <a:r>
              <a:rPr lang="en-US" dirty="0"/>
              <a:t> </a:t>
            </a:r>
            <a:r>
              <a:rPr lang="en-US" dirty="0" err="1"/>
              <a:t>su</a:t>
            </a:r>
            <a:r>
              <a:rPr lang="en-US" dirty="0"/>
              <a:t> </a:t>
            </a:r>
            <a:r>
              <a:rPr lang="en-US" dirty="0" err="1"/>
              <a:t>udubljene</a:t>
            </a:r>
            <a:r>
              <a:rPr lang="en-US" dirty="0"/>
              <a:t> </a:t>
            </a:r>
            <a:r>
              <a:rPr lang="en-US" dirty="0" err="1"/>
              <a:t>staklaste</a:t>
            </a:r>
            <a:r>
              <a:rPr lang="en-US" dirty="0"/>
              <a:t> </a:t>
            </a:r>
            <a:r>
              <a:rPr lang="en-US" dirty="0" err="1"/>
              <a:t>tačke</a:t>
            </a:r>
            <a:r>
              <a:rPr lang="en-US" dirty="0"/>
              <a:t> </a:t>
            </a:r>
            <a:r>
              <a:rPr lang="en-US" dirty="0" err="1"/>
              <a:t>koje</a:t>
            </a:r>
            <a:r>
              <a:rPr lang="en-US" dirty="0"/>
              <a:t> se </a:t>
            </a:r>
            <a:r>
              <a:rPr lang="en-US" dirty="0" err="1"/>
              <a:t>spajaju</a:t>
            </a:r>
            <a:r>
              <a:rPr lang="en-US" dirty="0"/>
              <a:t> </a:t>
            </a:r>
            <a:r>
              <a:rPr lang="en-US" dirty="0" err="1"/>
              <a:t>i</a:t>
            </a:r>
            <a:r>
              <a:rPr lang="en-US" dirty="0"/>
              <a:t> </a:t>
            </a:r>
            <a:r>
              <a:rPr lang="en-US" dirty="0" err="1"/>
              <a:t>propadaju</a:t>
            </a:r>
            <a:r>
              <a:rPr lang="en-US" dirty="0"/>
              <a:t> </a:t>
            </a:r>
            <a:r>
              <a:rPr lang="en-US" dirty="0" err="1"/>
              <a:t>kada</a:t>
            </a:r>
            <a:r>
              <a:rPr lang="en-US" dirty="0"/>
              <a:t> se </a:t>
            </a:r>
            <a:r>
              <a:rPr lang="en-US" dirty="0" err="1"/>
              <a:t>proizvod</a:t>
            </a:r>
            <a:r>
              <a:rPr lang="en-US" dirty="0"/>
              <a:t> </a:t>
            </a:r>
            <a:r>
              <a:rPr lang="en-US" dirty="0" err="1"/>
              <a:t>prenese</a:t>
            </a:r>
            <a:r>
              <a:rPr lang="en-US" dirty="0"/>
              <a:t> </a:t>
            </a:r>
            <a:r>
              <a:rPr lang="en-US" dirty="0" err="1"/>
              <a:t>na</a:t>
            </a:r>
            <a:r>
              <a:rPr lang="en-US" dirty="0"/>
              <a:t> </a:t>
            </a:r>
            <a:r>
              <a:rPr lang="en-US" dirty="0" err="1"/>
              <a:t>temperaturu</a:t>
            </a:r>
            <a:r>
              <a:rPr lang="sr-Latn-RS" dirty="0"/>
              <a:t> okoline</a:t>
            </a:r>
            <a:r>
              <a:rPr lang="en-US" dirty="0"/>
              <a:t>. </a:t>
            </a:r>
            <a:r>
              <a:rPr lang="en-US" dirty="0" err="1"/>
              <a:t>Povreda</a:t>
            </a:r>
            <a:r>
              <a:rPr lang="en-US" dirty="0"/>
              <a:t> od </a:t>
            </a:r>
            <a:r>
              <a:rPr lang="en-US" dirty="0" err="1"/>
              <a:t>hlađenja</a:t>
            </a:r>
            <a:r>
              <a:rPr lang="en-US" dirty="0"/>
              <a:t> </a:t>
            </a:r>
            <a:r>
              <a:rPr lang="en-US" dirty="0" err="1"/>
              <a:t>može</a:t>
            </a:r>
            <a:r>
              <a:rPr lang="en-US" dirty="0"/>
              <a:t> </a:t>
            </a:r>
            <a:r>
              <a:rPr lang="en-US" dirty="0" err="1"/>
              <a:t>biti</a:t>
            </a:r>
            <a:r>
              <a:rPr lang="en-US" dirty="0"/>
              <a:t> </a:t>
            </a:r>
            <a:r>
              <a:rPr lang="en-US" dirty="0" err="1"/>
              <a:t>prihvatljiva</a:t>
            </a:r>
            <a:r>
              <a:rPr lang="en-US" dirty="0"/>
              <a:t> u </a:t>
            </a:r>
            <a:r>
              <a:rPr lang="en-US" dirty="0" err="1"/>
              <a:t>toleranciji</a:t>
            </a:r>
            <a:r>
              <a:rPr lang="en-US" dirty="0"/>
              <a:t> od 10% </a:t>
            </a:r>
            <a:r>
              <a:rPr lang="en-US" dirty="0" err="1"/>
              <a:t>klase</a:t>
            </a:r>
            <a:r>
              <a:rPr lang="en-US" dirty="0"/>
              <a:t> II, pod </a:t>
            </a:r>
            <a:r>
              <a:rPr lang="en-US" dirty="0" err="1"/>
              <a:t>uslovom</a:t>
            </a:r>
            <a:r>
              <a:rPr lang="en-US" dirty="0"/>
              <a:t> da to ne </a:t>
            </a:r>
            <a:r>
              <a:rPr lang="en-US" dirty="0" err="1"/>
              <a:t>utiče</a:t>
            </a:r>
            <a:r>
              <a:rPr lang="en-US" dirty="0"/>
              <a:t> </a:t>
            </a:r>
            <a:r>
              <a:rPr lang="en-US" dirty="0" err="1"/>
              <a:t>na</a:t>
            </a:r>
            <a:r>
              <a:rPr lang="en-US" dirty="0"/>
              <a:t> </a:t>
            </a:r>
            <a:r>
              <a:rPr lang="en-US" dirty="0" err="1"/>
              <a:t>jestivost</a:t>
            </a:r>
            <a:r>
              <a:rPr lang="en-US" dirty="0"/>
              <a:t>.</a:t>
            </a:r>
          </a:p>
        </p:txBody>
      </p:sp>
    </p:spTree>
    <p:extLst>
      <p:ext uri="{BB962C8B-B14F-4D97-AF65-F5344CB8AC3E}">
        <p14:creationId xmlns:p14="http://schemas.microsoft.com/office/powerpoint/2010/main" val="3074206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Minimalni zahtevi – oštećenja od hladnoće-mraza</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solidFill>
                  <a:srgbClr val="FF0000"/>
                </a:solidFill>
              </a:rPr>
              <a:t>Oštećenja od </a:t>
            </a:r>
            <a:r>
              <a:rPr lang="sr-Latn-RS" dirty="0" err="1">
                <a:solidFill>
                  <a:srgbClr val="FF0000"/>
                </a:solidFill>
              </a:rPr>
              <a:t>pothlađivanja</a:t>
            </a:r>
            <a:r>
              <a:rPr lang="sr-Latn-RS" dirty="0">
                <a:solidFill>
                  <a:srgbClr val="FF0000"/>
                </a:solidFill>
              </a:rPr>
              <a:t>  – nije dozvoljeno</a:t>
            </a:r>
            <a:endParaRPr lang="en-US" dirty="0">
              <a:solidFill>
                <a:srgbClr val="FF0000"/>
              </a:solidFill>
            </a:endParaRPr>
          </a:p>
        </p:txBody>
      </p:sp>
      <p:pic>
        <p:nvPicPr>
          <p:cNvPr id="5" name="Picture 4">
            <a:extLst>
              <a:ext uri="{FF2B5EF4-FFF2-40B4-BE49-F238E27FC236}">
                <a16:creationId xmlns="" xmlns:a16="http://schemas.microsoft.com/office/drawing/2014/main" id="{112FDA2D-24AE-8F99-890B-1F60BB43039D}"/>
              </a:ext>
            </a:extLst>
          </p:cNvPr>
          <p:cNvPicPr>
            <a:picLocks noChangeAspect="1"/>
          </p:cNvPicPr>
          <p:nvPr/>
        </p:nvPicPr>
        <p:blipFill>
          <a:blip r:embed="rId2"/>
          <a:stretch>
            <a:fillRect/>
          </a:stretch>
        </p:blipFill>
        <p:spPr>
          <a:xfrm>
            <a:off x="838199" y="1690688"/>
            <a:ext cx="5143501" cy="4039565"/>
          </a:xfrm>
          <a:prstGeom prst="rect">
            <a:avLst/>
          </a:prstGeom>
        </p:spPr>
      </p:pic>
    </p:spTree>
    <p:extLst>
      <p:ext uri="{BB962C8B-B14F-4D97-AF65-F5344CB8AC3E}">
        <p14:creationId xmlns:p14="http://schemas.microsoft.com/office/powerpoint/2010/main" val="907710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Minimalni zahtevi – oštećenja od hladnoće-mraza</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solidFill>
                  <a:srgbClr val="FF0000"/>
                </a:solidFill>
              </a:rPr>
              <a:t>Oštećenja od </a:t>
            </a:r>
            <a:r>
              <a:rPr lang="sr-Latn-RS" dirty="0" err="1">
                <a:solidFill>
                  <a:srgbClr val="FF0000"/>
                </a:solidFill>
              </a:rPr>
              <a:t>pothlađivanja</a:t>
            </a:r>
            <a:r>
              <a:rPr lang="sr-Latn-RS" dirty="0">
                <a:solidFill>
                  <a:srgbClr val="FF0000"/>
                </a:solidFill>
              </a:rPr>
              <a:t> (ozbiljne ulegnute staklaste pege) – nije dozvoljeno</a:t>
            </a:r>
            <a:endParaRPr lang="en-US" dirty="0">
              <a:solidFill>
                <a:srgbClr val="FF0000"/>
              </a:solidFill>
            </a:endParaRPr>
          </a:p>
        </p:txBody>
      </p:sp>
      <p:grpSp>
        <p:nvGrpSpPr>
          <p:cNvPr id="17" name="Group 16">
            <a:extLst>
              <a:ext uri="{FF2B5EF4-FFF2-40B4-BE49-F238E27FC236}">
                <a16:creationId xmlns="" xmlns:a16="http://schemas.microsoft.com/office/drawing/2014/main" id="{3512578D-F18D-8B43-22CE-648ED817AAD8}"/>
              </a:ext>
            </a:extLst>
          </p:cNvPr>
          <p:cNvGrpSpPr/>
          <p:nvPr/>
        </p:nvGrpSpPr>
        <p:grpSpPr>
          <a:xfrm>
            <a:off x="838200" y="1825625"/>
            <a:ext cx="5381625" cy="4036218"/>
            <a:chOff x="838200" y="1825625"/>
            <a:chExt cx="5381625" cy="4036218"/>
          </a:xfrm>
        </p:grpSpPr>
        <p:pic>
          <p:nvPicPr>
            <p:cNvPr id="6" name="Picture 5">
              <a:extLst>
                <a:ext uri="{FF2B5EF4-FFF2-40B4-BE49-F238E27FC236}">
                  <a16:creationId xmlns="" xmlns:a16="http://schemas.microsoft.com/office/drawing/2014/main" id="{E0A2AFA8-75E9-9911-7683-1B0CE732CE6D}"/>
                </a:ext>
              </a:extLst>
            </p:cNvPr>
            <p:cNvPicPr>
              <a:picLocks noChangeAspect="1"/>
            </p:cNvPicPr>
            <p:nvPr/>
          </p:nvPicPr>
          <p:blipFill>
            <a:blip r:embed="rId2"/>
            <a:stretch>
              <a:fillRect/>
            </a:stretch>
          </p:blipFill>
          <p:spPr>
            <a:xfrm>
              <a:off x="838200" y="1825625"/>
              <a:ext cx="5381625" cy="4036218"/>
            </a:xfrm>
            <a:prstGeom prst="rect">
              <a:avLst/>
            </a:prstGeom>
          </p:spPr>
        </p:pic>
        <p:grpSp>
          <p:nvGrpSpPr>
            <p:cNvPr id="11" name="Group 10">
              <a:extLst>
                <a:ext uri="{FF2B5EF4-FFF2-40B4-BE49-F238E27FC236}">
                  <a16:creationId xmlns="" xmlns:a16="http://schemas.microsoft.com/office/drawing/2014/main" id="{C7F058DD-0FF7-D93C-47B9-23755294563E}"/>
                </a:ext>
              </a:extLst>
            </p:cNvPr>
            <p:cNvGrpSpPr/>
            <p:nvPr/>
          </p:nvGrpSpPr>
          <p:grpSpPr>
            <a:xfrm>
              <a:off x="3219450" y="3893745"/>
              <a:ext cx="210240" cy="601560"/>
              <a:chOff x="3219450" y="3893745"/>
              <a:chExt cx="210240" cy="60156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 xmlns:a16="http://schemas.microsoft.com/office/drawing/2014/main" id="{A5B0256B-84C6-AE76-F6D8-4C85BA1B43EB}"/>
                      </a:ext>
                    </a:extLst>
                  </p14:cNvPr>
                  <p14:cNvContentPartPr/>
                  <p14:nvPr/>
                </p14:nvContentPartPr>
                <p14:xfrm>
                  <a:off x="3275970" y="3914265"/>
                  <a:ext cx="153720" cy="581040"/>
                </p14:xfrm>
              </p:contentPart>
            </mc:Choice>
            <mc:Fallback xmlns="">
              <p:pic>
                <p:nvPicPr>
                  <p:cNvPr id="7" name="Ink 6">
                    <a:extLst>
                      <a:ext uri="{FF2B5EF4-FFF2-40B4-BE49-F238E27FC236}">
                        <a16:creationId xmlns:a16="http://schemas.microsoft.com/office/drawing/2014/main" id="{A5B0256B-84C6-AE76-F6D8-4C85BA1B43EB}"/>
                      </a:ext>
                    </a:extLst>
                  </p:cNvPr>
                  <p:cNvPicPr/>
                  <p:nvPr/>
                </p:nvPicPr>
                <p:blipFill>
                  <a:blip r:embed="rId4"/>
                  <a:stretch>
                    <a:fillRect/>
                  </a:stretch>
                </p:blipFill>
                <p:spPr>
                  <a:xfrm>
                    <a:off x="3267330" y="3905265"/>
                    <a:ext cx="171360" cy="59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 xmlns:a16="http://schemas.microsoft.com/office/drawing/2014/main" id="{70627272-192E-BA0F-515A-138368FC1ACE}"/>
                      </a:ext>
                    </a:extLst>
                  </p14:cNvPr>
                  <p14:cNvContentPartPr/>
                  <p14:nvPr/>
                </p14:nvContentPartPr>
                <p14:xfrm>
                  <a:off x="3219450" y="3893745"/>
                  <a:ext cx="50400" cy="145080"/>
                </p14:xfrm>
              </p:contentPart>
            </mc:Choice>
            <mc:Fallback xmlns="">
              <p:pic>
                <p:nvPicPr>
                  <p:cNvPr id="8" name="Ink 7">
                    <a:extLst>
                      <a:ext uri="{FF2B5EF4-FFF2-40B4-BE49-F238E27FC236}">
                        <a16:creationId xmlns:a16="http://schemas.microsoft.com/office/drawing/2014/main" id="{70627272-192E-BA0F-515A-138368FC1ACE}"/>
                      </a:ext>
                    </a:extLst>
                  </p:cNvPr>
                  <p:cNvPicPr/>
                  <p:nvPr/>
                </p:nvPicPr>
                <p:blipFill>
                  <a:blip r:embed="rId6"/>
                  <a:stretch>
                    <a:fillRect/>
                  </a:stretch>
                </p:blipFill>
                <p:spPr>
                  <a:xfrm>
                    <a:off x="3210450" y="3884745"/>
                    <a:ext cx="6804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 xmlns:a16="http://schemas.microsoft.com/office/drawing/2014/main" id="{469446B9-4A5B-A765-C9B3-EBB6FF9A2242}"/>
                      </a:ext>
                    </a:extLst>
                  </p14:cNvPr>
                  <p14:cNvContentPartPr/>
                  <p14:nvPr/>
                </p14:nvContentPartPr>
                <p14:xfrm>
                  <a:off x="3275970" y="3933705"/>
                  <a:ext cx="360" cy="360"/>
                </p14:xfrm>
              </p:contentPart>
            </mc:Choice>
            <mc:Fallback xmlns="">
              <p:pic>
                <p:nvPicPr>
                  <p:cNvPr id="9" name="Ink 8">
                    <a:extLst>
                      <a:ext uri="{FF2B5EF4-FFF2-40B4-BE49-F238E27FC236}">
                        <a16:creationId xmlns:a16="http://schemas.microsoft.com/office/drawing/2014/main" id="{469446B9-4A5B-A765-C9B3-EBB6FF9A2242}"/>
                      </a:ext>
                    </a:extLst>
                  </p:cNvPr>
                  <p:cNvPicPr/>
                  <p:nvPr/>
                </p:nvPicPr>
                <p:blipFill>
                  <a:blip r:embed="rId8"/>
                  <a:stretch>
                    <a:fillRect/>
                  </a:stretch>
                </p:blipFill>
                <p:spPr>
                  <a:xfrm>
                    <a:off x="3267330" y="39247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 xmlns:a16="http://schemas.microsoft.com/office/drawing/2014/main" id="{D365F145-C002-57CF-7585-50C14C792BAA}"/>
                      </a:ext>
                    </a:extLst>
                  </p14:cNvPr>
                  <p14:cNvContentPartPr/>
                  <p14:nvPr/>
                </p14:nvContentPartPr>
                <p14:xfrm>
                  <a:off x="3275970" y="3933705"/>
                  <a:ext cx="86040" cy="105480"/>
                </p14:xfrm>
              </p:contentPart>
            </mc:Choice>
            <mc:Fallback xmlns="">
              <p:pic>
                <p:nvPicPr>
                  <p:cNvPr id="10" name="Ink 9">
                    <a:extLst>
                      <a:ext uri="{FF2B5EF4-FFF2-40B4-BE49-F238E27FC236}">
                        <a16:creationId xmlns:a16="http://schemas.microsoft.com/office/drawing/2014/main" id="{D365F145-C002-57CF-7585-50C14C792BAA}"/>
                      </a:ext>
                    </a:extLst>
                  </p:cNvPr>
                  <p:cNvPicPr/>
                  <p:nvPr/>
                </p:nvPicPr>
                <p:blipFill>
                  <a:blip r:embed="rId10"/>
                  <a:stretch>
                    <a:fillRect/>
                  </a:stretch>
                </p:blipFill>
                <p:spPr>
                  <a:xfrm>
                    <a:off x="3267330" y="3924705"/>
                    <a:ext cx="103680" cy="123120"/>
                  </a:xfrm>
                  <a:prstGeom prst="rect">
                    <a:avLst/>
                  </a:prstGeom>
                </p:spPr>
              </p:pic>
            </mc:Fallback>
          </mc:AlternateContent>
        </p:grpSp>
        <p:grpSp>
          <p:nvGrpSpPr>
            <p:cNvPr id="16" name="Group 15">
              <a:extLst>
                <a:ext uri="{FF2B5EF4-FFF2-40B4-BE49-F238E27FC236}">
                  <a16:creationId xmlns="" xmlns:a16="http://schemas.microsoft.com/office/drawing/2014/main" id="{30987862-753B-FA36-CD9B-DE9704E937EA}"/>
                </a:ext>
              </a:extLst>
            </p:cNvPr>
            <p:cNvGrpSpPr/>
            <p:nvPr/>
          </p:nvGrpSpPr>
          <p:grpSpPr>
            <a:xfrm>
              <a:off x="4061490" y="3837945"/>
              <a:ext cx="267120" cy="522360"/>
              <a:chOff x="4061490" y="3837945"/>
              <a:chExt cx="267120" cy="522360"/>
            </a:xfrm>
          </p:grpSpPr>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 xmlns:a16="http://schemas.microsoft.com/office/drawing/2014/main" id="{CDAB6CAA-B5A6-32D6-82C9-72BE6E58C302}"/>
                      </a:ext>
                    </a:extLst>
                  </p14:cNvPr>
                  <p14:cNvContentPartPr/>
                  <p14:nvPr/>
                </p14:nvContentPartPr>
                <p14:xfrm>
                  <a:off x="4180650" y="3914265"/>
                  <a:ext cx="58320" cy="446040"/>
                </p14:xfrm>
              </p:contentPart>
            </mc:Choice>
            <mc:Fallback xmlns="">
              <p:pic>
                <p:nvPicPr>
                  <p:cNvPr id="12" name="Ink 11">
                    <a:extLst>
                      <a:ext uri="{FF2B5EF4-FFF2-40B4-BE49-F238E27FC236}">
                        <a16:creationId xmlns:a16="http://schemas.microsoft.com/office/drawing/2014/main" id="{CDAB6CAA-B5A6-32D6-82C9-72BE6E58C302}"/>
                      </a:ext>
                    </a:extLst>
                  </p:cNvPr>
                  <p:cNvPicPr/>
                  <p:nvPr/>
                </p:nvPicPr>
                <p:blipFill>
                  <a:blip r:embed="rId12"/>
                  <a:stretch>
                    <a:fillRect/>
                  </a:stretch>
                </p:blipFill>
                <p:spPr>
                  <a:xfrm>
                    <a:off x="4172010" y="3905265"/>
                    <a:ext cx="7596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 xmlns:a16="http://schemas.microsoft.com/office/drawing/2014/main" id="{3F6DEFB0-F2A6-2A25-B03C-C10DCABE74FE}"/>
                      </a:ext>
                    </a:extLst>
                  </p14:cNvPr>
                  <p14:cNvContentPartPr/>
                  <p14:nvPr/>
                </p14:nvContentPartPr>
                <p14:xfrm>
                  <a:off x="4061490" y="3837945"/>
                  <a:ext cx="63000" cy="147240"/>
                </p14:xfrm>
              </p:contentPart>
            </mc:Choice>
            <mc:Fallback xmlns="">
              <p:pic>
                <p:nvPicPr>
                  <p:cNvPr id="13" name="Ink 12">
                    <a:extLst>
                      <a:ext uri="{FF2B5EF4-FFF2-40B4-BE49-F238E27FC236}">
                        <a16:creationId xmlns:a16="http://schemas.microsoft.com/office/drawing/2014/main" id="{3F6DEFB0-F2A6-2A25-B03C-C10DCABE74FE}"/>
                      </a:ext>
                    </a:extLst>
                  </p:cNvPr>
                  <p:cNvPicPr/>
                  <p:nvPr/>
                </p:nvPicPr>
                <p:blipFill>
                  <a:blip r:embed="rId14"/>
                  <a:stretch>
                    <a:fillRect/>
                  </a:stretch>
                </p:blipFill>
                <p:spPr>
                  <a:xfrm>
                    <a:off x="4052490" y="3828945"/>
                    <a:ext cx="8064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 xmlns:a16="http://schemas.microsoft.com/office/drawing/2014/main" id="{7B7ACE8C-3E8B-BAF3-2196-B1CBCCA5D66F}"/>
                      </a:ext>
                    </a:extLst>
                  </p14:cNvPr>
                  <p14:cNvContentPartPr/>
                  <p14:nvPr/>
                </p14:nvContentPartPr>
                <p14:xfrm>
                  <a:off x="4143210" y="3847665"/>
                  <a:ext cx="185400" cy="132480"/>
                </p14:xfrm>
              </p:contentPart>
            </mc:Choice>
            <mc:Fallback xmlns="">
              <p:pic>
                <p:nvPicPr>
                  <p:cNvPr id="15" name="Ink 14">
                    <a:extLst>
                      <a:ext uri="{FF2B5EF4-FFF2-40B4-BE49-F238E27FC236}">
                        <a16:creationId xmlns:a16="http://schemas.microsoft.com/office/drawing/2014/main" id="{7B7ACE8C-3E8B-BAF3-2196-B1CBCCA5D66F}"/>
                      </a:ext>
                    </a:extLst>
                  </p:cNvPr>
                  <p:cNvPicPr/>
                  <p:nvPr/>
                </p:nvPicPr>
                <p:blipFill>
                  <a:blip r:embed="rId16"/>
                  <a:stretch>
                    <a:fillRect/>
                  </a:stretch>
                </p:blipFill>
                <p:spPr>
                  <a:xfrm>
                    <a:off x="4134570" y="3838665"/>
                    <a:ext cx="203040" cy="150120"/>
                  </a:xfrm>
                  <a:prstGeom prst="rect">
                    <a:avLst/>
                  </a:prstGeom>
                </p:spPr>
              </p:pic>
            </mc:Fallback>
          </mc:AlternateContent>
        </p:grpSp>
      </p:grpSp>
    </p:spTree>
    <p:extLst>
      <p:ext uri="{BB962C8B-B14F-4D97-AF65-F5344CB8AC3E}">
        <p14:creationId xmlns:p14="http://schemas.microsoft.com/office/powerpoint/2010/main" val="2141740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Minimalni zahtevi – oštećenja od hladnoće-mraza</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5"/>
            <a:ext cx="4495800" cy="4351338"/>
          </a:xfrm>
        </p:spPr>
        <p:txBody>
          <a:bodyPr/>
          <a:lstStyle/>
          <a:p>
            <a:r>
              <a:rPr lang="sr-Latn-RS" dirty="0">
                <a:solidFill>
                  <a:srgbClr val="FF0000"/>
                </a:solidFill>
              </a:rPr>
              <a:t>Oštećenja od mraza-promrzlina – nije dozvoljeno</a:t>
            </a:r>
            <a:endParaRPr lang="en-US" dirty="0">
              <a:solidFill>
                <a:srgbClr val="FF0000"/>
              </a:solidFill>
            </a:endParaRPr>
          </a:p>
        </p:txBody>
      </p:sp>
      <p:pic>
        <p:nvPicPr>
          <p:cNvPr id="5" name="Picture 4">
            <a:extLst>
              <a:ext uri="{FF2B5EF4-FFF2-40B4-BE49-F238E27FC236}">
                <a16:creationId xmlns="" xmlns:a16="http://schemas.microsoft.com/office/drawing/2014/main" id="{D2D85592-E03F-3C97-6177-806CC7AAF6DA}"/>
              </a:ext>
            </a:extLst>
          </p:cNvPr>
          <p:cNvPicPr>
            <a:picLocks noChangeAspect="1"/>
          </p:cNvPicPr>
          <p:nvPr/>
        </p:nvPicPr>
        <p:blipFill>
          <a:blip r:embed="rId2"/>
          <a:stretch>
            <a:fillRect/>
          </a:stretch>
        </p:blipFill>
        <p:spPr>
          <a:xfrm>
            <a:off x="1743076" y="1486316"/>
            <a:ext cx="3590925" cy="4690647"/>
          </a:xfrm>
          <a:prstGeom prst="rect">
            <a:avLst/>
          </a:prstGeom>
        </p:spPr>
      </p:pic>
    </p:spTree>
    <p:extLst>
      <p:ext uri="{BB962C8B-B14F-4D97-AF65-F5344CB8AC3E}">
        <p14:creationId xmlns:p14="http://schemas.microsoft.com/office/powerpoint/2010/main" val="1860869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AF16B-D6E2-8C39-CC27-D7BE42A03218}"/>
              </a:ext>
            </a:extLst>
          </p:cNvPr>
          <p:cNvSpPr>
            <a:spLocks noGrp="1"/>
          </p:cNvSpPr>
          <p:nvPr>
            <p:ph type="title"/>
          </p:nvPr>
        </p:nvSpPr>
        <p:spPr/>
        <p:txBody>
          <a:bodyPr>
            <a:normAutofit/>
          </a:bodyPr>
          <a:lstStyle/>
          <a:p>
            <a:r>
              <a:rPr lang="en-US" sz="4000" dirty="0" err="1"/>
              <a:t>Minimalni</a:t>
            </a:r>
            <a:r>
              <a:rPr lang="en-US" sz="4000" dirty="0"/>
              <a:t> </a:t>
            </a:r>
            <a:r>
              <a:rPr lang="en-US" sz="4000" dirty="0" err="1"/>
              <a:t>zahtevi</a:t>
            </a:r>
            <a:r>
              <a:rPr lang="en-US" sz="4000" dirty="0"/>
              <a:t> / </a:t>
            </a:r>
            <a:r>
              <a:rPr lang="sr-Latn-RS" sz="4000" dirty="0"/>
              <a:t>peteljka i čašica</a:t>
            </a:r>
            <a:endParaRPr lang="en-US" sz="4000" dirty="0"/>
          </a:p>
        </p:txBody>
      </p:sp>
      <p:sp>
        <p:nvSpPr>
          <p:cNvPr id="3" name="Content Placeholder 2">
            <a:extLst>
              <a:ext uri="{FF2B5EF4-FFF2-40B4-BE49-F238E27FC236}">
                <a16:creationId xmlns="" xmlns:a16="http://schemas.microsoft.com/office/drawing/2014/main" id="{29BDF642-BAAE-7D4F-F6A0-A421A4FD4938}"/>
              </a:ext>
            </a:extLst>
          </p:cNvPr>
          <p:cNvSpPr>
            <a:spLocks noGrp="1"/>
          </p:cNvSpPr>
          <p:nvPr>
            <p:ph idx="1"/>
          </p:nvPr>
        </p:nvSpPr>
        <p:spPr/>
        <p:txBody>
          <a:bodyPr/>
          <a:lstStyle/>
          <a:p>
            <a:pPr lvl="1"/>
            <a:r>
              <a:rPr lang="sr-Latn-RS" b="1" dirty="0">
                <a:solidFill>
                  <a:schemeClr val="accent1"/>
                </a:solidFill>
              </a:rPr>
              <a:t>Plodovi su sa peteljkama; peteljka mora biti ravno isečena i sa </a:t>
            </a:r>
            <a:r>
              <a:rPr lang="sr-Latn-RS" b="1" dirty="0" err="1">
                <a:solidFill>
                  <a:schemeClr val="accent1"/>
                </a:solidFill>
              </a:rPr>
              <a:t>intaktnom</a:t>
            </a:r>
            <a:r>
              <a:rPr lang="sr-Latn-RS" b="1" dirty="0">
                <a:solidFill>
                  <a:schemeClr val="accent1"/>
                </a:solidFill>
              </a:rPr>
              <a:t> čašicom-</a:t>
            </a:r>
            <a:r>
              <a:rPr lang="sr-Latn-RS" b="1" dirty="0" err="1">
                <a:solidFill>
                  <a:schemeClr val="accent1"/>
                </a:solidFill>
              </a:rPr>
              <a:t>kaliksom</a:t>
            </a:r>
            <a:r>
              <a:rPr lang="sr-Latn-RS" b="1" dirty="0">
                <a:solidFill>
                  <a:schemeClr val="accent1"/>
                </a:solidFill>
              </a:rPr>
              <a:t>.</a:t>
            </a:r>
            <a:endParaRPr lang="en-US" b="1" dirty="0">
              <a:solidFill>
                <a:schemeClr val="accent1"/>
              </a:solidFill>
            </a:endParaRPr>
          </a:p>
          <a:p>
            <a:endParaRPr lang="sr-Latn-RS" dirty="0"/>
          </a:p>
          <a:p>
            <a:r>
              <a:rPr lang="en-US" dirty="0" err="1"/>
              <a:t>Tumačenje</a:t>
            </a:r>
            <a:r>
              <a:rPr lang="en-US" dirty="0"/>
              <a:t>: </a:t>
            </a:r>
            <a:r>
              <a:rPr lang="en-US" dirty="0" err="1"/>
              <a:t>Peteljka</a:t>
            </a:r>
            <a:r>
              <a:rPr lang="en-US" dirty="0"/>
              <a:t> mora </a:t>
            </a:r>
            <a:r>
              <a:rPr lang="en-US" dirty="0" err="1"/>
              <a:t>biti</a:t>
            </a:r>
            <a:r>
              <a:rPr lang="en-US" dirty="0"/>
              <a:t> </a:t>
            </a:r>
            <a:r>
              <a:rPr lang="en-US" dirty="0" err="1"/>
              <a:t>prisutna</a:t>
            </a:r>
            <a:r>
              <a:rPr lang="en-US" dirty="0"/>
              <a:t> </a:t>
            </a:r>
            <a:r>
              <a:rPr lang="en-US" dirty="0" err="1"/>
              <a:t>ali</a:t>
            </a:r>
            <a:r>
              <a:rPr lang="en-US" dirty="0"/>
              <a:t> </a:t>
            </a:r>
            <a:r>
              <a:rPr lang="en-US" dirty="0" err="1"/>
              <a:t>može</a:t>
            </a:r>
            <a:r>
              <a:rPr lang="en-US" dirty="0"/>
              <a:t> </a:t>
            </a:r>
            <a:r>
              <a:rPr lang="en-US" dirty="0" err="1"/>
              <a:t>biti</a:t>
            </a:r>
            <a:r>
              <a:rPr lang="en-US" dirty="0"/>
              <a:t> </a:t>
            </a:r>
            <a:r>
              <a:rPr lang="en-US" dirty="0" err="1"/>
              <a:t>odsečena</a:t>
            </a:r>
            <a:r>
              <a:rPr lang="en-US" dirty="0"/>
              <a:t> u </a:t>
            </a:r>
            <a:r>
              <a:rPr lang="en-US" dirty="0" err="1"/>
              <a:t>nivou</a:t>
            </a:r>
            <a:r>
              <a:rPr lang="en-US" dirty="0"/>
              <a:t> </a:t>
            </a:r>
            <a:r>
              <a:rPr lang="en-US" dirty="0" err="1"/>
              <a:t>čašice</a:t>
            </a:r>
            <a:r>
              <a:rPr lang="en-US" dirty="0"/>
              <a:t>. </a:t>
            </a:r>
            <a:r>
              <a:rPr lang="en-US" dirty="0" err="1"/>
              <a:t>Čaš</a:t>
            </a:r>
            <a:r>
              <a:rPr lang="sr-Latn-RS" dirty="0" err="1"/>
              <a:t>ica</a:t>
            </a:r>
            <a:r>
              <a:rPr lang="en-US" dirty="0"/>
              <a:t> </a:t>
            </a:r>
            <a:r>
              <a:rPr lang="en-US" dirty="0" err="1"/>
              <a:t>može</a:t>
            </a:r>
            <a:r>
              <a:rPr lang="en-US" dirty="0"/>
              <a:t> </a:t>
            </a:r>
            <a:r>
              <a:rPr lang="en-US" dirty="0" err="1"/>
              <a:t>biti</a:t>
            </a:r>
            <a:r>
              <a:rPr lang="en-US" dirty="0"/>
              <a:t> </a:t>
            </a:r>
            <a:r>
              <a:rPr lang="en-US" dirty="0" err="1"/>
              <a:t>malo</a:t>
            </a:r>
            <a:r>
              <a:rPr lang="en-US" dirty="0"/>
              <a:t> </a:t>
            </a:r>
            <a:r>
              <a:rPr lang="en-US" dirty="0" err="1"/>
              <a:t>oštećena</a:t>
            </a:r>
            <a:r>
              <a:rPr lang="en-US" dirty="0"/>
              <a:t>, </a:t>
            </a:r>
            <a:r>
              <a:rPr lang="en-US" dirty="0" err="1"/>
              <a:t>ali</a:t>
            </a:r>
            <a:r>
              <a:rPr lang="en-US" dirty="0"/>
              <a:t> </a:t>
            </a:r>
            <a:r>
              <a:rPr lang="en-US" dirty="0" err="1"/>
              <a:t>veći</a:t>
            </a:r>
            <a:r>
              <a:rPr lang="en-US" dirty="0"/>
              <a:t> deo </a:t>
            </a:r>
            <a:r>
              <a:rPr lang="en-US" dirty="0" err="1"/>
              <a:t>čašice</a:t>
            </a:r>
            <a:r>
              <a:rPr lang="en-US" dirty="0"/>
              <a:t> mora </a:t>
            </a:r>
            <a:r>
              <a:rPr lang="en-US" dirty="0" err="1"/>
              <a:t>biti</a:t>
            </a:r>
            <a:r>
              <a:rPr lang="en-US" dirty="0"/>
              <a:t> </a:t>
            </a:r>
            <a:r>
              <a:rPr lang="en-US" dirty="0" err="1"/>
              <a:t>prisutan</a:t>
            </a:r>
            <a:r>
              <a:rPr lang="en-US" dirty="0"/>
              <a:t>. </a:t>
            </a:r>
            <a:r>
              <a:rPr lang="en-US" dirty="0" err="1"/>
              <a:t>Meso</a:t>
            </a:r>
            <a:r>
              <a:rPr lang="en-US" dirty="0"/>
              <a:t> </a:t>
            </a:r>
            <a:r>
              <a:rPr lang="sr-Latn-RS" dirty="0"/>
              <a:t>ploda </a:t>
            </a:r>
            <a:r>
              <a:rPr lang="en-US" dirty="0"/>
              <a:t>ne </a:t>
            </a:r>
            <a:r>
              <a:rPr lang="en-US" dirty="0" err="1"/>
              <a:t>sme</a:t>
            </a:r>
            <a:r>
              <a:rPr lang="en-US" dirty="0"/>
              <a:t> </a:t>
            </a:r>
            <a:r>
              <a:rPr lang="sr-Latn-RS" dirty="0"/>
              <a:t>biti </a:t>
            </a:r>
            <a:r>
              <a:rPr lang="en-US" dirty="0" err="1"/>
              <a:t>ošte</a:t>
            </a:r>
            <a:r>
              <a:rPr lang="sr-Latn-RS" dirty="0" err="1"/>
              <a:t>ćeno</a:t>
            </a:r>
            <a:r>
              <a:rPr lang="en-US" dirty="0"/>
              <a:t>.</a:t>
            </a:r>
          </a:p>
        </p:txBody>
      </p:sp>
    </p:spTree>
    <p:extLst>
      <p:ext uri="{BB962C8B-B14F-4D97-AF65-F5344CB8AC3E}">
        <p14:creationId xmlns:p14="http://schemas.microsoft.com/office/powerpoint/2010/main" val="4272030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F65E78-436B-DDC0-5C8F-B499073EB1ED}"/>
              </a:ext>
            </a:extLst>
          </p:cNvPr>
          <p:cNvSpPr>
            <a:spLocks noGrp="1"/>
          </p:cNvSpPr>
          <p:nvPr>
            <p:ph type="title"/>
          </p:nvPr>
        </p:nvSpPr>
        <p:spPr/>
        <p:txBody>
          <a:bodyPr/>
          <a:lstStyle/>
          <a:p>
            <a:r>
              <a:rPr lang="sr-Latn-RS" dirty="0"/>
              <a:t>Definicija proizvoda</a:t>
            </a:r>
            <a:endParaRPr lang="en-US" dirty="0"/>
          </a:p>
        </p:txBody>
      </p:sp>
      <p:sp>
        <p:nvSpPr>
          <p:cNvPr id="3" name="Content Placeholder 2">
            <a:extLst>
              <a:ext uri="{FF2B5EF4-FFF2-40B4-BE49-F238E27FC236}">
                <a16:creationId xmlns="" xmlns:a16="http://schemas.microsoft.com/office/drawing/2014/main" id="{0638304B-B885-514E-C82F-F5D38841E22C}"/>
              </a:ext>
            </a:extLst>
          </p:cNvPr>
          <p:cNvSpPr>
            <a:spLocks noGrp="1"/>
          </p:cNvSpPr>
          <p:nvPr>
            <p:ph idx="1"/>
          </p:nvPr>
        </p:nvSpPr>
        <p:spPr>
          <a:xfrm>
            <a:off x="7911100" y="1825625"/>
            <a:ext cx="3442699" cy="4351338"/>
          </a:xfrm>
        </p:spPr>
        <p:txBody>
          <a:bodyPr/>
          <a:lstStyle/>
          <a:p>
            <a:r>
              <a:rPr lang="en-US" dirty="0" err="1"/>
              <a:t>izdužene</a:t>
            </a:r>
            <a:r>
              <a:rPr lang="en-US" dirty="0"/>
              <a:t> </a:t>
            </a:r>
            <a:r>
              <a:rPr lang="en-US" dirty="0" err="1"/>
              <a:t>slatke</a:t>
            </a:r>
            <a:r>
              <a:rPr lang="en-US" dirty="0"/>
              <a:t> </a:t>
            </a:r>
            <a:r>
              <a:rPr lang="en-US" dirty="0" err="1"/>
              <a:t>paprike</a:t>
            </a:r>
            <a:r>
              <a:rPr lang="sr-Latn-RS" dirty="0"/>
              <a:t> / šilje</a:t>
            </a:r>
            <a:endParaRPr lang="en-US" dirty="0"/>
          </a:p>
        </p:txBody>
      </p:sp>
      <p:pic>
        <p:nvPicPr>
          <p:cNvPr id="5" name="Picture 4">
            <a:extLst>
              <a:ext uri="{FF2B5EF4-FFF2-40B4-BE49-F238E27FC236}">
                <a16:creationId xmlns="" xmlns:a16="http://schemas.microsoft.com/office/drawing/2014/main" id="{3AEB6D26-6E55-1BA7-34B7-FBEAB08C0B2F}"/>
              </a:ext>
            </a:extLst>
          </p:cNvPr>
          <p:cNvPicPr>
            <a:picLocks noChangeAspect="1"/>
          </p:cNvPicPr>
          <p:nvPr/>
        </p:nvPicPr>
        <p:blipFill>
          <a:blip r:embed="rId2"/>
          <a:stretch>
            <a:fillRect/>
          </a:stretch>
        </p:blipFill>
        <p:spPr>
          <a:xfrm>
            <a:off x="1068513" y="2036872"/>
            <a:ext cx="5743253" cy="3928843"/>
          </a:xfrm>
          <a:prstGeom prst="rect">
            <a:avLst/>
          </a:prstGeom>
        </p:spPr>
      </p:pic>
    </p:spTree>
    <p:extLst>
      <p:ext uri="{BB962C8B-B14F-4D97-AF65-F5344CB8AC3E}">
        <p14:creationId xmlns:p14="http://schemas.microsoft.com/office/powerpoint/2010/main" val="1032776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Minimalni zahtevi – peteljka i čašica</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err="1"/>
              <a:t>Intaktna</a:t>
            </a:r>
            <a:r>
              <a:rPr lang="sr-Latn-RS" dirty="0"/>
              <a:t>, prisutna peteljka.</a:t>
            </a:r>
            <a:endParaRPr lang="en-US" dirty="0"/>
          </a:p>
        </p:txBody>
      </p:sp>
      <p:pic>
        <p:nvPicPr>
          <p:cNvPr id="8" name="Picture 7">
            <a:extLst>
              <a:ext uri="{FF2B5EF4-FFF2-40B4-BE49-F238E27FC236}">
                <a16:creationId xmlns="" xmlns:a16="http://schemas.microsoft.com/office/drawing/2014/main" id="{4616023D-1541-DDEF-DEF1-185399A1972F}"/>
              </a:ext>
            </a:extLst>
          </p:cNvPr>
          <p:cNvPicPr>
            <a:picLocks noChangeAspect="1"/>
          </p:cNvPicPr>
          <p:nvPr/>
        </p:nvPicPr>
        <p:blipFill>
          <a:blip r:embed="rId2"/>
          <a:stretch>
            <a:fillRect/>
          </a:stretch>
        </p:blipFill>
        <p:spPr>
          <a:xfrm>
            <a:off x="1200150" y="1417818"/>
            <a:ext cx="4495800" cy="5166951"/>
          </a:xfrm>
          <a:prstGeom prst="rect">
            <a:avLst/>
          </a:prstGeom>
        </p:spPr>
      </p:pic>
    </p:spTree>
    <p:extLst>
      <p:ext uri="{BB962C8B-B14F-4D97-AF65-F5344CB8AC3E}">
        <p14:creationId xmlns:p14="http://schemas.microsoft.com/office/powerpoint/2010/main" val="292939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Minimalni zahtevi – peteljka i čašica</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Peteljka odsečena (nisko blizu </a:t>
            </a:r>
            <a:r>
              <a:rPr lang="sr-Latn-RS" dirty="0" err="1"/>
              <a:t>kaliksa</a:t>
            </a:r>
            <a:r>
              <a:rPr lang="sr-Latn-RS" dirty="0"/>
              <a:t>) - dozvoljeno.</a:t>
            </a:r>
            <a:endParaRPr lang="en-US" dirty="0"/>
          </a:p>
        </p:txBody>
      </p:sp>
      <p:pic>
        <p:nvPicPr>
          <p:cNvPr id="5" name="Picture 4">
            <a:extLst>
              <a:ext uri="{FF2B5EF4-FFF2-40B4-BE49-F238E27FC236}">
                <a16:creationId xmlns="" xmlns:a16="http://schemas.microsoft.com/office/drawing/2014/main" id="{7C6AC302-8E84-A290-0D5C-3512C7AC59F2}"/>
              </a:ext>
            </a:extLst>
          </p:cNvPr>
          <p:cNvPicPr>
            <a:picLocks noChangeAspect="1"/>
          </p:cNvPicPr>
          <p:nvPr/>
        </p:nvPicPr>
        <p:blipFill>
          <a:blip r:embed="rId2"/>
          <a:stretch>
            <a:fillRect/>
          </a:stretch>
        </p:blipFill>
        <p:spPr>
          <a:xfrm>
            <a:off x="1021086" y="1887057"/>
            <a:ext cx="5074913" cy="3775977"/>
          </a:xfrm>
          <a:prstGeom prst="rect">
            <a:avLst/>
          </a:prstGeom>
        </p:spPr>
      </p:pic>
    </p:spTree>
    <p:extLst>
      <p:ext uri="{BB962C8B-B14F-4D97-AF65-F5344CB8AC3E}">
        <p14:creationId xmlns:p14="http://schemas.microsoft.com/office/powerpoint/2010/main" val="1407075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Minimalni zahtevi – peteljka i čašica</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solidFill>
                  <a:srgbClr val="FF0000"/>
                </a:solidFill>
              </a:rPr>
              <a:t>Oštećeni </a:t>
            </a:r>
            <a:r>
              <a:rPr lang="sr-Latn-RS" dirty="0" err="1">
                <a:solidFill>
                  <a:srgbClr val="FF0000"/>
                </a:solidFill>
              </a:rPr>
              <a:t>kaliks</a:t>
            </a:r>
            <a:r>
              <a:rPr lang="sr-Latn-RS" dirty="0">
                <a:solidFill>
                  <a:srgbClr val="FF0000"/>
                </a:solidFill>
              </a:rPr>
              <a:t> – nije dozvoljeno.</a:t>
            </a:r>
            <a:endParaRPr lang="en-US" dirty="0">
              <a:solidFill>
                <a:srgbClr val="FF0000"/>
              </a:solidFill>
            </a:endParaRPr>
          </a:p>
        </p:txBody>
      </p:sp>
      <p:pic>
        <p:nvPicPr>
          <p:cNvPr id="6" name="Picture 5">
            <a:extLst>
              <a:ext uri="{FF2B5EF4-FFF2-40B4-BE49-F238E27FC236}">
                <a16:creationId xmlns="" xmlns:a16="http://schemas.microsoft.com/office/drawing/2014/main" id="{BF6EA336-7622-8430-D7A4-584F94D8BEC8}"/>
              </a:ext>
            </a:extLst>
          </p:cNvPr>
          <p:cNvPicPr>
            <a:picLocks noChangeAspect="1"/>
          </p:cNvPicPr>
          <p:nvPr/>
        </p:nvPicPr>
        <p:blipFill>
          <a:blip r:embed="rId2"/>
          <a:stretch>
            <a:fillRect/>
          </a:stretch>
        </p:blipFill>
        <p:spPr>
          <a:xfrm>
            <a:off x="838200" y="1690688"/>
            <a:ext cx="5257800" cy="4286250"/>
          </a:xfrm>
          <a:prstGeom prst="rect">
            <a:avLst/>
          </a:prstGeom>
        </p:spPr>
      </p:pic>
    </p:spTree>
    <p:extLst>
      <p:ext uri="{BB962C8B-B14F-4D97-AF65-F5344CB8AC3E}">
        <p14:creationId xmlns:p14="http://schemas.microsoft.com/office/powerpoint/2010/main" val="2830860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AF16B-D6E2-8C39-CC27-D7BE42A03218}"/>
              </a:ext>
            </a:extLst>
          </p:cNvPr>
          <p:cNvSpPr>
            <a:spLocks noGrp="1"/>
          </p:cNvSpPr>
          <p:nvPr>
            <p:ph type="title"/>
          </p:nvPr>
        </p:nvSpPr>
        <p:spPr/>
        <p:txBody>
          <a:bodyPr>
            <a:normAutofit/>
          </a:bodyPr>
          <a:lstStyle/>
          <a:p>
            <a:r>
              <a:rPr lang="en-US" sz="4000" dirty="0" err="1"/>
              <a:t>Minimalni</a:t>
            </a:r>
            <a:r>
              <a:rPr lang="en-US" sz="4000" dirty="0"/>
              <a:t> </a:t>
            </a:r>
            <a:r>
              <a:rPr lang="en-US" sz="4000" dirty="0" err="1"/>
              <a:t>zahtevi</a:t>
            </a:r>
            <a:r>
              <a:rPr lang="en-US" sz="4000" dirty="0"/>
              <a:t> / </a:t>
            </a:r>
            <a:r>
              <a:rPr lang="sr-Latn-RS" sz="4000" dirty="0"/>
              <a:t>ostale odredbe</a:t>
            </a:r>
            <a:endParaRPr lang="en-US" sz="4000" dirty="0"/>
          </a:p>
        </p:txBody>
      </p:sp>
      <p:sp>
        <p:nvSpPr>
          <p:cNvPr id="3" name="Content Placeholder 2">
            <a:extLst>
              <a:ext uri="{FF2B5EF4-FFF2-40B4-BE49-F238E27FC236}">
                <a16:creationId xmlns="" xmlns:a16="http://schemas.microsoft.com/office/drawing/2014/main" id="{29BDF642-BAAE-7D4F-F6A0-A421A4FD4938}"/>
              </a:ext>
            </a:extLst>
          </p:cNvPr>
          <p:cNvSpPr>
            <a:spLocks noGrp="1"/>
          </p:cNvSpPr>
          <p:nvPr>
            <p:ph idx="1"/>
          </p:nvPr>
        </p:nvSpPr>
        <p:spPr/>
        <p:txBody>
          <a:bodyPr>
            <a:normAutofit fontScale="85000" lnSpcReduction="20000"/>
          </a:bodyPr>
          <a:lstStyle/>
          <a:p>
            <a:pPr lvl="1"/>
            <a:r>
              <a:rPr lang="sr-Latn-RS" b="1" dirty="0">
                <a:solidFill>
                  <a:schemeClr val="accent1"/>
                </a:solidFill>
              </a:rPr>
              <a:t>Plodovi su bez neuobičajene spoljne vlage</a:t>
            </a:r>
          </a:p>
          <a:p>
            <a:r>
              <a:rPr lang="sr-Latn-RS" dirty="0"/>
              <a:t>Tumačenje: Ova odredba se odnosi na prekomernu vlagu, na primer, slobodnu vodu koja leži unutar pakovanja, ali ne uključuje kondenzaciju na proizvodima nakon puštanja iz hladnog skladišta ili vozila sa hlađenjem.</a:t>
            </a:r>
          </a:p>
          <a:p>
            <a:pPr marL="0" indent="0">
              <a:buNone/>
            </a:pPr>
            <a:endParaRPr lang="sr-Latn-RS" dirty="0"/>
          </a:p>
          <a:p>
            <a:pPr lvl="1"/>
            <a:r>
              <a:rPr lang="sr-Latn-RS" b="1" dirty="0">
                <a:solidFill>
                  <a:schemeClr val="accent1"/>
                </a:solidFill>
              </a:rPr>
              <a:t>Plodovi su bez bilo kakvog stranog mirisa i/ili ukusa.</a:t>
            </a:r>
          </a:p>
          <a:p>
            <a:r>
              <a:rPr lang="sr-Latn-RS" dirty="0"/>
              <a:t>Tumačenje: Ova odredba se odnosi na slatke paprike koje se čuvaju ili transportuju u lošim uslovima, što je posledično dovelo do toga da upijaju neuobičajene mirise i/ili ukuse, posebno zbog blizine drugih proizvoda koji ispuštaju isparljive mirise.</a:t>
            </a:r>
          </a:p>
          <a:p>
            <a:pPr marL="0" indent="0">
              <a:buNone/>
            </a:pPr>
            <a:endParaRPr lang="sr-Latn-RS" dirty="0"/>
          </a:p>
          <a:p>
            <a:pPr lvl="1"/>
            <a:r>
              <a:rPr lang="sr-Latn-RS" b="1" dirty="0">
                <a:solidFill>
                  <a:schemeClr val="accent1"/>
                </a:solidFill>
              </a:rPr>
              <a:t>Razvoj i stanje slatkih paprika moraju biti takvi da im omogućavaju:</a:t>
            </a:r>
          </a:p>
          <a:p>
            <a:pPr lvl="2"/>
            <a:r>
              <a:rPr lang="sr-Latn-RS" b="1" dirty="0">
                <a:solidFill>
                  <a:schemeClr val="accent1"/>
                </a:solidFill>
              </a:rPr>
              <a:t>da izdrži transport i rukovanje</a:t>
            </a:r>
          </a:p>
          <a:p>
            <a:pPr lvl="2"/>
            <a:r>
              <a:rPr lang="sr-Latn-RS" b="1" dirty="0">
                <a:solidFill>
                  <a:schemeClr val="accent1"/>
                </a:solidFill>
              </a:rPr>
              <a:t>da stigne u zadovoljavajućem stanju na odredište.</a:t>
            </a:r>
            <a:endParaRPr lang="en-US" dirty="0"/>
          </a:p>
        </p:txBody>
      </p:sp>
    </p:spTree>
    <p:extLst>
      <p:ext uri="{BB962C8B-B14F-4D97-AF65-F5344CB8AC3E}">
        <p14:creationId xmlns:p14="http://schemas.microsoft.com/office/powerpoint/2010/main" val="841572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p:txBody>
          <a:bodyPr/>
          <a:lstStyle/>
          <a:p>
            <a:r>
              <a:rPr lang="en-US" dirty="0" err="1"/>
              <a:t>Odredbe</a:t>
            </a:r>
            <a:r>
              <a:rPr lang="en-US" dirty="0"/>
              <a:t> o </a:t>
            </a:r>
            <a:r>
              <a:rPr lang="en-US" dirty="0" err="1"/>
              <a:t>kvalitetu</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p:txBody>
          <a:bodyPr>
            <a:normAutofit fontScale="92500"/>
          </a:bodyPr>
          <a:lstStyle/>
          <a:p>
            <a:pPr marL="0" indent="0">
              <a:buNone/>
            </a:pPr>
            <a:r>
              <a:rPr lang="sr-Latn-RS" sz="3000" b="1" dirty="0"/>
              <a:t>B. Klasifikacija plodova</a:t>
            </a:r>
          </a:p>
          <a:p>
            <a:pPr marL="0" indent="0">
              <a:buNone/>
            </a:pPr>
            <a:endParaRPr lang="sr-Latn-RS" sz="3000" b="1" dirty="0"/>
          </a:p>
          <a:p>
            <a:pPr>
              <a:spcAft>
                <a:spcPts val="600"/>
              </a:spcAft>
            </a:pPr>
            <a:r>
              <a:rPr lang="sr-Latn-RS" dirty="0"/>
              <a:t>Slatke paprike su klasifikovane u tri klase, kao što je definisano u nastavku:</a:t>
            </a:r>
          </a:p>
          <a:p>
            <a:pPr marL="457200" lvl="1" indent="0">
              <a:spcAft>
                <a:spcPts val="600"/>
              </a:spcAft>
              <a:buNone/>
            </a:pPr>
            <a:r>
              <a:rPr lang="sr-Latn-RS" b="1" i="1" dirty="0">
                <a:solidFill>
                  <a:schemeClr val="accent1"/>
                </a:solidFill>
              </a:rPr>
              <a:t>	</a:t>
            </a:r>
          </a:p>
          <a:p>
            <a:pPr marL="457200" lvl="1" indent="0">
              <a:spcAft>
                <a:spcPts val="600"/>
              </a:spcAft>
              <a:buNone/>
            </a:pPr>
            <a:r>
              <a:rPr lang="sr-Latn-RS" b="1" i="1" dirty="0">
                <a:solidFill>
                  <a:schemeClr val="accent1"/>
                </a:solidFill>
              </a:rPr>
              <a:t>	„ekstra” klasa</a:t>
            </a:r>
          </a:p>
          <a:p>
            <a:pPr lvl="1">
              <a:spcAft>
                <a:spcPts val="600"/>
              </a:spcAft>
            </a:pPr>
            <a:r>
              <a:rPr lang="sr-Latn-RS" b="1" dirty="0">
                <a:solidFill>
                  <a:schemeClr val="accent1"/>
                </a:solidFill>
              </a:rPr>
              <a:t>Slatke paprike ove klase moraju biti vrhunskog kvaliteta. Moraju biti karakteristične za sortu i/ili komercijalni tip.</a:t>
            </a:r>
          </a:p>
          <a:p>
            <a:pPr lvl="1">
              <a:spcAft>
                <a:spcPts val="600"/>
              </a:spcAft>
            </a:pPr>
            <a:r>
              <a:rPr lang="sr-Latn-RS" b="1" dirty="0">
                <a:solidFill>
                  <a:schemeClr val="accent1"/>
                </a:solidFill>
              </a:rPr>
              <a:t>Moraju biti bez nedostataka, sa izuzetkom vrlo malih površinskih nedostataka, pod uslovom da oni ne utiču na opšti izgled proizvoda, kvalitet, očuvanost i prezentaciju/izgled proizvoda u pakovanju.</a:t>
            </a:r>
          </a:p>
        </p:txBody>
      </p:sp>
    </p:spTree>
    <p:extLst>
      <p:ext uri="{BB962C8B-B14F-4D97-AF65-F5344CB8AC3E}">
        <p14:creationId xmlns:p14="http://schemas.microsoft.com/office/powerpoint/2010/main" val="509951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Ekstra klasa</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Karakteristike komercijalnog tipa (šilje) – bez defekta</a:t>
            </a:r>
            <a:endParaRPr lang="en-US" dirty="0"/>
          </a:p>
        </p:txBody>
      </p:sp>
      <p:pic>
        <p:nvPicPr>
          <p:cNvPr id="5" name="Picture 4">
            <a:extLst>
              <a:ext uri="{FF2B5EF4-FFF2-40B4-BE49-F238E27FC236}">
                <a16:creationId xmlns="" xmlns:a16="http://schemas.microsoft.com/office/drawing/2014/main" id="{1C76040E-B8C8-FA38-80A7-46D68EB9100B}"/>
              </a:ext>
            </a:extLst>
          </p:cNvPr>
          <p:cNvPicPr>
            <a:picLocks noChangeAspect="1"/>
          </p:cNvPicPr>
          <p:nvPr/>
        </p:nvPicPr>
        <p:blipFill>
          <a:blip r:embed="rId2"/>
          <a:stretch>
            <a:fillRect/>
          </a:stretch>
        </p:blipFill>
        <p:spPr>
          <a:xfrm>
            <a:off x="838200" y="1825623"/>
            <a:ext cx="5873364" cy="3701873"/>
          </a:xfrm>
          <a:prstGeom prst="rect">
            <a:avLst/>
          </a:prstGeom>
        </p:spPr>
      </p:pic>
    </p:spTree>
    <p:extLst>
      <p:ext uri="{BB962C8B-B14F-4D97-AF65-F5344CB8AC3E}">
        <p14:creationId xmlns:p14="http://schemas.microsoft.com/office/powerpoint/2010/main" val="1437592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Ekstra klasa</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Veoma mali spoljašnji defekt – do limita dozvoljeno</a:t>
            </a:r>
            <a:endParaRPr lang="en-US" dirty="0"/>
          </a:p>
        </p:txBody>
      </p:sp>
      <p:pic>
        <p:nvPicPr>
          <p:cNvPr id="6" name="Picture 5">
            <a:extLst>
              <a:ext uri="{FF2B5EF4-FFF2-40B4-BE49-F238E27FC236}">
                <a16:creationId xmlns="" xmlns:a16="http://schemas.microsoft.com/office/drawing/2014/main" id="{A269386D-C7EE-234E-9D0B-CBC5F37D6A1F}"/>
              </a:ext>
            </a:extLst>
          </p:cNvPr>
          <p:cNvPicPr>
            <a:picLocks noChangeAspect="1"/>
          </p:cNvPicPr>
          <p:nvPr/>
        </p:nvPicPr>
        <p:blipFill>
          <a:blip r:embed="rId2"/>
          <a:stretch>
            <a:fillRect/>
          </a:stretch>
        </p:blipFill>
        <p:spPr>
          <a:xfrm>
            <a:off x="1310811" y="1889376"/>
            <a:ext cx="4495800" cy="4092050"/>
          </a:xfrm>
          <a:prstGeom prst="rect">
            <a:avLst/>
          </a:prstGeom>
        </p:spPr>
      </p:pic>
    </p:spTree>
    <p:extLst>
      <p:ext uri="{BB962C8B-B14F-4D97-AF65-F5344CB8AC3E}">
        <p14:creationId xmlns:p14="http://schemas.microsoft.com/office/powerpoint/2010/main" val="1162482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p:txBody>
          <a:bodyPr/>
          <a:lstStyle/>
          <a:p>
            <a:r>
              <a:rPr lang="en-US" dirty="0" err="1"/>
              <a:t>Odredbe</a:t>
            </a:r>
            <a:r>
              <a:rPr lang="en-US" dirty="0"/>
              <a:t> o </a:t>
            </a:r>
            <a:r>
              <a:rPr lang="en-US" dirty="0" err="1"/>
              <a:t>kvalitetu</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p:txBody>
          <a:bodyPr>
            <a:normAutofit/>
          </a:bodyPr>
          <a:lstStyle/>
          <a:p>
            <a:pPr marL="0" indent="0">
              <a:buNone/>
            </a:pPr>
            <a:r>
              <a:rPr lang="sr-Latn-RS" sz="3000" b="1" dirty="0"/>
              <a:t>Klasifikacija plodova (nastavak)</a:t>
            </a:r>
          </a:p>
          <a:p>
            <a:pPr marL="0" indent="0">
              <a:buNone/>
            </a:pPr>
            <a:endParaRPr lang="sr-Latn-RS" sz="3000" b="1" dirty="0"/>
          </a:p>
          <a:p>
            <a:pPr marL="457200" lvl="1" indent="0">
              <a:spcAft>
                <a:spcPts val="600"/>
              </a:spcAft>
              <a:buNone/>
            </a:pPr>
            <a:r>
              <a:rPr lang="sr-Latn-RS" b="1" i="1" dirty="0">
                <a:solidFill>
                  <a:schemeClr val="accent1"/>
                </a:solidFill>
              </a:rPr>
              <a:t>Klasa I</a:t>
            </a:r>
          </a:p>
          <a:p>
            <a:pPr lvl="1">
              <a:spcAft>
                <a:spcPts val="600"/>
              </a:spcAft>
            </a:pPr>
            <a:r>
              <a:rPr lang="sr-Latn-RS" b="1" dirty="0">
                <a:solidFill>
                  <a:schemeClr val="accent1"/>
                </a:solidFill>
              </a:rPr>
              <a:t>Slatke paprike ove klase moraju biti dobrog kvaliteta. Plodovi moraju biti karakteristični za sortu i/ili komercijalni tip.</a:t>
            </a:r>
          </a:p>
          <a:p>
            <a:pPr lvl="1">
              <a:spcAft>
                <a:spcPts val="600"/>
              </a:spcAft>
            </a:pPr>
            <a:r>
              <a:rPr lang="sr-Latn-RS" b="1" dirty="0">
                <a:solidFill>
                  <a:schemeClr val="accent1"/>
                </a:solidFill>
              </a:rPr>
              <a:t>Međutim, mogu se dozvoliti sledeći manji nedostaci, pod uslovom da oni ne utiču na opšti izgled proizvoda, kvalitet, očuvanje kvaliteta i izgled u pakovanju:</a:t>
            </a:r>
          </a:p>
          <a:p>
            <a:pPr lvl="2">
              <a:spcAft>
                <a:spcPts val="600"/>
              </a:spcAft>
            </a:pPr>
            <a:r>
              <a:rPr lang="sr-Latn-RS" b="1" dirty="0">
                <a:solidFill>
                  <a:schemeClr val="accent1"/>
                </a:solidFill>
              </a:rPr>
              <a:t>blagi nedostatak u obliku</a:t>
            </a:r>
          </a:p>
        </p:txBody>
      </p:sp>
    </p:spTree>
    <p:extLst>
      <p:ext uri="{BB962C8B-B14F-4D97-AF65-F5344CB8AC3E}">
        <p14:creationId xmlns:p14="http://schemas.microsoft.com/office/powerpoint/2010/main" val="1112605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a:t>
            </a:r>
            <a:r>
              <a:rPr lang="en-US" sz="4000" dirty="0" err="1"/>
              <a:t>Klasa</a:t>
            </a:r>
            <a:r>
              <a:rPr lang="en-US" sz="4000" dirty="0"/>
              <a:t> I</a:t>
            </a:r>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Mali defekt u obliku (babure) – do limita dozvoljeno</a:t>
            </a:r>
            <a:endParaRPr lang="en-US" dirty="0"/>
          </a:p>
        </p:txBody>
      </p:sp>
      <p:pic>
        <p:nvPicPr>
          <p:cNvPr id="5" name="Picture 4">
            <a:extLst>
              <a:ext uri="{FF2B5EF4-FFF2-40B4-BE49-F238E27FC236}">
                <a16:creationId xmlns="" xmlns:a16="http://schemas.microsoft.com/office/drawing/2014/main" id="{E6087785-2F0C-056A-72C3-C297A01EDEE9}"/>
              </a:ext>
            </a:extLst>
          </p:cNvPr>
          <p:cNvPicPr>
            <a:picLocks noChangeAspect="1"/>
          </p:cNvPicPr>
          <p:nvPr/>
        </p:nvPicPr>
        <p:blipFill>
          <a:blip r:embed="rId2"/>
          <a:stretch>
            <a:fillRect/>
          </a:stretch>
        </p:blipFill>
        <p:spPr>
          <a:xfrm>
            <a:off x="838200" y="1690688"/>
            <a:ext cx="5257800" cy="4636425"/>
          </a:xfrm>
          <a:prstGeom prst="rect">
            <a:avLst/>
          </a:prstGeom>
        </p:spPr>
      </p:pic>
    </p:spTree>
    <p:extLst>
      <p:ext uri="{BB962C8B-B14F-4D97-AF65-F5344CB8AC3E}">
        <p14:creationId xmlns:p14="http://schemas.microsoft.com/office/powerpoint/2010/main" val="4002475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a:t>
            </a:r>
            <a:r>
              <a:rPr lang="en-US" sz="4000" dirty="0" err="1"/>
              <a:t>Klasa</a:t>
            </a:r>
            <a:r>
              <a:rPr lang="en-US" sz="4000" dirty="0"/>
              <a:t> I</a:t>
            </a:r>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Mali defekt u obliku (šilje) – do limita dozvoljeno</a:t>
            </a:r>
            <a:endParaRPr lang="en-US" dirty="0"/>
          </a:p>
        </p:txBody>
      </p:sp>
      <p:pic>
        <p:nvPicPr>
          <p:cNvPr id="6" name="Picture 5">
            <a:extLst>
              <a:ext uri="{FF2B5EF4-FFF2-40B4-BE49-F238E27FC236}">
                <a16:creationId xmlns="" xmlns:a16="http://schemas.microsoft.com/office/drawing/2014/main" id="{E5CCB90D-1938-91C6-80E7-730FC207B24D}"/>
              </a:ext>
            </a:extLst>
          </p:cNvPr>
          <p:cNvPicPr>
            <a:picLocks noChangeAspect="1"/>
          </p:cNvPicPr>
          <p:nvPr/>
        </p:nvPicPr>
        <p:blipFill rotWithShape="1">
          <a:blip r:embed="rId2">
            <a:extLst>
              <a:ext uri="{28A0092B-C50C-407E-A947-70E740481C1C}">
                <a14:useLocalDpi xmlns:a14="http://schemas.microsoft.com/office/drawing/2010/main" val="0"/>
              </a:ext>
            </a:extLst>
          </a:blip>
          <a:srcRect l="24368" t="35579" r="27471" b="37922"/>
          <a:stretch/>
        </p:blipFill>
        <p:spPr>
          <a:xfrm>
            <a:off x="1095375" y="1825624"/>
            <a:ext cx="5443768" cy="2241551"/>
          </a:xfrm>
          <a:prstGeom prst="rect">
            <a:avLst/>
          </a:prstGeom>
        </p:spPr>
      </p:pic>
    </p:spTree>
    <p:extLst>
      <p:ext uri="{BB962C8B-B14F-4D97-AF65-F5344CB8AC3E}">
        <p14:creationId xmlns:p14="http://schemas.microsoft.com/office/powerpoint/2010/main" val="1141425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F65E78-436B-DDC0-5C8F-B499073EB1ED}"/>
              </a:ext>
            </a:extLst>
          </p:cNvPr>
          <p:cNvSpPr>
            <a:spLocks noGrp="1"/>
          </p:cNvSpPr>
          <p:nvPr>
            <p:ph type="title"/>
          </p:nvPr>
        </p:nvSpPr>
        <p:spPr/>
        <p:txBody>
          <a:bodyPr/>
          <a:lstStyle/>
          <a:p>
            <a:r>
              <a:rPr lang="sr-Latn-RS" dirty="0"/>
              <a:t>Definicija proizvoda</a:t>
            </a:r>
            <a:endParaRPr lang="en-US" dirty="0"/>
          </a:p>
        </p:txBody>
      </p:sp>
      <p:sp>
        <p:nvSpPr>
          <p:cNvPr id="3" name="Content Placeholder 2">
            <a:extLst>
              <a:ext uri="{FF2B5EF4-FFF2-40B4-BE49-F238E27FC236}">
                <a16:creationId xmlns="" xmlns:a16="http://schemas.microsoft.com/office/drawing/2014/main" id="{0638304B-B885-514E-C82F-F5D38841E22C}"/>
              </a:ext>
            </a:extLst>
          </p:cNvPr>
          <p:cNvSpPr>
            <a:spLocks noGrp="1"/>
          </p:cNvSpPr>
          <p:nvPr>
            <p:ph idx="1"/>
          </p:nvPr>
        </p:nvSpPr>
        <p:spPr>
          <a:xfrm>
            <a:off x="1212350" y="4098190"/>
            <a:ext cx="3442699" cy="2088829"/>
          </a:xfrm>
        </p:spPr>
        <p:txBody>
          <a:bodyPr/>
          <a:lstStyle/>
          <a:p>
            <a:r>
              <a:rPr lang="en-US" dirty="0" err="1"/>
              <a:t>izdužene</a:t>
            </a:r>
            <a:r>
              <a:rPr lang="en-US" dirty="0"/>
              <a:t> </a:t>
            </a:r>
            <a:r>
              <a:rPr lang="en-US" dirty="0" err="1"/>
              <a:t>slatke</a:t>
            </a:r>
            <a:r>
              <a:rPr lang="en-US" dirty="0"/>
              <a:t> </a:t>
            </a:r>
            <a:r>
              <a:rPr lang="en-US" dirty="0" err="1"/>
              <a:t>paprike</a:t>
            </a:r>
            <a:r>
              <a:rPr lang="sr-Latn-RS" dirty="0"/>
              <a:t> / šilje</a:t>
            </a:r>
            <a:endParaRPr lang="en-US" dirty="0"/>
          </a:p>
        </p:txBody>
      </p:sp>
      <p:pic>
        <p:nvPicPr>
          <p:cNvPr id="4" name="Picture 3">
            <a:extLst>
              <a:ext uri="{FF2B5EF4-FFF2-40B4-BE49-F238E27FC236}">
                <a16:creationId xmlns="" xmlns:a16="http://schemas.microsoft.com/office/drawing/2014/main" id="{684E0FD8-CEA9-E77D-DAD0-3531642FDECB}"/>
              </a:ext>
            </a:extLst>
          </p:cNvPr>
          <p:cNvPicPr>
            <a:picLocks noChangeAspect="1"/>
          </p:cNvPicPr>
          <p:nvPr/>
        </p:nvPicPr>
        <p:blipFill rotWithShape="1">
          <a:blip r:embed="rId2">
            <a:extLst>
              <a:ext uri="{28A0092B-C50C-407E-A947-70E740481C1C}">
                <a14:useLocalDpi xmlns:a14="http://schemas.microsoft.com/office/drawing/2010/main" val="0"/>
              </a:ext>
            </a:extLst>
          </a:blip>
          <a:srcRect l="9607" t="58133" r="13070" b="9945"/>
          <a:stretch/>
        </p:blipFill>
        <p:spPr>
          <a:xfrm>
            <a:off x="766281" y="1805681"/>
            <a:ext cx="6231158" cy="2177516"/>
          </a:xfrm>
          <a:prstGeom prst="rect">
            <a:avLst/>
          </a:prstGeom>
        </p:spPr>
      </p:pic>
      <p:pic>
        <p:nvPicPr>
          <p:cNvPr id="7" name="Picture 6">
            <a:extLst>
              <a:ext uri="{FF2B5EF4-FFF2-40B4-BE49-F238E27FC236}">
                <a16:creationId xmlns="" xmlns:a16="http://schemas.microsoft.com/office/drawing/2014/main" id="{CF1AAC63-4693-0AF0-F0BF-F2F48147CB38}"/>
              </a:ext>
            </a:extLst>
          </p:cNvPr>
          <p:cNvPicPr>
            <a:picLocks noChangeAspect="1"/>
          </p:cNvPicPr>
          <p:nvPr/>
        </p:nvPicPr>
        <p:blipFill>
          <a:blip r:embed="rId3"/>
          <a:stretch>
            <a:fillRect/>
          </a:stretch>
        </p:blipFill>
        <p:spPr>
          <a:xfrm>
            <a:off x="7849457" y="1561665"/>
            <a:ext cx="3246634" cy="4411188"/>
          </a:xfrm>
          <a:prstGeom prst="rect">
            <a:avLst/>
          </a:prstGeom>
        </p:spPr>
      </p:pic>
    </p:spTree>
    <p:extLst>
      <p:ext uri="{BB962C8B-B14F-4D97-AF65-F5344CB8AC3E}">
        <p14:creationId xmlns:p14="http://schemas.microsoft.com/office/powerpoint/2010/main" val="523240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p:txBody>
          <a:bodyPr/>
          <a:lstStyle/>
          <a:p>
            <a:r>
              <a:rPr lang="en-US" dirty="0" err="1"/>
              <a:t>Odredbe</a:t>
            </a:r>
            <a:r>
              <a:rPr lang="en-US" dirty="0"/>
              <a:t> o </a:t>
            </a:r>
            <a:r>
              <a:rPr lang="en-US" dirty="0" err="1"/>
              <a:t>kvalitetu</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p:txBody>
          <a:bodyPr>
            <a:normAutofit fontScale="92500" lnSpcReduction="10000"/>
          </a:bodyPr>
          <a:lstStyle/>
          <a:p>
            <a:pPr marL="0" indent="0">
              <a:buNone/>
            </a:pPr>
            <a:r>
              <a:rPr lang="sr-Latn-RS" sz="3000" b="1" dirty="0"/>
              <a:t>Klasifikacija plodova (nastavak)</a:t>
            </a:r>
          </a:p>
          <a:p>
            <a:pPr marL="0" indent="0">
              <a:buNone/>
            </a:pPr>
            <a:endParaRPr lang="sr-Latn-RS" sz="3000" b="1" dirty="0"/>
          </a:p>
          <a:p>
            <a:pPr marL="457200" lvl="1" indent="0">
              <a:spcAft>
                <a:spcPts val="600"/>
              </a:spcAft>
              <a:buNone/>
            </a:pPr>
            <a:r>
              <a:rPr lang="sr-Latn-RS" b="1" i="1" dirty="0">
                <a:solidFill>
                  <a:schemeClr val="accent1"/>
                </a:solidFill>
              </a:rPr>
              <a:t>Klasa I</a:t>
            </a:r>
          </a:p>
          <a:p>
            <a:pPr lvl="1">
              <a:spcAft>
                <a:spcPts val="600"/>
              </a:spcAft>
            </a:pPr>
            <a:r>
              <a:rPr lang="sr-Latn-RS" b="1" dirty="0">
                <a:solidFill>
                  <a:schemeClr val="accent1"/>
                </a:solidFill>
              </a:rPr>
              <a:t>Blaga </a:t>
            </a:r>
            <a:r>
              <a:rPr lang="sr-Latn-RS" b="1" dirty="0" err="1">
                <a:solidFill>
                  <a:schemeClr val="accent1"/>
                </a:solidFill>
              </a:rPr>
              <a:t>srebrnavost</a:t>
            </a:r>
            <a:r>
              <a:rPr lang="sr-Latn-RS" b="1" dirty="0">
                <a:solidFill>
                  <a:schemeClr val="accent1"/>
                </a:solidFill>
              </a:rPr>
              <a:t> ploda ili oštećenje uzrokovano </a:t>
            </a:r>
            <a:r>
              <a:rPr lang="sr-Latn-RS" b="1" dirty="0" err="1">
                <a:solidFill>
                  <a:schemeClr val="accent1"/>
                </a:solidFill>
              </a:rPr>
              <a:t>tripsima</a:t>
            </a:r>
            <a:r>
              <a:rPr lang="sr-Latn-RS" b="1" dirty="0">
                <a:solidFill>
                  <a:schemeClr val="accent1"/>
                </a:solidFill>
              </a:rPr>
              <a:t> koje pokriva ne više od 1/3 ukupne površine ploda</a:t>
            </a:r>
            <a:endParaRPr lang="en-US" b="1" dirty="0">
              <a:solidFill>
                <a:schemeClr val="accent1"/>
              </a:solidFill>
            </a:endParaRPr>
          </a:p>
          <a:p>
            <a:pPr lvl="1">
              <a:spcAft>
                <a:spcPts val="600"/>
              </a:spcAft>
            </a:pPr>
            <a:r>
              <a:rPr lang="sr-Latn-RS" dirty="0"/>
              <a:t>Tumačenje</a:t>
            </a:r>
            <a:r>
              <a:rPr lang="en-US" dirty="0"/>
              <a:t>: </a:t>
            </a:r>
            <a:r>
              <a:rPr lang="sr-Latn-RS" dirty="0"/>
              <a:t>Blaga </a:t>
            </a:r>
            <a:r>
              <a:rPr lang="sr-Latn-RS" dirty="0" err="1"/>
              <a:t>srebrnavost</a:t>
            </a:r>
            <a:r>
              <a:rPr lang="sr-Latn-RS" dirty="0"/>
              <a:t> na do </a:t>
            </a:r>
            <a:r>
              <a:rPr lang="en-US" dirty="0"/>
              <a:t>1/3 </a:t>
            </a:r>
            <a:r>
              <a:rPr lang="sr-Latn-RS" dirty="0"/>
              <a:t>od ukupne površine je dopušteno</a:t>
            </a:r>
            <a:r>
              <a:rPr lang="en-US" dirty="0"/>
              <a:t>. </a:t>
            </a:r>
            <a:r>
              <a:rPr lang="sr-Latn-RS" dirty="0"/>
              <a:t>Ovo može biti usled</a:t>
            </a:r>
            <a:r>
              <a:rPr lang="en-US" dirty="0"/>
              <a:t>:</a:t>
            </a:r>
          </a:p>
          <a:p>
            <a:pPr lvl="2">
              <a:spcAft>
                <a:spcPts val="600"/>
              </a:spcAft>
            </a:pPr>
            <a:r>
              <a:rPr lang="sr-Latn-RS" b="1" dirty="0">
                <a:solidFill>
                  <a:schemeClr val="accent1"/>
                </a:solidFill>
              </a:rPr>
              <a:t>Nedostatka kalcijuma tokom razvoja paprike</a:t>
            </a:r>
            <a:endParaRPr lang="en-US" b="1" dirty="0">
              <a:solidFill>
                <a:schemeClr val="accent1"/>
              </a:solidFill>
            </a:endParaRPr>
          </a:p>
          <a:p>
            <a:pPr lvl="2">
              <a:spcAft>
                <a:spcPts val="600"/>
              </a:spcAft>
            </a:pPr>
            <a:r>
              <a:rPr lang="sr-Latn-RS" b="1" dirty="0" err="1">
                <a:solidFill>
                  <a:schemeClr val="accent1"/>
                </a:solidFill>
              </a:rPr>
              <a:t>Tripsa</a:t>
            </a:r>
            <a:r>
              <a:rPr lang="sr-Latn-RS" b="1" dirty="0">
                <a:solidFill>
                  <a:schemeClr val="accent1"/>
                </a:solidFill>
              </a:rPr>
              <a:t> ili grinja</a:t>
            </a:r>
            <a:endParaRPr lang="en-US" b="1" dirty="0">
              <a:solidFill>
                <a:schemeClr val="accent1"/>
              </a:solidFill>
            </a:endParaRPr>
          </a:p>
          <a:p>
            <a:pPr lvl="1">
              <a:spcAft>
                <a:spcPts val="600"/>
              </a:spcAft>
            </a:pPr>
            <a:r>
              <a:rPr lang="sr-Latn-RS" dirty="0"/>
              <a:t>Međutim</a:t>
            </a:r>
            <a:r>
              <a:rPr lang="en-US" dirty="0"/>
              <a:t>, </a:t>
            </a:r>
            <a:r>
              <a:rPr lang="sr-Latn-RS" dirty="0"/>
              <a:t>promene u </a:t>
            </a:r>
            <a:r>
              <a:rPr lang="sr-Latn-RS" dirty="0" err="1"/>
              <a:t>obojenju</a:t>
            </a:r>
            <a:r>
              <a:rPr lang="sr-Latn-RS" dirty="0"/>
              <a:t> kako plod sazreva ne smatraju se defektom u </a:t>
            </a:r>
            <a:r>
              <a:rPr lang="sr-Latn-RS" dirty="0" err="1"/>
              <a:t>obojenju</a:t>
            </a:r>
            <a:r>
              <a:rPr lang="sr-Latn-RS" dirty="0"/>
              <a:t> ali je to važno za zahteve o uniformnosti koji važe za klasu Ekstra i Klasu I.</a:t>
            </a:r>
          </a:p>
        </p:txBody>
      </p:sp>
    </p:spTree>
    <p:extLst>
      <p:ext uri="{BB962C8B-B14F-4D97-AF65-F5344CB8AC3E}">
        <p14:creationId xmlns:p14="http://schemas.microsoft.com/office/powerpoint/2010/main" val="6425604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a:t>
            </a:r>
            <a:r>
              <a:rPr lang="en-US" sz="4000" dirty="0" err="1"/>
              <a:t>Klasa</a:t>
            </a:r>
            <a:r>
              <a:rPr lang="en-US" sz="4000" dirty="0"/>
              <a:t> I</a:t>
            </a:r>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Blaga </a:t>
            </a:r>
            <a:r>
              <a:rPr lang="sr-Latn-RS" dirty="0" err="1"/>
              <a:t>srebrnavost</a:t>
            </a:r>
            <a:r>
              <a:rPr lang="sr-Latn-RS" dirty="0"/>
              <a:t> uzrokovana nedostatkom kalcijuma na manje od 1/3 ploda - dozvoljeno</a:t>
            </a:r>
            <a:endParaRPr lang="en-US" dirty="0"/>
          </a:p>
        </p:txBody>
      </p:sp>
      <p:pic>
        <p:nvPicPr>
          <p:cNvPr id="5" name="Picture 4">
            <a:extLst>
              <a:ext uri="{FF2B5EF4-FFF2-40B4-BE49-F238E27FC236}">
                <a16:creationId xmlns="" xmlns:a16="http://schemas.microsoft.com/office/drawing/2014/main" id="{6C2125F5-E462-B3D5-BD1D-4067CFD3F5CB}"/>
              </a:ext>
            </a:extLst>
          </p:cNvPr>
          <p:cNvPicPr>
            <a:picLocks noChangeAspect="1"/>
          </p:cNvPicPr>
          <p:nvPr/>
        </p:nvPicPr>
        <p:blipFill>
          <a:blip r:embed="rId2"/>
          <a:stretch>
            <a:fillRect/>
          </a:stretch>
        </p:blipFill>
        <p:spPr>
          <a:xfrm>
            <a:off x="838200" y="1690688"/>
            <a:ext cx="4000928" cy="4412788"/>
          </a:xfrm>
          <a:prstGeom prst="rect">
            <a:avLst/>
          </a:prstGeom>
        </p:spPr>
      </p:pic>
    </p:spTree>
    <p:extLst>
      <p:ext uri="{BB962C8B-B14F-4D97-AF65-F5344CB8AC3E}">
        <p14:creationId xmlns:p14="http://schemas.microsoft.com/office/powerpoint/2010/main" val="3399260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a:t>
            </a:r>
            <a:r>
              <a:rPr lang="en-US" sz="4000" dirty="0" err="1"/>
              <a:t>Klasa</a:t>
            </a:r>
            <a:r>
              <a:rPr lang="en-US" sz="4000" dirty="0"/>
              <a:t> I</a:t>
            </a:r>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Blaga </a:t>
            </a:r>
            <a:r>
              <a:rPr lang="sr-Latn-RS" dirty="0" err="1"/>
              <a:t>srebrnavost</a:t>
            </a:r>
            <a:r>
              <a:rPr lang="sr-Latn-RS" dirty="0"/>
              <a:t> uzrokovana nedostatkom kalcijuma na 1/3 ploda – dozvoljeno do limita</a:t>
            </a:r>
            <a:endParaRPr lang="en-US" dirty="0"/>
          </a:p>
        </p:txBody>
      </p:sp>
      <p:pic>
        <p:nvPicPr>
          <p:cNvPr id="6" name="Picture 5">
            <a:extLst>
              <a:ext uri="{FF2B5EF4-FFF2-40B4-BE49-F238E27FC236}">
                <a16:creationId xmlns="" xmlns:a16="http://schemas.microsoft.com/office/drawing/2014/main" id="{691AA144-DA6D-A480-5E41-E38AA864E1B2}"/>
              </a:ext>
            </a:extLst>
          </p:cNvPr>
          <p:cNvPicPr>
            <a:picLocks noChangeAspect="1"/>
          </p:cNvPicPr>
          <p:nvPr/>
        </p:nvPicPr>
        <p:blipFill>
          <a:blip r:embed="rId2"/>
          <a:stretch>
            <a:fillRect/>
          </a:stretch>
        </p:blipFill>
        <p:spPr>
          <a:xfrm>
            <a:off x="838200" y="1690688"/>
            <a:ext cx="5672828" cy="3734067"/>
          </a:xfrm>
          <a:prstGeom prst="rect">
            <a:avLst/>
          </a:prstGeom>
        </p:spPr>
      </p:pic>
    </p:spTree>
    <p:extLst>
      <p:ext uri="{BB962C8B-B14F-4D97-AF65-F5344CB8AC3E}">
        <p14:creationId xmlns:p14="http://schemas.microsoft.com/office/powerpoint/2010/main" val="3286876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a:t>
            </a:r>
            <a:r>
              <a:rPr lang="en-US" sz="4000" dirty="0" err="1"/>
              <a:t>Klasa</a:t>
            </a:r>
            <a:r>
              <a:rPr lang="en-US" sz="4000" dirty="0"/>
              <a:t> I</a:t>
            </a:r>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Blaga oštećenost usled </a:t>
            </a:r>
            <a:r>
              <a:rPr lang="sr-Latn-RS" dirty="0" err="1"/>
              <a:t>tripsa</a:t>
            </a:r>
            <a:r>
              <a:rPr lang="sr-Latn-RS" dirty="0"/>
              <a:t> na 1/3 ploda – dozvoljeno do limita</a:t>
            </a:r>
            <a:endParaRPr lang="en-US" dirty="0"/>
          </a:p>
        </p:txBody>
      </p:sp>
      <p:pic>
        <p:nvPicPr>
          <p:cNvPr id="5" name="Picture 4">
            <a:extLst>
              <a:ext uri="{FF2B5EF4-FFF2-40B4-BE49-F238E27FC236}">
                <a16:creationId xmlns="" xmlns:a16="http://schemas.microsoft.com/office/drawing/2014/main" id="{251FBA94-C24C-2814-A1C4-BB374716B6B5}"/>
              </a:ext>
            </a:extLst>
          </p:cNvPr>
          <p:cNvPicPr>
            <a:picLocks noChangeAspect="1"/>
          </p:cNvPicPr>
          <p:nvPr/>
        </p:nvPicPr>
        <p:blipFill>
          <a:blip r:embed="rId2"/>
          <a:stretch>
            <a:fillRect/>
          </a:stretch>
        </p:blipFill>
        <p:spPr>
          <a:xfrm>
            <a:off x="838200" y="1690688"/>
            <a:ext cx="5749547" cy="3682696"/>
          </a:xfrm>
          <a:prstGeom prst="rect">
            <a:avLst/>
          </a:prstGeom>
        </p:spPr>
      </p:pic>
    </p:spTree>
    <p:extLst>
      <p:ext uri="{BB962C8B-B14F-4D97-AF65-F5344CB8AC3E}">
        <p14:creationId xmlns:p14="http://schemas.microsoft.com/office/powerpoint/2010/main" val="3310226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u vezi promene boje</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Promene u boji kako plodovi sazrevaju – dozvoljeno za sve klase</a:t>
            </a:r>
            <a:endParaRPr lang="en-US" dirty="0"/>
          </a:p>
        </p:txBody>
      </p:sp>
      <p:pic>
        <p:nvPicPr>
          <p:cNvPr id="6" name="Picture 5">
            <a:extLst>
              <a:ext uri="{FF2B5EF4-FFF2-40B4-BE49-F238E27FC236}">
                <a16:creationId xmlns="" xmlns:a16="http://schemas.microsoft.com/office/drawing/2014/main" id="{B9FD23E2-5EBA-34DB-F6C5-6BCB968450DC}"/>
              </a:ext>
            </a:extLst>
          </p:cNvPr>
          <p:cNvPicPr>
            <a:picLocks noChangeAspect="1"/>
          </p:cNvPicPr>
          <p:nvPr/>
        </p:nvPicPr>
        <p:blipFill>
          <a:blip r:embed="rId2"/>
          <a:stretch>
            <a:fillRect/>
          </a:stretch>
        </p:blipFill>
        <p:spPr>
          <a:xfrm>
            <a:off x="1393005" y="1690688"/>
            <a:ext cx="3579688" cy="4295626"/>
          </a:xfrm>
          <a:prstGeom prst="rect">
            <a:avLst/>
          </a:prstGeom>
        </p:spPr>
      </p:pic>
    </p:spTree>
    <p:extLst>
      <p:ext uri="{BB962C8B-B14F-4D97-AF65-F5344CB8AC3E}">
        <p14:creationId xmlns:p14="http://schemas.microsoft.com/office/powerpoint/2010/main" val="42409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142875"/>
            <a:ext cx="10515600" cy="1325563"/>
          </a:xfrm>
        </p:spPr>
        <p:txBody>
          <a:bodyPr/>
          <a:lstStyle/>
          <a:p>
            <a:r>
              <a:rPr lang="en-US" dirty="0" err="1"/>
              <a:t>Odredbe</a:t>
            </a:r>
            <a:r>
              <a:rPr lang="en-US" dirty="0"/>
              <a:t> o </a:t>
            </a:r>
            <a:r>
              <a:rPr lang="en-US" dirty="0" err="1"/>
              <a:t>kvalitetu</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181100"/>
            <a:ext cx="10515600" cy="5534025"/>
          </a:xfrm>
        </p:spPr>
        <p:txBody>
          <a:bodyPr>
            <a:normAutofit fontScale="85000" lnSpcReduction="20000"/>
          </a:bodyPr>
          <a:lstStyle/>
          <a:p>
            <a:pPr marL="0" indent="0">
              <a:buNone/>
            </a:pPr>
            <a:r>
              <a:rPr lang="sr-Latn-RS" sz="3000" b="1" dirty="0"/>
              <a:t>Klasifikacija plodova (nastavak)</a:t>
            </a:r>
          </a:p>
          <a:p>
            <a:pPr marL="457200" lvl="1" indent="0">
              <a:spcAft>
                <a:spcPts val="600"/>
              </a:spcAft>
              <a:buNone/>
            </a:pPr>
            <a:r>
              <a:rPr lang="sr-Latn-RS" b="1" i="1" dirty="0">
                <a:solidFill>
                  <a:schemeClr val="accent1"/>
                </a:solidFill>
              </a:rPr>
              <a:t>Klasa I</a:t>
            </a:r>
          </a:p>
          <a:p>
            <a:pPr lvl="1">
              <a:spcAft>
                <a:spcPts val="600"/>
              </a:spcAft>
            </a:pPr>
            <a:r>
              <a:rPr lang="sr-Latn-RS" b="1" dirty="0">
                <a:solidFill>
                  <a:schemeClr val="accent1"/>
                </a:solidFill>
              </a:rPr>
              <a:t>blagi defekti pokožice, kao npr.:</a:t>
            </a:r>
          </a:p>
          <a:p>
            <a:pPr lvl="2">
              <a:spcAft>
                <a:spcPts val="600"/>
              </a:spcAft>
            </a:pPr>
            <a:r>
              <a:rPr lang="sr-Latn-RS" b="1" dirty="0">
                <a:solidFill>
                  <a:schemeClr val="accent1"/>
                </a:solidFill>
              </a:rPr>
              <a:t>udubljenja, ogrebotine, opekotine od sunca (ožegotine), tragovi pritiska koji pokrivaju ukupno ne više od 2 cm za nedostatke izduženog oblika i 1 cm2 za ostale nedostatke; ili</a:t>
            </a:r>
          </a:p>
          <a:p>
            <a:pPr lvl="2">
              <a:spcAft>
                <a:spcPts val="600"/>
              </a:spcAft>
            </a:pPr>
            <a:r>
              <a:rPr lang="sr-Latn-RS" b="1" dirty="0">
                <a:solidFill>
                  <a:schemeClr val="accent1"/>
                </a:solidFill>
              </a:rPr>
              <a:t>suve površinske pukotine koje pokrivaju ukupno ne više od 1/8 ukupne površine</a:t>
            </a:r>
          </a:p>
          <a:p>
            <a:pPr lvl="1">
              <a:spcAft>
                <a:spcPts val="600"/>
              </a:spcAft>
            </a:pPr>
            <a:r>
              <a:rPr lang="sr-Latn-RS" sz="2300" dirty="0"/>
              <a:t>Tumačenje: Lagana udubljenja (površinska mrlja), do dve blage tačke su dozvoljene u Klasi I. Tačke moraju biti zdrave i bez ikakvih </a:t>
            </a:r>
            <a:r>
              <a:rPr lang="sr-Latn-RS" sz="2300" dirty="0" err="1"/>
              <a:t>oštećenja</a:t>
            </a:r>
            <a:r>
              <a:rPr lang="sr-Latn-RS" sz="2300" dirty="0"/>
              <a:t> iznutra.</a:t>
            </a:r>
          </a:p>
          <a:p>
            <a:pPr lvl="1">
              <a:spcAft>
                <a:spcPts val="600"/>
              </a:spcAft>
            </a:pPr>
            <a:r>
              <a:rPr lang="sr-Latn-RS" sz="2300" i="1" dirty="0"/>
              <a:t>Savet</a:t>
            </a:r>
            <a:r>
              <a:rPr lang="sr-Latn-RS" sz="2300" dirty="0"/>
              <a:t>: Preporučuje se da u fazi pakovanja ocenjivanje bude restriktivno za nedostatke koji se mogu pogoršavati kao što su udubljenja.</a:t>
            </a:r>
          </a:p>
          <a:p>
            <a:pPr lvl="1">
              <a:spcAft>
                <a:spcPts val="600"/>
              </a:spcAft>
            </a:pPr>
            <a:r>
              <a:rPr lang="sr-Latn-RS" sz="2300" dirty="0"/>
              <a:t>Blage ogrebotine ili ožiljci na plodu slatke paprike su dozvoljeni, pod uslovom da zahvaćeno područje ne prelazi površinu propisanu za klasu I.</a:t>
            </a:r>
          </a:p>
          <a:p>
            <a:pPr lvl="1">
              <a:spcAft>
                <a:spcPts val="600"/>
              </a:spcAft>
            </a:pPr>
            <a:r>
              <a:rPr lang="sr-Latn-RS" sz="2300" dirty="0"/>
              <a:t>Dozvoljene su blage ožegotine od sunca, pod uslovom da zahvaćeno područje ne prelazi površinu propisanu za klasu I.</a:t>
            </a:r>
          </a:p>
          <a:p>
            <a:pPr lvl="1">
              <a:spcAft>
                <a:spcPts val="600"/>
              </a:spcAft>
            </a:pPr>
            <a:r>
              <a:rPr lang="sr-Latn-RS" sz="2300" dirty="0"/>
              <a:t>Lagani znaci pritiska su dozvoljeni, pod uslovom da zahvaćena površina ne prelazi površinu propisanu za klasu I </a:t>
            </a:r>
            <a:r>
              <a:rPr lang="sr-Latn-RS" sz="2300" dirty="0" err="1"/>
              <a:t>i</a:t>
            </a:r>
            <a:r>
              <a:rPr lang="sr-Latn-RS" sz="2300" dirty="0"/>
              <a:t> naznake pritiska ne utiču na meso ploda.</a:t>
            </a:r>
          </a:p>
          <a:p>
            <a:pPr lvl="1">
              <a:spcAft>
                <a:spcPts val="600"/>
              </a:spcAft>
            </a:pPr>
            <a:r>
              <a:rPr lang="sr-Latn-RS" sz="2300" dirty="0"/>
              <a:t>Dozvoljene su suve površinske pukotine, pod uslovom da zahvaćena površina ne prelazi površinu propisanu za klasu I. Sve pukotine treba da budu plitke i ne smeju biti progresivne (sklone </a:t>
            </a:r>
            <a:r>
              <a:rPr lang="sr-Latn-RS" sz="2300" dirty="0" err="1"/>
              <a:t>deterioraciji</a:t>
            </a:r>
            <a:r>
              <a:rPr lang="sr-Latn-RS" sz="2300" dirty="0"/>
              <a:t>).</a:t>
            </a:r>
          </a:p>
        </p:txBody>
      </p:sp>
    </p:spTree>
    <p:extLst>
      <p:ext uri="{BB962C8B-B14F-4D97-AF65-F5344CB8AC3E}">
        <p14:creationId xmlns:p14="http://schemas.microsoft.com/office/powerpoint/2010/main" val="9009929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Blage promene na pokožici – </a:t>
            </a:r>
            <a:r>
              <a:rPr lang="en-US" dirty="0" err="1"/>
              <a:t>pegavost</a:t>
            </a:r>
            <a:r>
              <a:rPr lang="en-US" dirty="0"/>
              <a:t>/</a:t>
            </a:r>
            <a:r>
              <a:rPr lang="en-US" dirty="0" err="1"/>
              <a:t>mrlje</a:t>
            </a:r>
            <a:r>
              <a:rPr lang="sr-Latn-RS" dirty="0"/>
              <a:t> – dozvoljeno do limita.</a:t>
            </a:r>
            <a:endParaRPr lang="en-US" dirty="0"/>
          </a:p>
        </p:txBody>
      </p:sp>
      <p:pic>
        <p:nvPicPr>
          <p:cNvPr id="5" name="Picture 4">
            <a:extLst>
              <a:ext uri="{FF2B5EF4-FFF2-40B4-BE49-F238E27FC236}">
                <a16:creationId xmlns="" xmlns:a16="http://schemas.microsoft.com/office/drawing/2014/main" id="{9D9D2D5C-18AD-9CBE-B65D-A59B6A79229F}"/>
              </a:ext>
            </a:extLst>
          </p:cNvPr>
          <p:cNvPicPr>
            <a:picLocks noChangeAspect="1"/>
          </p:cNvPicPr>
          <p:nvPr/>
        </p:nvPicPr>
        <p:blipFill>
          <a:blip r:embed="rId2"/>
          <a:stretch>
            <a:fillRect/>
          </a:stretch>
        </p:blipFill>
        <p:spPr>
          <a:xfrm>
            <a:off x="1041239" y="1909461"/>
            <a:ext cx="4718532" cy="3586464"/>
          </a:xfrm>
          <a:prstGeom prst="rect">
            <a:avLst/>
          </a:prstGeom>
        </p:spPr>
      </p:pic>
    </p:spTree>
    <p:extLst>
      <p:ext uri="{BB962C8B-B14F-4D97-AF65-F5344CB8AC3E}">
        <p14:creationId xmlns:p14="http://schemas.microsoft.com/office/powerpoint/2010/main" val="3311846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Blage promene na pokožici – blage površinske ogrebotine – dozvoljeno do limita.</a:t>
            </a:r>
            <a:endParaRPr lang="en-US" dirty="0"/>
          </a:p>
        </p:txBody>
      </p:sp>
      <p:pic>
        <p:nvPicPr>
          <p:cNvPr id="6" name="Picture 5">
            <a:extLst>
              <a:ext uri="{FF2B5EF4-FFF2-40B4-BE49-F238E27FC236}">
                <a16:creationId xmlns="" xmlns:a16="http://schemas.microsoft.com/office/drawing/2014/main" id="{4D8FAA65-B456-A2B4-07A3-97BF192B8FBC}"/>
              </a:ext>
            </a:extLst>
          </p:cNvPr>
          <p:cNvPicPr>
            <a:picLocks noChangeAspect="1"/>
          </p:cNvPicPr>
          <p:nvPr/>
        </p:nvPicPr>
        <p:blipFill>
          <a:blip r:embed="rId2"/>
          <a:stretch>
            <a:fillRect/>
          </a:stretch>
        </p:blipFill>
        <p:spPr>
          <a:xfrm>
            <a:off x="1242108" y="1450693"/>
            <a:ext cx="4853892" cy="4931057"/>
          </a:xfrm>
          <a:prstGeom prst="rect">
            <a:avLst/>
          </a:prstGeom>
        </p:spPr>
      </p:pic>
    </p:spTree>
    <p:extLst>
      <p:ext uri="{BB962C8B-B14F-4D97-AF65-F5344CB8AC3E}">
        <p14:creationId xmlns:p14="http://schemas.microsoft.com/office/powerpoint/2010/main" val="24816801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Blage promene na pokožici – blage površinske ogrebotine – dozvoljeno do limita.</a:t>
            </a:r>
            <a:endParaRPr lang="en-US" dirty="0"/>
          </a:p>
        </p:txBody>
      </p:sp>
      <p:pic>
        <p:nvPicPr>
          <p:cNvPr id="5" name="Picture 4">
            <a:extLst>
              <a:ext uri="{FF2B5EF4-FFF2-40B4-BE49-F238E27FC236}">
                <a16:creationId xmlns="" xmlns:a16="http://schemas.microsoft.com/office/drawing/2014/main" id="{4EE3D4A8-7855-708B-E77D-638DF828C40E}"/>
              </a:ext>
            </a:extLst>
          </p:cNvPr>
          <p:cNvPicPr>
            <a:picLocks noChangeAspect="1"/>
          </p:cNvPicPr>
          <p:nvPr/>
        </p:nvPicPr>
        <p:blipFill>
          <a:blip r:embed="rId2"/>
          <a:stretch>
            <a:fillRect/>
          </a:stretch>
        </p:blipFill>
        <p:spPr>
          <a:xfrm>
            <a:off x="1165787" y="1913681"/>
            <a:ext cx="4762402" cy="3921978"/>
          </a:xfrm>
          <a:prstGeom prst="rect">
            <a:avLst/>
          </a:prstGeom>
        </p:spPr>
      </p:pic>
    </p:spTree>
    <p:extLst>
      <p:ext uri="{BB962C8B-B14F-4D97-AF65-F5344CB8AC3E}">
        <p14:creationId xmlns:p14="http://schemas.microsoft.com/office/powerpoint/2010/main" val="1996058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Blage promene na pokožici – blage ožegotine – dozvoljeno do limita.</a:t>
            </a:r>
            <a:endParaRPr lang="en-US" dirty="0"/>
          </a:p>
        </p:txBody>
      </p:sp>
      <p:grpSp>
        <p:nvGrpSpPr>
          <p:cNvPr id="9" name="Group 8">
            <a:extLst>
              <a:ext uri="{FF2B5EF4-FFF2-40B4-BE49-F238E27FC236}">
                <a16:creationId xmlns="" xmlns:a16="http://schemas.microsoft.com/office/drawing/2014/main" id="{BF2922DE-8BA6-61DA-78F2-957E85E281CC}"/>
              </a:ext>
            </a:extLst>
          </p:cNvPr>
          <p:cNvGrpSpPr/>
          <p:nvPr/>
        </p:nvGrpSpPr>
        <p:grpSpPr>
          <a:xfrm>
            <a:off x="1304558" y="2007329"/>
            <a:ext cx="4791442" cy="3109201"/>
            <a:chOff x="1304558" y="2007329"/>
            <a:chExt cx="4791442" cy="3109201"/>
          </a:xfrm>
        </p:grpSpPr>
        <p:pic>
          <p:nvPicPr>
            <p:cNvPr id="6" name="Picture 5">
              <a:extLst>
                <a:ext uri="{FF2B5EF4-FFF2-40B4-BE49-F238E27FC236}">
                  <a16:creationId xmlns="" xmlns:a16="http://schemas.microsoft.com/office/drawing/2014/main" id="{74906413-8645-72B0-0CF5-2B66A116C1EC}"/>
                </a:ext>
              </a:extLst>
            </p:cNvPr>
            <p:cNvPicPr>
              <a:picLocks noChangeAspect="1"/>
            </p:cNvPicPr>
            <p:nvPr/>
          </p:nvPicPr>
          <p:blipFill>
            <a:blip r:embed="rId2"/>
            <a:stretch>
              <a:fillRect/>
            </a:stretch>
          </p:blipFill>
          <p:spPr>
            <a:xfrm>
              <a:off x="1304558" y="2007329"/>
              <a:ext cx="4791442" cy="3109201"/>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 xmlns:a16="http://schemas.microsoft.com/office/drawing/2014/main" id="{B61C81DF-619C-E96D-0ECB-8E07218D681A}"/>
                    </a:ext>
                  </a:extLst>
                </p14:cNvPr>
                <p14:cNvContentPartPr/>
                <p14:nvPr/>
              </p14:nvContentPartPr>
              <p14:xfrm>
                <a:off x="3880630" y="3431176"/>
                <a:ext cx="403920" cy="506520"/>
              </p14:xfrm>
            </p:contentPart>
          </mc:Choice>
          <mc:Fallback xmlns="">
            <p:pic>
              <p:nvPicPr>
                <p:cNvPr id="7" name="Ink 6">
                  <a:extLst>
                    <a:ext uri="{FF2B5EF4-FFF2-40B4-BE49-F238E27FC236}">
                      <a16:creationId xmlns:a16="http://schemas.microsoft.com/office/drawing/2014/main" id="{B61C81DF-619C-E96D-0ECB-8E07218D681A}"/>
                    </a:ext>
                  </a:extLst>
                </p:cNvPr>
                <p:cNvPicPr/>
                <p:nvPr/>
              </p:nvPicPr>
              <p:blipFill>
                <a:blip r:embed="rId4"/>
                <a:stretch>
                  <a:fillRect/>
                </a:stretch>
              </p:blipFill>
              <p:spPr>
                <a:xfrm>
                  <a:off x="3871630" y="3422536"/>
                  <a:ext cx="421560" cy="524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 xmlns:a16="http://schemas.microsoft.com/office/drawing/2014/main" id="{ED639FF0-8AD6-1BDF-5BA1-41646CADB6B9}"/>
                  </a:ext>
                </a:extLst>
              </p14:cNvPr>
              <p14:cNvContentPartPr/>
              <p14:nvPr/>
            </p14:nvContentPartPr>
            <p14:xfrm>
              <a:off x="4119670" y="3365296"/>
              <a:ext cx="171000" cy="287640"/>
            </p14:xfrm>
          </p:contentPart>
        </mc:Choice>
        <mc:Fallback xmlns="">
          <p:pic>
            <p:nvPicPr>
              <p:cNvPr id="8" name="Ink 7">
                <a:extLst>
                  <a:ext uri="{FF2B5EF4-FFF2-40B4-BE49-F238E27FC236}">
                    <a16:creationId xmlns:a16="http://schemas.microsoft.com/office/drawing/2014/main" id="{ED639FF0-8AD6-1BDF-5BA1-41646CADB6B9}"/>
                  </a:ext>
                </a:extLst>
              </p:cNvPr>
              <p:cNvPicPr/>
              <p:nvPr/>
            </p:nvPicPr>
            <p:blipFill>
              <a:blip r:embed="rId6"/>
              <a:stretch>
                <a:fillRect/>
              </a:stretch>
            </p:blipFill>
            <p:spPr>
              <a:xfrm>
                <a:off x="4111030" y="3356656"/>
                <a:ext cx="188640" cy="305280"/>
              </a:xfrm>
              <a:prstGeom prst="rect">
                <a:avLst/>
              </a:prstGeom>
            </p:spPr>
          </p:pic>
        </mc:Fallback>
      </mc:AlternateContent>
    </p:spTree>
    <p:extLst>
      <p:ext uri="{BB962C8B-B14F-4D97-AF65-F5344CB8AC3E}">
        <p14:creationId xmlns:p14="http://schemas.microsoft.com/office/powerpoint/2010/main" val="4203506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40158D-81E2-6245-A5AE-74F19E138F5B}"/>
              </a:ext>
            </a:extLst>
          </p:cNvPr>
          <p:cNvSpPr>
            <a:spLocks noGrp="1"/>
          </p:cNvSpPr>
          <p:nvPr>
            <p:ph type="title"/>
          </p:nvPr>
        </p:nvSpPr>
        <p:spPr/>
        <p:txBody>
          <a:bodyPr/>
          <a:lstStyle/>
          <a:p>
            <a:r>
              <a:rPr lang="sr-Latn-RS" dirty="0"/>
              <a:t>Definicija proizvoda</a:t>
            </a:r>
            <a:endParaRPr lang="en-US" dirty="0"/>
          </a:p>
        </p:txBody>
      </p:sp>
      <p:sp>
        <p:nvSpPr>
          <p:cNvPr id="3" name="Content Placeholder 2">
            <a:extLst>
              <a:ext uri="{FF2B5EF4-FFF2-40B4-BE49-F238E27FC236}">
                <a16:creationId xmlns="" xmlns:a16="http://schemas.microsoft.com/office/drawing/2014/main" id="{03E7708D-D4BC-DC86-1449-80845475C640}"/>
              </a:ext>
            </a:extLst>
          </p:cNvPr>
          <p:cNvSpPr>
            <a:spLocks noGrp="1"/>
          </p:cNvSpPr>
          <p:nvPr>
            <p:ph idx="1"/>
          </p:nvPr>
        </p:nvSpPr>
        <p:spPr>
          <a:xfrm>
            <a:off x="8024116" y="1825625"/>
            <a:ext cx="3329683" cy="4351338"/>
          </a:xfrm>
        </p:spPr>
        <p:txBody>
          <a:bodyPr/>
          <a:lstStyle/>
          <a:p>
            <a:r>
              <a:rPr lang="sr-Latn-RS" dirty="0"/>
              <a:t>Četvrtaste slatke paprike - babure</a:t>
            </a:r>
            <a:endParaRPr lang="en-US" dirty="0"/>
          </a:p>
        </p:txBody>
      </p:sp>
      <p:pic>
        <p:nvPicPr>
          <p:cNvPr id="9" name="Picture 8">
            <a:extLst>
              <a:ext uri="{FF2B5EF4-FFF2-40B4-BE49-F238E27FC236}">
                <a16:creationId xmlns="" xmlns:a16="http://schemas.microsoft.com/office/drawing/2014/main" id="{1C4033EE-55C7-E58E-1322-C5BE420E2DAA}"/>
              </a:ext>
            </a:extLst>
          </p:cNvPr>
          <p:cNvPicPr>
            <a:picLocks noChangeAspect="1"/>
          </p:cNvPicPr>
          <p:nvPr/>
        </p:nvPicPr>
        <p:blipFill>
          <a:blip r:embed="rId2"/>
          <a:stretch>
            <a:fillRect/>
          </a:stretch>
        </p:blipFill>
        <p:spPr>
          <a:xfrm>
            <a:off x="549646" y="1894976"/>
            <a:ext cx="5514728" cy="4125680"/>
          </a:xfrm>
          <a:prstGeom prst="rect">
            <a:avLst/>
          </a:prstGeom>
        </p:spPr>
      </p:pic>
    </p:spTree>
    <p:extLst>
      <p:ext uri="{BB962C8B-B14F-4D97-AF65-F5344CB8AC3E}">
        <p14:creationId xmlns:p14="http://schemas.microsoft.com/office/powerpoint/2010/main" val="29004991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Blage promene na pokožici – blagi znaci pritiska – dozvoljeno do limita.</a:t>
            </a:r>
            <a:endParaRPr lang="en-US" dirty="0"/>
          </a:p>
        </p:txBody>
      </p:sp>
      <p:pic>
        <p:nvPicPr>
          <p:cNvPr id="5" name="Picture 4">
            <a:extLst>
              <a:ext uri="{FF2B5EF4-FFF2-40B4-BE49-F238E27FC236}">
                <a16:creationId xmlns="" xmlns:a16="http://schemas.microsoft.com/office/drawing/2014/main" id="{E74C2D54-602D-EBB5-7DC6-286938E4C3B6}"/>
              </a:ext>
            </a:extLst>
          </p:cNvPr>
          <p:cNvPicPr>
            <a:picLocks noChangeAspect="1"/>
          </p:cNvPicPr>
          <p:nvPr/>
        </p:nvPicPr>
        <p:blipFill>
          <a:blip r:embed="rId2"/>
          <a:stretch>
            <a:fillRect/>
          </a:stretch>
        </p:blipFill>
        <p:spPr>
          <a:xfrm>
            <a:off x="1685598" y="1995523"/>
            <a:ext cx="3648403" cy="3955970"/>
          </a:xfrm>
          <a:prstGeom prst="rect">
            <a:avLst/>
          </a:prstGeom>
        </p:spPr>
      </p:pic>
    </p:spTree>
    <p:extLst>
      <p:ext uri="{BB962C8B-B14F-4D97-AF65-F5344CB8AC3E}">
        <p14:creationId xmlns:p14="http://schemas.microsoft.com/office/powerpoint/2010/main" val="3174260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Blage promene na pokožici – blagi znaci pritiska – dozvoljeno do limita.</a:t>
            </a:r>
            <a:endParaRPr lang="en-US" dirty="0"/>
          </a:p>
        </p:txBody>
      </p:sp>
      <p:pic>
        <p:nvPicPr>
          <p:cNvPr id="6" name="Picture 5">
            <a:extLst>
              <a:ext uri="{FF2B5EF4-FFF2-40B4-BE49-F238E27FC236}">
                <a16:creationId xmlns="" xmlns:a16="http://schemas.microsoft.com/office/drawing/2014/main" id="{A0939D29-C8E5-E980-3C9F-235CC5B3A801}"/>
              </a:ext>
            </a:extLst>
          </p:cNvPr>
          <p:cNvPicPr>
            <a:picLocks noChangeAspect="1"/>
          </p:cNvPicPr>
          <p:nvPr/>
        </p:nvPicPr>
        <p:blipFill>
          <a:blip r:embed="rId2"/>
          <a:stretch>
            <a:fillRect/>
          </a:stretch>
        </p:blipFill>
        <p:spPr>
          <a:xfrm>
            <a:off x="838200" y="1808544"/>
            <a:ext cx="5182456" cy="3986217"/>
          </a:xfrm>
          <a:prstGeom prst="rect">
            <a:avLst/>
          </a:prstGeom>
        </p:spPr>
      </p:pic>
    </p:spTree>
    <p:extLst>
      <p:ext uri="{BB962C8B-B14F-4D97-AF65-F5344CB8AC3E}">
        <p14:creationId xmlns:p14="http://schemas.microsoft.com/office/powerpoint/2010/main" val="3775245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Blage promene na pokožici – fine površinske pukotine na 1/8 od ukupne površine ploda – dozvoljeno do limita.</a:t>
            </a:r>
            <a:endParaRPr lang="en-US" dirty="0"/>
          </a:p>
        </p:txBody>
      </p:sp>
      <p:pic>
        <p:nvPicPr>
          <p:cNvPr id="5" name="Picture 4">
            <a:extLst>
              <a:ext uri="{FF2B5EF4-FFF2-40B4-BE49-F238E27FC236}">
                <a16:creationId xmlns="" xmlns:a16="http://schemas.microsoft.com/office/drawing/2014/main" id="{4BFAF69E-E932-4B65-9758-8FF36EDE30B5}"/>
              </a:ext>
            </a:extLst>
          </p:cNvPr>
          <p:cNvPicPr>
            <a:picLocks noChangeAspect="1"/>
          </p:cNvPicPr>
          <p:nvPr/>
        </p:nvPicPr>
        <p:blipFill>
          <a:blip r:embed="rId2"/>
          <a:stretch>
            <a:fillRect/>
          </a:stretch>
        </p:blipFill>
        <p:spPr>
          <a:xfrm>
            <a:off x="1107191" y="1825624"/>
            <a:ext cx="5347998" cy="3907356"/>
          </a:xfrm>
          <a:prstGeom prst="rect">
            <a:avLst/>
          </a:prstGeom>
        </p:spPr>
      </p:pic>
    </p:spTree>
    <p:extLst>
      <p:ext uri="{BB962C8B-B14F-4D97-AF65-F5344CB8AC3E}">
        <p14:creationId xmlns:p14="http://schemas.microsoft.com/office/powerpoint/2010/main" val="16999048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a:xfrm>
            <a:off x="838200" y="90486"/>
            <a:ext cx="10515600" cy="1325563"/>
          </a:xfrm>
        </p:spPr>
        <p:txBody>
          <a:bodyPr>
            <a:normAutofit/>
          </a:bodyPr>
          <a:lstStyle/>
          <a:p>
            <a:r>
              <a:rPr lang="sr-Latn-RS" sz="4000" dirty="0"/>
              <a:t>Klasifikacija – Klasa 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838200" y="1139824"/>
            <a:ext cx="10515600" cy="1831976"/>
          </a:xfrm>
        </p:spPr>
        <p:txBody>
          <a:bodyPr/>
          <a:lstStyle/>
          <a:p>
            <a:pPr lvl="1"/>
            <a:r>
              <a:rPr lang="sr-Latn-RS" b="1" dirty="0">
                <a:solidFill>
                  <a:schemeClr val="accent1"/>
                </a:solidFill>
              </a:rPr>
              <a:t>blago oštećena peteljka.</a:t>
            </a:r>
          </a:p>
          <a:p>
            <a:r>
              <a:rPr lang="sr-Latn-RS" sz="2000" dirty="0"/>
              <a:t>Tumačenje: Peteljka može biti odsečena do nivoa čašice, ali čašica mora ostati uglavnom neoštećena. Peteljka, ako postoji, može biti oštećena ili pocepana.</a:t>
            </a:r>
          </a:p>
          <a:p>
            <a:r>
              <a:rPr lang="sr-Latn-RS" sz="2000" i="1" dirty="0"/>
              <a:t>Savet</a:t>
            </a:r>
            <a:r>
              <a:rPr lang="sr-Latn-RS" sz="2000" dirty="0"/>
              <a:t>: Preporučuje se da u fazi pakovanja ocenjivanje bude restriktivno za ovaj nedostatak, jer oštećena peteljka ili čašica verovatno predstavljaju mesto prodora za truleži i plesni.</a:t>
            </a:r>
            <a:endParaRPr lang="en-US" sz="2000" dirty="0"/>
          </a:p>
        </p:txBody>
      </p:sp>
      <p:pic>
        <p:nvPicPr>
          <p:cNvPr id="6" name="Picture 5">
            <a:extLst>
              <a:ext uri="{FF2B5EF4-FFF2-40B4-BE49-F238E27FC236}">
                <a16:creationId xmlns="" xmlns:a16="http://schemas.microsoft.com/office/drawing/2014/main" id="{576F668B-99B0-9CD4-180D-464457AB6E3A}"/>
              </a:ext>
            </a:extLst>
          </p:cNvPr>
          <p:cNvPicPr>
            <a:picLocks noChangeAspect="1"/>
          </p:cNvPicPr>
          <p:nvPr/>
        </p:nvPicPr>
        <p:blipFill>
          <a:blip r:embed="rId2"/>
          <a:stretch>
            <a:fillRect/>
          </a:stretch>
        </p:blipFill>
        <p:spPr>
          <a:xfrm>
            <a:off x="1066800" y="3067201"/>
            <a:ext cx="4857750" cy="3341920"/>
          </a:xfrm>
          <a:prstGeom prst="rect">
            <a:avLst/>
          </a:prstGeom>
        </p:spPr>
      </p:pic>
      <p:sp>
        <p:nvSpPr>
          <p:cNvPr id="7" name="Content Placeholder 2">
            <a:extLst>
              <a:ext uri="{FF2B5EF4-FFF2-40B4-BE49-F238E27FC236}">
                <a16:creationId xmlns="" xmlns:a16="http://schemas.microsoft.com/office/drawing/2014/main" id="{F86DF7D5-A3C5-6F2E-0ADF-3C4904B5DC5C}"/>
              </a:ext>
            </a:extLst>
          </p:cNvPr>
          <p:cNvSpPr txBox="1">
            <a:spLocks/>
          </p:cNvSpPr>
          <p:nvPr/>
        </p:nvSpPr>
        <p:spPr>
          <a:xfrm>
            <a:off x="6096000" y="3244849"/>
            <a:ext cx="5114925" cy="1831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r-Latn-RS" sz="2400" dirty="0"/>
              <a:t>Blago oštećena peteljka – do limita dozvoljeno</a:t>
            </a:r>
            <a:endParaRPr lang="en-US" sz="2000" dirty="0"/>
          </a:p>
        </p:txBody>
      </p:sp>
    </p:spTree>
    <p:extLst>
      <p:ext uri="{BB962C8B-B14F-4D97-AF65-F5344CB8AC3E}">
        <p14:creationId xmlns:p14="http://schemas.microsoft.com/office/powerpoint/2010/main" val="3870693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142875"/>
            <a:ext cx="10515600" cy="1325563"/>
          </a:xfrm>
        </p:spPr>
        <p:txBody>
          <a:bodyPr/>
          <a:lstStyle/>
          <a:p>
            <a:r>
              <a:rPr lang="en-US" dirty="0" err="1"/>
              <a:t>Odredbe</a:t>
            </a:r>
            <a:r>
              <a:rPr lang="en-US" dirty="0"/>
              <a:t> o </a:t>
            </a:r>
            <a:r>
              <a:rPr lang="en-US" dirty="0" err="1"/>
              <a:t>kvalitetu</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181100"/>
            <a:ext cx="10515600" cy="5534025"/>
          </a:xfrm>
        </p:spPr>
        <p:txBody>
          <a:bodyPr>
            <a:normAutofit/>
          </a:bodyPr>
          <a:lstStyle/>
          <a:p>
            <a:pPr marL="0" indent="0">
              <a:buNone/>
            </a:pPr>
            <a:r>
              <a:rPr lang="sr-Latn-RS" sz="3000" b="1" dirty="0"/>
              <a:t>Klasifikacija plodova (nastavak)</a:t>
            </a:r>
          </a:p>
          <a:p>
            <a:pPr marL="457200" lvl="1" indent="0">
              <a:spcAft>
                <a:spcPts val="600"/>
              </a:spcAft>
              <a:buNone/>
            </a:pPr>
            <a:endParaRPr lang="en-US" b="1" i="1" dirty="0">
              <a:solidFill>
                <a:schemeClr val="accent1"/>
              </a:solidFill>
            </a:endParaRPr>
          </a:p>
          <a:p>
            <a:pPr marL="457200" lvl="1" indent="0">
              <a:spcAft>
                <a:spcPts val="600"/>
              </a:spcAft>
              <a:buNone/>
            </a:pPr>
            <a:r>
              <a:rPr lang="sr-Latn-RS" b="1" i="1" dirty="0">
                <a:solidFill>
                  <a:schemeClr val="accent1"/>
                </a:solidFill>
              </a:rPr>
              <a:t>Klasa</a:t>
            </a:r>
            <a:r>
              <a:rPr lang="en-US" b="1" i="1" dirty="0">
                <a:solidFill>
                  <a:schemeClr val="accent1"/>
                </a:solidFill>
              </a:rPr>
              <a:t> II</a:t>
            </a:r>
          </a:p>
          <a:p>
            <a:pPr lvl="1">
              <a:spcAft>
                <a:spcPts val="600"/>
              </a:spcAft>
            </a:pPr>
            <a:r>
              <a:rPr lang="en-US" b="1" dirty="0">
                <a:solidFill>
                  <a:schemeClr val="accent1"/>
                </a:solidFill>
              </a:rPr>
              <a:t>Ova </a:t>
            </a:r>
            <a:r>
              <a:rPr lang="sr-Latn-RS" b="1" dirty="0">
                <a:solidFill>
                  <a:schemeClr val="accent1"/>
                </a:solidFill>
              </a:rPr>
              <a:t>klasa obuhvata slatke paprike koje se ne kvalifikuju da budu uključene u više klase, ali zadovoljavaju minimalne uslove koji su prethodno definisani</a:t>
            </a:r>
            <a:r>
              <a:rPr lang="en-US" b="1" dirty="0">
                <a:solidFill>
                  <a:schemeClr val="accent1"/>
                </a:solidFill>
              </a:rPr>
              <a:t>.</a:t>
            </a:r>
          </a:p>
          <a:p>
            <a:pPr lvl="1">
              <a:spcAft>
                <a:spcPts val="600"/>
              </a:spcAft>
            </a:pPr>
            <a:r>
              <a:rPr lang="sr-Latn-RS" b="1" dirty="0">
                <a:solidFill>
                  <a:schemeClr val="accent1"/>
                </a:solidFill>
              </a:rPr>
              <a:t>Sledeći defekti mogu da budu dopušteni pod uslovom da slatke paprike zadržavaju svoje osnovne karakteristike u pogledu kvaliteta, očuvanja kvaliteta i prezentacije</a:t>
            </a:r>
            <a:r>
              <a:rPr lang="en-US" b="1" dirty="0">
                <a:solidFill>
                  <a:schemeClr val="accent1"/>
                </a:solidFill>
              </a:rPr>
              <a:t>:</a:t>
            </a:r>
          </a:p>
          <a:p>
            <a:pPr lvl="2">
              <a:spcAft>
                <a:spcPts val="600"/>
              </a:spcAft>
            </a:pPr>
            <a:r>
              <a:rPr lang="sr-Latn-RS" b="1" dirty="0">
                <a:solidFill>
                  <a:schemeClr val="accent1"/>
                </a:solidFill>
              </a:rPr>
              <a:t>Defekti u obliku</a:t>
            </a:r>
            <a:endParaRPr lang="en-US" b="1" dirty="0">
              <a:solidFill>
                <a:schemeClr val="accent1"/>
              </a:solidFill>
            </a:endParaRPr>
          </a:p>
          <a:p>
            <a:pPr marL="457200" lvl="1" indent="0">
              <a:spcAft>
                <a:spcPts val="600"/>
              </a:spcAft>
              <a:buNone/>
            </a:pPr>
            <a:r>
              <a:rPr lang="sr-Latn-RS" dirty="0"/>
              <a:t>Tumačenje</a:t>
            </a:r>
            <a:r>
              <a:rPr lang="en-US" dirty="0"/>
              <a:t>: </a:t>
            </a:r>
            <a:r>
              <a:rPr lang="sr-Latn-RS" dirty="0"/>
              <a:t>Defekti u obliku i razviću ploda su dopušteni. Paprike sa defektima u obliku koji utiču na </a:t>
            </a:r>
            <a:r>
              <a:rPr lang="sr-Latn-RS" dirty="0" err="1"/>
              <a:t>jestivost</a:t>
            </a:r>
            <a:r>
              <a:rPr lang="sr-Latn-RS" dirty="0"/>
              <a:t> se isključuju</a:t>
            </a:r>
            <a:r>
              <a:rPr lang="en-US" dirty="0"/>
              <a:t>.</a:t>
            </a:r>
            <a:endParaRPr lang="sr-Latn-RS" dirty="0"/>
          </a:p>
        </p:txBody>
      </p:sp>
    </p:spTree>
    <p:extLst>
      <p:ext uri="{BB962C8B-B14F-4D97-AF65-F5344CB8AC3E}">
        <p14:creationId xmlns:p14="http://schemas.microsoft.com/office/powerpoint/2010/main" val="665783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Tip babure, defekti u obliku – dozvoljeno.</a:t>
            </a:r>
            <a:endParaRPr lang="en-US" dirty="0"/>
          </a:p>
        </p:txBody>
      </p:sp>
      <p:pic>
        <p:nvPicPr>
          <p:cNvPr id="6" name="Picture 5">
            <a:extLst>
              <a:ext uri="{FF2B5EF4-FFF2-40B4-BE49-F238E27FC236}">
                <a16:creationId xmlns="" xmlns:a16="http://schemas.microsoft.com/office/drawing/2014/main" id="{5C24D29C-79AB-E851-6118-E5CBEAD4D892}"/>
              </a:ext>
            </a:extLst>
          </p:cNvPr>
          <p:cNvPicPr>
            <a:picLocks noChangeAspect="1"/>
          </p:cNvPicPr>
          <p:nvPr/>
        </p:nvPicPr>
        <p:blipFill>
          <a:blip r:embed="rId2"/>
          <a:stretch>
            <a:fillRect/>
          </a:stretch>
        </p:blipFill>
        <p:spPr>
          <a:xfrm>
            <a:off x="838200" y="1825624"/>
            <a:ext cx="5257800" cy="3753879"/>
          </a:xfrm>
          <a:prstGeom prst="rect">
            <a:avLst/>
          </a:prstGeom>
        </p:spPr>
      </p:pic>
    </p:spTree>
    <p:extLst>
      <p:ext uri="{BB962C8B-B14F-4D97-AF65-F5344CB8AC3E}">
        <p14:creationId xmlns:p14="http://schemas.microsoft.com/office/powerpoint/2010/main" val="598407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Tip babure, defekti u obliku – dozvoljeno.</a:t>
            </a:r>
            <a:endParaRPr lang="en-US" dirty="0"/>
          </a:p>
        </p:txBody>
      </p:sp>
      <p:pic>
        <p:nvPicPr>
          <p:cNvPr id="5" name="Picture 4">
            <a:extLst>
              <a:ext uri="{FF2B5EF4-FFF2-40B4-BE49-F238E27FC236}">
                <a16:creationId xmlns="" xmlns:a16="http://schemas.microsoft.com/office/drawing/2014/main" id="{63030069-1985-0B21-AB17-0F3DF95EA27B}"/>
              </a:ext>
            </a:extLst>
          </p:cNvPr>
          <p:cNvPicPr>
            <a:picLocks noChangeAspect="1"/>
          </p:cNvPicPr>
          <p:nvPr/>
        </p:nvPicPr>
        <p:blipFill>
          <a:blip r:embed="rId2"/>
          <a:stretch>
            <a:fillRect/>
          </a:stretch>
        </p:blipFill>
        <p:spPr>
          <a:xfrm>
            <a:off x="1131304" y="1400175"/>
            <a:ext cx="4004841" cy="5092700"/>
          </a:xfrm>
          <a:prstGeom prst="rect">
            <a:avLst/>
          </a:prstGeom>
        </p:spPr>
      </p:pic>
    </p:spTree>
    <p:extLst>
      <p:ext uri="{BB962C8B-B14F-4D97-AF65-F5344CB8AC3E}">
        <p14:creationId xmlns:p14="http://schemas.microsoft.com/office/powerpoint/2010/main" val="691210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Tip babure, defekti u obliku i u razvoju – dozvoljeno.</a:t>
            </a:r>
            <a:endParaRPr lang="en-US" dirty="0"/>
          </a:p>
        </p:txBody>
      </p:sp>
      <p:pic>
        <p:nvPicPr>
          <p:cNvPr id="6" name="Picture 5">
            <a:extLst>
              <a:ext uri="{FF2B5EF4-FFF2-40B4-BE49-F238E27FC236}">
                <a16:creationId xmlns="" xmlns:a16="http://schemas.microsoft.com/office/drawing/2014/main" id="{D01505D6-1339-C6B8-BB7C-D1F943A90F2C}"/>
              </a:ext>
            </a:extLst>
          </p:cNvPr>
          <p:cNvPicPr>
            <a:picLocks noChangeAspect="1"/>
          </p:cNvPicPr>
          <p:nvPr/>
        </p:nvPicPr>
        <p:blipFill>
          <a:blip r:embed="rId2"/>
          <a:stretch>
            <a:fillRect/>
          </a:stretch>
        </p:blipFill>
        <p:spPr>
          <a:xfrm>
            <a:off x="977714" y="1552274"/>
            <a:ext cx="5669665" cy="4030379"/>
          </a:xfrm>
          <a:prstGeom prst="rect">
            <a:avLst/>
          </a:prstGeom>
        </p:spPr>
      </p:pic>
    </p:spTree>
    <p:extLst>
      <p:ext uri="{BB962C8B-B14F-4D97-AF65-F5344CB8AC3E}">
        <p14:creationId xmlns:p14="http://schemas.microsoft.com/office/powerpoint/2010/main" val="15332659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Tip šilje, defekti u obliku i u razvoju – dozvoljeno.</a:t>
            </a:r>
            <a:endParaRPr lang="en-US" dirty="0"/>
          </a:p>
        </p:txBody>
      </p:sp>
      <p:pic>
        <p:nvPicPr>
          <p:cNvPr id="5" name="Picture 4">
            <a:extLst>
              <a:ext uri="{FF2B5EF4-FFF2-40B4-BE49-F238E27FC236}">
                <a16:creationId xmlns="" xmlns:a16="http://schemas.microsoft.com/office/drawing/2014/main" id="{633FEF5D-D1DD-B550-B49B-C9A1303E5237}"/>
              </a:ext>
            </a:extLst>
          </p:cNvPr>
          <p:cNvPicPr>
            <a:picLocks noChangeAspect="1"/>
          </p:cNvPicPr>
          <p:nvPr/>
        </p:nvPicPr>
        <p:blipFill>
          <a:blip r:embed="rId2"/>
          <a:stretch>
            <a:fillRect/>
          </a:stretch>
        </p:blipFill>
        <p:spPr>
          <a:xfrm>
            <a:off x="838200" y="1690688"/>
            <a:ext cx="4591050" cy="4509068"/>
          </a:xfrm>
          <a:prstGeom prst="rect">
            <a:avLst/>
          </a:prstGeom>
        </p:spPr>
      </p:pic>
    </p:spTree>
    <p:extLst>
      <p:ext uri="{BB962C8B-B14F-4D97-AF65-F5344CB8AC3E}">
        <p14:creationId xmlns:p14="http://schemas.microsoft.com/office/powerpoint/2010/main" val="15221524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Tip šilje, defekti u obliku i u razvoju – dozvoljeno.</a:t>
            </a:r>
            <a:endParaRPr lang="en-US" dirty="0"/>
          </a:p>
        </p:txBody>
      </p:sp>
      <p:pic>
        <p:nvPicPr>
          <p:cNvPr id="10" name="Picture 9">
            <a:extLst>
              <a:ext uri="{FF2B5EF4-FFF2-40B4-BE49-F238E27FC236}">
                <a16:creationId xmlns="" xmlns:a16="http://schemas.microsoft.com/office/drawing/2014/main" id="{20237F4E-5E7C-F6EE-143F-20B7CD774FD5}"/>
              </a:ext>
            </a:extLst>
          </p:cNvPr>
          <p:cNvPicPr>
            <a:picLocks noChangeAspect="1"/>
          </p:cNvPicPr>
          <p:nvPr/>
        </p:nvPicPr>
        <p:blipFill>
          <a:blip r:embed="rId2"/>
          <a:stretch>
            <a:fillRect/>
          </a:stretch>
        </p:blipFill>
        <p:spPr>
          <a:xfrm>
            <a:off x="1065954" y="1545448"/>
            <a:ext cx="4718397" cy="4646360"/>
          </a:xfrm>
          <a:prstGeom prst="rect">
            <a:avLst/>
          </a:prstGeom>
        </p:spPr>
      </p:pic>
    </p:spTree>
    <p:extLst>
      <p:ext uri="{BB962C8B-B14F-4D97-AF65-F5344CB8AC3E}">
        <p14:creationId xmlns:p14="http://schemas.microsoft.com/office/powerpoint/2010/main" val="91414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40158D-81E2-6245-A5AE-74F19E138F5B}"/>
              </a:ext>
            </a:extLst>
          </p:cNvPr>
          <p:cNvSpPr>
            <a:spLocks noGrp="1"/>
          </p:cNvSpPr>
          <p:nvPr>
            <p:ph type="title"/>
          </p:nvPr>
        </p:nvSpPr>
        <p:spPr/>
        <p:txBody>
          <a:bodyPr/>
          <a:lstStyle/>
          <a:p>
            <a:r>
              <a:rPr lang="sr-Latn-RS" dirty="0"/>
              <a:t>Definicija proizvoda</a:t>
            </a:r>
            <a:endParaRPr lang="en-US" dirty="0"/>
          </a:p>
        </p:txBody>
      </p:sp>
      <p:sp>
        <p:nvSpPr>
          <p:cNvPr id="3" name="Content Placeholder 2">
            <a:extLst>
              <a:ext uri="{FF2B5EF4-FFF2-40B4-BE49-F238E27FC236}">
                <a16:creationId xmlns="" xmlns:a16="http://schemas.microsoft.com/office/drawing/2014/main" id="{03E7708D-D4BC-DC86-1449-80845475C640}"/>
              </a:ext>
            </a:extLst>
          </p:cNvPr>
          <p:cNvSpPr>
            <a:spLocks noGrp="1"/>
          </p:cNvSpPr>
          <p:nvPr>
            <p:ph idx="1"/>
          </p:nvPr>
        </p:nvSpPr>
        <p:spPr>
          <a:xfrm>
            <a:off x="8024116" y="1825625"/>
            <a:ext cx="3329683" cy="4351338"/>
          </a:xfrm>
        </p:spPr>
        <p:txBody>
          <a:bodyPr/>
          <a:lstStyle/>
          <a:p>
            <a:r>
              <a:rPr lang="sr-Latn-RS" dirty="0"/>
              <a:t>Četvrtaste slatke paprike - babure</a:t>
            </a:r>
            <a:endParaRPr lang="en-US" dirty="0"/>
          </a:p>
        </p:txBody>
      </p:sp>
      <p:pic>
        <p:nvPicPr>
          <p:cNvPr id="5" name="Picture 4">
            <a:extLst>
              <a:ext uri="{FF2B5EF4-FFF2-40B4-BE49-F238E27FC236}">
                <a16:creationId xmlns="" xmlns:a16="http://schemas.microsoft.com/office/drawing/2014/main" id="{98AC3999-929A-7237-DB90-8EC080E5B669}"/>
              </a:ext>
            </a:extLst>
          </p:cNvPr>
          <p:cNvPicPr>
            <a:picLocks noChangeAspect="1"/>
          </p:cNvPicPr>
          <p:nvPr/>
        </p:nvPicPr>
        <p:blipFill>
          <a:blip r:embed="rId2"/>
          <a:stretch>
            <a:fillRect/>
          </a:stretch>
        </p:blipFill>
        <p:spPr>
          <a:xfrm>
            <a:off x="694784" y="1512934"/>
            <a:ext cx="4771067" cy="2710835"/>
          </a:xfrm>
          <a:prstGeom prst="rect">
            <a:avLst/>
          </a:prstGeom>
        </p:spPr>
      </p:pic>
      <p:pic>
        <p:nvPicPr>
          <p:cNvPr id="7" name="Picture 6">
            <a:extLst>
              <a:ext uri="{FF2B5EF4-FFF2-40B4-BE49-F238E27FC236}">
                <a16:creationId xmlns="" xmlns:a16="http://schemas.microsoft.com/office/drawing/2014/main" id="{27037186-25EB-14E6-2DD0-BC8B9E56E1E0}"/>
              </a:ext>
            </a:extLst>
          </p:cNvPr>
          <p:cNvPicPr>
            <a:picLocks noChangeAspect="1"/>
          </p:cNvPicPr>
          <p:nvPr/>
        </p:nvPicPr>
        <p:blipFill>
          <a:blip r:embed="rId3"/>
          <a:stretch>
            <a:fillRect/>
          </a:stretch>
        </p:blipFill>
        <p:spPr>
          <a:xfrm>
            <a:off x="6212613" y="3116994"/>
            <a:ext cx="4513608" cy="3375881"/>
          </a:xfrm>
          <a:prstGeom prst="rect">
            <a:avLst/>
          </a:prstGeom>
        </p:spPr>
      </p:pic>
    </p:spTree>
    <p:extLst>
      <p:ext uri="{BB962C8B-B14F-4D97-AF65-F5344CB8AC3E}">
        <p14:creationId xmlns:p14="http://schemas.microsoft.com/office/powerpoint/2010/main" val="19020188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solidFill>
                  <a:srgbClr val="FF0000"/>
                </a:solidFill>
              </a:rPr>
              <a:t>Tip babure, defekti u obliku i u razvoju, sa manjom </a:t>
            </a:r>
            <a:r>
              <a:rPr lang="sr-Latn-RS" dirty="0" err="1">
                <a:solidFill>
                  <a:srgbClr val="FF0000"/>
                </a:solidFill>
              </a:rPr>
              <a:t>plutastom</a:t>
            </a:r>
            <a:r>
              <a:rPr lang="sr-Latn-RS" dirty="0">
                <a:solidFill>
                  <a:srgbClr val="FF0000"/>
                </a:solidFill>
              </a:rPr>
              <a:t> površinom – nije dozvoljeno.</a:t>
            </a:r>
            <a:endParaRPr lang="en-US" dirty="0">
              <a:solidFill>
                <a:srgbClr val="FF0000"/>
              </a:solidFill>
            </a:endParaRPr>
          </a:p>
        </p:txBody>
      </p:sp>
      <p:pic>
        <p:nvPicPr>
          <p:cNvPr id="5" name="Picture 4">
            <a:extLst>
              <a:ext uri="{FF2B5EF4-FFF2-40B4-BE49-F238E27FC236}">
                <a16:creationId xmlns="" xmlns:a16="http://schemas.microsoft.com/office/drawing/2014/main" id="{192EC0B5-1108-EB9A-E1E5-660E6AF8D099}"/>
              </a:ext>
            </a:extLst>
          </p:cNvPr>
          <p:cNvPicPr>
            <a:picLocks noChangeAspect="1"/>
          </p:cNvPicPr>
          <p:nvPr/>
        </p:nvPicPr>
        <p:blipFill>
          <a:blip r:embed="rId2"/>
          <a:stretch>
            <a:fillRect/>
          </a:stretch>
        </p:blipFill>
        <p:spPr>
          <a:xfrm>
            <a:off x="910702" y="1369728"/>
            <a:ext cx="5016737" cy="4498880"/>
          </a:xfrm>
          <a:prstGeom prst="rect">
            <a:avLst/>
          </a:prstGeom>
        </p:spPr>
      </p:pic>
    </p:spTree>
    <p:extLst>
      <p:ext uri="{BB962C8B-B14F-4D97-AF65-F5344CB8AC3E}">
        <p14:creationId xmlns:p14="http://schemas.microsoft.com/office/powerpoint/2010/main" val="2889063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solidFill>
                  <a:srgbClr val="FF0000"/>
                </a:solidFill>
              </a:rPr>
              <a:t>Tip babure, defekti u obliku i u razvoju, sa manjom </a:t>
            </a:r>
            <a:r>
              <a:rPr lang="sr-Latn-RS" dirty="0" err="1">
                <a:solidFill>
                  <a:srgbClr val="FF0000"/>
                </a:solidFill>
              </a:rPr>
              <a:t>plutastom</a:t>
            </a:r>
            <a:r>
              <a:rPr lang="sr-Latn-RS" dirty="0">
                <a:solidFill>
                  <a:srgbClr val="FF0000"/>
                </a:solidFill>
              </a:rPr>
              <a:t> površinom – nije dozvoljeno.</a:t>
            </a:r>
            <a:endParaRPr lang="en-US" dirty="0">
              <a:solidFill>
                <a:srgbClr val="FF0000"/>
              </a:solidFill>
            </a:endParaRPr>
          </a:p>
        </p:txBody>
      </p:sp>
      <p:pic>
        <p:nvPicPr>
          <p:cNvPr id="5" name="Picture 4">
            <a:extLst>
              <a:ext uri="{FF2B5EF4-FFF2-40B4-BE49-F238E27FC236}">
                <a16:creationId xmlns="" xmlns:a16="http://schemas.microsoft.com/office/drawing/2014/main" id="{192EC0B5-1108-EB9A-E1E5-660E6AF8D099}"/>
              </a:ext>
            </a:extLst>
          </p:cNvPr>
          <p:cNvPicPr>
            <a:picLocks noChangeAspect="1"/>
          </p:cNvPicPr>
          <p:nvPr/>
        </p:nvPicPr>
        <p:blipFill>
          <a:blip r:embed="rId2"/>
          <a:stretch>
            <a:fillRect/>
          </a:stretch>
        </p:blipFill>
        <p:spPr>
          <a:xfrm>
            <a:off x="910702" y="1369728"/>
            <a:ext cx="5016737" cy="4498880"/>
          </a:xfrm>
          <a:prstGeom prst="rect">
            <a:avLst/>
          </a:prstGeom>
        </p:spPr>
      </p:pic>
    </p:spTree>
    <p:extLst>
      <p:ext uri="{BB962C8B-B14F-4D97-AF65-F5344CB8AC3E}">
        <p14:creationId xmlns:p14="http://schemas.microsoft.com/office/powerpoint/2010/main" val="30502150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142875"/>
            <a:ext cx="10515600" cy="1325563"/>
          </a:xfrm>
        </p:spPr>
        <p:txBody>
          <a:bodyPr/>
          <a:lstStyle/>
          <a:p>
            <a:r>
              <a:rPr lang="en-US" dirty="0" err="1"/>
              <a:t>Odredbe</a:t>
            </a:r>
            <a:r>
              <a:rPr lang="en-US" dirty="0"/>
              <a:t> o </a:t>
            </a:r>
            <a:r>
              <a:rPr lang="en-US" dirty="0" err="1"/>
              <a:t>kvalitetu</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181100"/>
            <a:ext cx="10515600" cy="5534025"/>
          </a:xfrm>
        </p:spPr>
        <p:txBody>
          <a:bodyPr>
            <a:normAutofit/>
          </a:bodyPr>
          <a:lstStyle/>
          <a:p>
            <a:pPr marL="0" indent="0">
              <a:buNone/>
            </a:pPr>
            <a:r>
              <a:rPr lang="sr-Latn-RS" sz="3000" b="1" dirty="0"/>
              <a:t>Klasifikacija plodova (nastavak)</a:t>
            </a:r>
          </a:p>
          <a:p>
            <a:pPr marL="457200" lvl="1" indent="0">
              <a:spcAft>
                <a:spcPts val="600"/>
              </a:spcAft>
              <a:buNone/>
            </a:pPr>
            <a:endParaRPr lang="en-US" b="1" i="1" dirty="0">
              <a:solidFill>
                <a:schemeClr val="accent1"/>
              </a:solidFill>
            </a:endParaRPr>
          </a:p>
          <a:p>
            <a:pPr marL="457200" lvl="1" indent="0">
              <a:spcAft>
                <a:spcPts val="600"/>
              </a:spcAft>
              <a:buNone/>
            </a:pPr>
            <a:r>
              <a:rPr lang="sr-Latn-RS" b="1" i="1" dirty="0">
                <a:solidFill>
                  <a:schemeClr val="accent1"/>
                </a:solidFill>
              </a:rPr>
              <a:t>Klasa</a:t>
            </a:r>
            <a:r>
              <a:rPr lang="en-US" b="1" i="1" dirty="0">
                <a:solidFill>
                  <a:schemeClr val="accent1"/>
                </a:solidFill>
              </a:rPr>
              <a:t> II</a:t>
            </a:r>
          </a:p>
          <a:p>
            <a:pPr lvl="2">
              <a:spcAft>
                <a:spcPts val="600"/>
              </a:spcAft>
            </a:pPr>
            <a:r>
              <a:rPr lang="sr-Latn-RS" b="1" dirty="0" err="1">
                <a:solidFill>
                  <a:schemeClr val="accent1"/>
                </a:solidFill>
              </a:rPr>
              <a:t>Srebrnavost</a:t>
            </a:r>
            <a:r>
              <a:rPr lang="sr-Latn-RS" b="1" dirty="0">
                <a:solidFill>
                  <a:schemeClr val="accent1"/>
                </a:solidFill>
              </a:rPr>
              <a:t> plodova ili oštećenja uzrokovana </a:t>
            </a:r>
            <a:r>
              <a:rPr lang="sr-Latn-RS" b="1" dirty="0" err="1">
                <a:solidFill>
                  <a:schemeClr val="accent1"/>
                </a:solidFill>
              </a:rPr>
              <a:t>tripsima</a:t>
            </a:r>
            <a:r>
              <a:rPr lang="sr-Latn-RS" b="1" dirty="0">
                <a:solidFill>
                  <a:schemeClr val="accent1"/>
                </a:solidFill>
              </a:rPr>
              <a:t> pokrivaju ne više od 2/3 ukupne površine ploda.</a:t>
            </a:r>
            <a:endParaRPr lang="en-US" b="1" dirty="0">
              <a:solidFill>
                <a:schemeClr val="accent1"/>
              </a:solidFill>
            </a:endParaRPr>
          </a:p>
          <a:p>
            <a:pPr marL="457200" lvl="1" indent="0">
              <a:spcAft>
                <a:spcPts val="600"/>
              </a:spcAft>
              <a:buNone/>
            </a:pPr>
            <a:r>
              <a:rPr lang="sr-Latn-RS" dirty="0"/>
              <a:t>Tumačenje</a:t>
            </a:r>
            <a:r>
              <a:rPr lang="en-US" dirty="0"/>
              <a:t>:</a:t>
            </a:r>
            <a:r>
              <a:rPr lang="sr-Latn-RS" dirty="0"/>
              <a:t> </a:t>
            </a:r>
            <a:r>
              <a:rPr lang="sr-Latn-RS" dirty="0" err="1"/>
              <a:t>Srebrnavost</a:t>
            </a:r>
            <a:r>
              <a:rPr lang="sr-Latn-RS" dirty="0"/>
              <a:t> i </a:t>
            </a:r>
            <a:r>
              <a:rPr lang="sr-Latn-RS" dirty="0" err="1"/>
              <a:t>diskoloracija</a:t>
            </a:r>
            <a:r>
              <a:rPr lang="sr-Latn-RS" dirty="0"/>
              <a:t> na do 2/3 ukupne površine ploda su dozvoljene. Ovo može biti uzrokovano:</a:t>
            </a:r>
          </a:p>
          <a:p>
            <a:pPr lvl="1">
              <a:spcAft>
                <a:spcPts val="600"/>
              </a:spcAft>
              <a:buFontTx/>
              <a:buChar char="-"/>
            </a:pPr>
            <a:r>
              <a:rPr lang="sr-Latn-RS" dirty="0"/>
              <a:t>Nedostatkom kalcijuma tokom razvića plodova paprike,</a:t>
            </a:r>
          </a:p>
          <a:p>
            <a:pPr lvl="1">
              <a:spcAft>
                <a:spcPts val="600"/>
              </a:spcAft>
              <a:buFontTx/>
              <a:buChar char="-"/>
            </a:pPr>
            <a:r>
              <a:rPr lang="sr-Latn-RS" dirty="0"/>
              <a:t>Usled napada </a:t>
            </a:r>
            <a:r>
              <a:rPr lang="sr-Latn-RS" dirty="0" err="1"/>
              <a:t>tripsa</a:t>
            </a:r>
            <a:r>
              <a:rPr lang="sr-Latn-RS" dirty="0"/>
              <a:t> ili grinja.</a:t>
            </a:r>
          </a:p>
        </p:txBody>
      </p:sp>
    </p:spTree>
    <p:extLst>
      <p:ext uri="{BB962C8B-B14F-4D97-AF65-F5344CB8AC3E}">
        <p14:creationId xmlns:p14="http://schemas.microsoft.com/office/powerpoint/2010/main" val="4254258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Oštećenja uzrokovana napadom </a:t>
            </a:r>
            <a:r>
              <a:rPr lang="sr-Latn-RS" dirty="0" err="1"/>
              <a:t>tripsa</a:t>
            </a:r>
            <a:r>
              <a:rPr lang="sr-Latn-RS" dirty="0"/>
              <a:t> na 2/3 ukupne površine ploda – do limita dozvoljeno.</a:t>
            </a:r>
            <a:endParaRPr lang="en-US" dirty="0"/>
          </a:p>
        </p:txBody>
      </p:sp>
      <p:pic>
        <p:nvPicPr>
          <p:cNvPr id="6" name="Picture 5">
            <a:extLst>
              <a:ext uri="{FF2B5EF4-FFF2-40B4-BE49-F238E27FC236}">
                <a16:creationId xmlns="" xmlns:a16="http://schemas.microsoft.com/office/drawing/2014/main" id="{FCB84E81-22C1-6AAA-7783-8B3DBBF05BB9}"/>
              </a:ext>
            </a:extLst>
          </p:cNvPr>
          <p:cNvPicPr>
            <a:picLocks noChangeAspect="1"/>
          </p:cNvPicPr>
          <p:nvPr/>
        </p:nvPicPr>
        <p:blipFill>
          <a:blip r:embed="rId2"/>
          <a:stretch>
            <a:fillRect/>
          </a:stretch>
        </p:blipFill>
        <p:spPr>
          <a:xfrm>
            <a:off x="838199" y="1825624"/>
            <a:ext cx="4843409" cy="4215560"/>
          </a:xfrm>
          <a:prstGeom prst="rect">
            <a:avLst/>
          </a:prstGeom>
        </p:spPr>
      </p:pic>
    </p:spTree>
    <p:extLst>
      <p:ext uri="{BB962C8B-B14F-4D97-AF65-F5344CB8AC3E}">
        <p14:creationId xmlns:p14="http://schemas.microsoft.com/office/powerpoint/2010/main" val="3155289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19051"/>
            <a:ext cx="10515600" cy="1027430"/>
          </a:xfrm>
        </p:spPr>
        <p:txBody>
          <a:bodyPr/>
          <a:lstStyle/>
          <a:p>
            <a:r>
              <a:rPr lang="en-US" dirty="0" err="1"/>
              <a:t>Odredbe</a:t>
            </a:r>
            <a:r>
              <a:rPr lang="en-US" dirty="0"/>
              <a:t> o </a:t>
            </a:r>
            <a:r>
              <a:rPr lang="en-US" dirty="0" err="1"/>
              <a:t>kvalitetu</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838200"/>
            <a:ext cx="11038840" cy="5918200"/>
          </a:xfrm>
        </p:spPr>
        <p:txBody>
          <a:bodyPr>
            <a:normAutofit fontScale="92500" lnSpcReduction="20000"/>
          </a:bodyPr>
          <a:lstStyle/>
          <a:p>
            <a:pPr marL="0" indent="0">
              <a:buNone/>
            </a:pPr>
            <a:r>
              <a:rPr lang="sr-Latn-RS" sz="3000" b="1" dirty="0"/>
              <a:t>Klasifikacija plodova (nastavak)</a:t>
            </a:r>
            <a:endParaRPr lang="en-US" b="1" i="1" dirty="0">
              <a:solidFill>
                <a:schemeClr val="accent1"/>
              </a:solidFill>
            </a:endParaRPr>
          </a:p>
          <a:p>
            <a:pPr marL="457200" lvl="1" indent="0">
              <a:spcAft>
                <a:spcPts val="600"/>
              </a:spcAft>
              <a:buNone/>
            </a:pPr>
            <a:r>
              <a:rPr lang="sr-Latn-RS" b="1" i="1" dirty="0">
                <a:solidFill>
                  <a:schemeClr val="accent1"/>
                </a:solidFill>
              </a:rPr>
              <a:t>Klasa</a:t>
            </a:r>
            <a:r>
              <a:rPr lang="en-US" b="1" i="1" dirty="0">
                <a:solidFill>
                  <a:schemeClr val="accent1"/>
                </a:solidFill>
              </a:rPr>
              <a:t> II</a:t>
            </a:r>
          </a:p>
          <a:p>
            <a:pPr lvl="2">
              <a:spcAft>
                <a:spcPts val="600"/>
              </a:spcAft>
            </a:pPr>
            <a:r>
              <a:rPr lang="sr-Latn-RS" b="1" dirty="0">
                <a:solidFill>
                  <a:schemeClr val="accent1"/>
                </a:solidFill>
              </a:rPr>
              <a:t>Defekti pokožice kao što su:</a:t>
            </a:r>
          </a:p>
          <a:p>
            <a:pPr lvl="3">
              <a:spcAft>
                <a:spcPts val="600"/>
              </a:spcAft>
            </a:pPr>
            <a:r>
              <a:rPr lang="sr-Latn-RS" b="1" dirty="0" err="1">
                <a:solidFill>
                  <a:schemeClr val="accent1"/>
                </a:solidFill>
              </a:rPr>
              <a:t>Pegavost</a:t>
            </a:r>
            <a:r>
              <a:rPr lang="sr-Latn-RS" b="1" dirty="0">
                <a:solidFill>
                  <a:schemeClr val="accent1"/>
                </a:solidFill>
              </a:rPr>
              <a:t>/ulegnuća, ogrebotine, ožegotine, zalečene povrede koje pokrivaju ukupno ne više od 4 cm u dužini za defekte kod paprika u tipu šilje, odnosno 2,5 cm2 od ukupne površine za ostale defekte; ili</a:t>
            </a:r>
          </a:p>
          <a:p>
            <a:pPr lvl="3">
              <a:spcAft>
                <a:spcPts val="600"/>
              </a:spcAft>
            </a:pPr>
            <a:r>
              <a:rPr lang="sr-Latn-RS" b="1" dirty="0">
                <a:solidFill>
                  <a:schemeClr val="accent1"/>
                </a:solidFill>
              </a:rPr>
              <a:t>Suve površinske pukotine koje pokrivaju ukupno ne više od 1/4 od ukupne površine ploda.</a:t>
            </a:r>
          </a:p>
          <a:p>
            <a:pPr marL="457200" lvl="3" indent="0">
              <a:spcAft>
                <a:spcPts val="600"/>
              </a:spcAft>
              <a:buNone/>
            </a:pPr>
            <a:r>
              <a:rPr lang="sr-Latn-RS" dirty="0"/>
              <a:t>Tumačenje: </a:t>
            </a:r>
            <a:r>
              <a:rPr lang="sr-Latn-RS" dirty="0" err="1"/>
              <a:t>Pegavost</a:t>
            </a:r>
            <a:r>
              <a:rPr lang="sr-Latn-RS" dirty="0"/>
              <a:t> (površinska mrlja), do pet blagih tačaka je dozvoljeno u klasi II. Tačke moraju biti zdrave i bez ikakvih oštećenja iznutra.</a:t>
            </a:r>
          </a:p>
          <a:p>
            <a:pPr marL="457200" lvl="3" indent="0">
              <a:spcAft>
                <a:spcPts val="600"/>
              </a:spcAft>
              <a:buNone/>
            </a:pPr>
            <a:r>
              <a:rPr lang="sr-Latn-RS" dirty="0"/>
              <a:t>Savet: Preporučuje se da u fazi pakovanja ocenjivanje bude restriktivno za progresivne nedostatke kao što su  </a:t>
            </a:r>
            <a:r>
              <a:rPr lang="sr-Latn-RS" dirty="0" err="1"/>
              <a:t>pegavost</a:t>
            </a:r>
            <a:r>
              <a:rPr lang="sr-Latn-RS" dirty="0"/>
              <a:t>/ulegnuća.</a:t>
            </a:r>
          </a:p>
          <a:p>
            <a:pPr marL="457200" lvl="3" indent="0">
              <a:spcAft>
                <a:spcPts val="600"/>
              </a:spcAft>
              <a:buNone/>
            </a:pPr>
            <a:r>
              <a:rPr lang="sr-Latn-RS" dirty="0"/>
              <a:t>Dozvoljene su ogrebotine ili ožiljci na plodu slatke paprike, pod uslovom da zahvaćena površina ne prelazi površinu propisanu za klasu II.</a:t>
            </a:r>
          </a:p>
          <a:p>
            <a:pPr marL="457200" lvl="3" indent="0">
              <a:spcAft>
                <a:spcPts val="600"/>
              </a:spcAft>
              <a:buNone/>
            </a:pPr>
            <a:r>
              <a:rPr lang="sr-Latn-RS" dirty="0"/>
              <a:t>Ožegotine od sunca su dozvoljene, pod uslovom da zahvaćena površina ne prelazi površinu specificiranu za klasu II.</a:t>
            </a:r>
          </a:p>
          <a:p>
            <a:pPr marL="457200" lvl="3" indent="0">
              <a:spcAft>
                <a:spcPts val="600"/>
              </a:spcAft>
              <a:buNone/>
            </a:pPr>
            <a:r>
              <a:rPr lang="sr-Latn-RS" dirty="0"/>
              <a:t>Uboji ploda su dozvoljeni, pod uslovom da zahvaćeno područje ne prelazi područje specificirano za klasu II i da tragovi pritiska ne utiču na meso.</a:t>
            </a:r>
          </a:p>
          <a:p>
            <a:pPr marL="457200" lvl="3" indent="0">
              <a:spcAft>
                <a:spcPts val="600"/>
              </a:spcAft>
              <a:buNone/>
            </a:pPr>
            <a:r>
              <a:rPr lang="sr-Latn-RS" dirty="0"/>
              <a:t>Zaceljene povrede: Mali ubodi izazvani, na primer, peteljkom susedne paprike ili posekotine nastale tokom branja, ili manje površine sa površinskim oštećenjima od štetočina, su dozvoljene sve dok su zarasle i suve i neće izazvati dalje propadanje.</a:t>
            </a:r>
          </a:p>
          <a:p>
            <a:pPr marL="457200" lvl="3" indent="0">
              <a:spcAft>
                <a:spcPts val="600"/>
              </a:spcAft>
              <a:buNone/>
            </a:pPr>
            <a:r>
              <a:rPr lang="sr-Latn-RS" dirty="0"/>
              <a:t>Dozvoljene su suve površinske pukotine, pod uslovom da zahvaćena površina ne prelazi površinu propisanu za klasu II. Sve pukotine treba da budu plitke i ne smeju biti sklone daljim promenama.</a:t>
            </a:r>
          </a:p>
        </p:txBody>
      </p:sp>
    </p:spTree>
    <p:extLst>
      <p:ext uri="{BB962C8B-B14F-4D97-AF65-F5344CB8AC3E}">
        <p14:creationId xmlns:p14="http://schemas.microsoft.com/office/powerpoint/2010/main" val="4738093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err="1"/>
              <a:t>Pegavost</a:t>
            </a:r>
            <a:r>
              <a:rPr lang="sr-Latn-RS" dirty="0"/>
              <a:t>/mrlje/ulegle pege – do limita dozvoljeno.</a:t>
            </a:r>
            <a:endParaRPr lang="en-US" dirty="0"/>
          </a:p>
        </p:txBody>
      </p:sp>
      <p:pic>
        <p:nvPicPr>
          <p:cNvPr id="5" name="Picture 4">
            <a:extLst>
              <a:ext uri="{FF2B5EF4-FFF2-40B4-BE49-F238E27FC236}">
                <a16:creationId xmlns="" xmlns:a16="http://schemas.microsoft.com/office/drawing/2014/main" id="{6E1B8030-FD1C-242E-CBED-2B5EFA881627}"/>
              </a:ext>
            </a:extLst>
          </p:cNvPr>
          <p:cNvPicPr>
            <a:picLocks noChangeAspect="1"/>
          </p:cNvPicPr>
          <p:nvPr/>
        </p:nvPicPr>
        <p:blipFill>
          <a:blip r:embed="rId2"/>
          <a:stretch>
            <a:fillRect/>
          </a:stretch>
        </p:blipFill>
        <p:spPr>
          <a:xfrm>
            <a:off x="1253152" y="1690687"/>
            <a:ext cx="5215153" cy="3668121"/>
          </a:xfrm>
          <a:prstGeom prst="rect">
            <a:avLst/>
          </a:prstGeom>
        </p:spPr>
      </p:pic>
    </p:spTree>
    <p:extLst>
      <p:ext uri="{BB962C8B-B14F-4D97-AF65-F5344CB8AC3E}">
        <p14:creationId xmlns:p14="http://schemas.microsoft.com/office/powerpoint/2010/main" val="3373684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Ogrebotine ili ožiljci do 2,5 cm2 – do limita dozvoljeno.</a:t>
            </a:r>
            <a:endParaRPr lang="en-US" dirty="0"/>
          </a:p>
        </p:txBody>
      </p:sp>
      <p:pic>
        <p:nvPicPr>
          <p:cNvPr id="6" name="Picture 5">
            <a:extLst>
              <a:ext uri="{FF2B5EF4-FFF2-40B4-BE49-F238E27FC236}">
                <a16:creationId xmlns="" xmlns:a16="http://schemas.microsoft.com/office/drawing/2014/main" id="{1BF0886C-135F-76D1-B30F-721302448068}"/>
              </a:ext>
            </a:extLst>
          </p:cNvPr>
          <p:cNvPicPr>
            <a:picLocks noChangeAspect="1"/>
          </p:cNvPicPr>
          <p:nvPr/>
        </p:nvPicPr>
        <p:blipFill>
          <a:blip r:embed="rId2"/>
          <a:stretch>
            <a:fillRect/>
          </a:stretch>
        </p:blipFill>
        <p:spPr>
          <a:xfrm>
            <a:off x="1068703" y="2038984"/>
            <a:ext cx="5789297" cy="3345816"/>
          </a:xfrm>
          <a:prstGeom prst="rect">
            <a:avLst/>
          </a:prstGeom>
        </p:spPr>
      </p:pic>
    </p:spTree>
    <p:extLst>
      <p:ext uri="{BB962C8B-B14F-4D97-AF65-F5344CB8AC3E}">
        <p14:creationId xmlns:p14="http://schemas.microsoft.com/office/powerpoint/2010/main" val="4158284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Ogrebotine ili ožiljci – do limita dozvoljeno.</a:t>
            </a:r>
            <a:endParaRPr lang="en-US" dirty="0"/>
          </a:p>
        </p:txBody>
      </p:sp>
      <p:pic>
        <p:nvPicPr>
          <p:cNvPr id="5" name="Picture 4">
            <a:extLst>
              <a:ext uri="{FF2B5EF4-FFF2-40B4-BE49-F238E27FC236}">
                <a16:creationId xmlns="" xmlns:a16="http://schemas.microsoft.com/office/drawing/2014/main" id="{01484758-8AC1-37E4-6229-1F9527F34633}"/>
              </a:ext>
            </a:extLst>
          </p:cNvPr>
          <p:cNvPicPr>
            <a:picLocks noChangeAspect="1"/>
          </p:cNvPicPr>
          <p:nvPr/>
        </p:nvPicPr>
        <p:blipFill>
          <a:blip r:embed="rId2"/>
          <a:stretch>
            <a:fillRect/>
          </a:stretch>
        </p:blipFill>
        <p:spPr>
          <a:xfrm>
            <a:off x="1155281" y="1851024"/>
            <a:ext cx="5458169" cy="3627116"/>
          </a:xfrm>
          <a:prstGeom prst="rect">
            <a:avLst/>
          </a:prstGeom>
        </p:spPr>
      </p:pic>
    </p:spTree>
    <p:extLst>
      <p:ext uri="{BB962C8B-B14F-4D97-AF65-F5344CB8AC3E}">
        <p14:creationId xmlns:p14="http://schemas.microsoft.com/office/powerpoint/2010/main" val="27752692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Ožegotine – do limita dozvoljeno.</a:t>
            </a:r>
            <a:endParaRPr lang="en-US" dirty="0"/>
          </a:p>
        </p:txBody>
      </p:sp>
      <p:pic>
        <p:nvPicPr>
          <p:cNvPr id="6" name="Picture 5">
            <a:extLst>
              <a:ext uri="{FF2B5EF4-FFF2-40B4-BE49-F238E27FC236}">
                <a16:creationId xmlns="" xmlns:a16="http://schemas.microsoft.com/office/drawing/2014/main" id="{26517AF1-5255-D4EA-4EE2-3E093519CB3F}"/>
              </a:ext>
            </a:extLst>
          </p:cNvPr>
          <p:cNvPicPr>
            <a:picLocks noChangeAspect="1"/>
          </p:cNvPicPr>
          <p:nvPr/>
        </p:nvPicPr>
        <p:blipFill>
          <a:blip r:embed="rId2"/>
          <a:stretch>
            <a:fillRect/>
          </a:stretch>
        </p:blipFill>
        <p:spPr>
          <a:xfrm>
            <a:off x="1094279" y="1690688"/>
            <a:ext cx="5580110" cy="3902038"/>
          </a:xfrm>
          <a:prstGeom prst="rect">
            <a:avLst/>
          </a:prstGeom>
        </p:spPr>
      </p:pic>
    </p:spTree>
    <p:extLst>
      <p:ext uri="{BB962C8B-B14F-4D97-AF65-F5344CB8AC3E}">
        <p14:creationId xmlns:p14="http://schemas.microsoft.com/office/powerpoint/2010/main" val="14924459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Uboji – do limita dozvoljeno.</a:t>
            </a:r>
            <a:endParaRPr lang="en-US" dirty="0"/>
          </a:p>
        </p:txBody>
      </p:sp>
      <p:pic>
        <p:nvPicPr>
          <p:cNvPr id="5" name="Picture 4">
            <a:extLst>
              <a:ext uri="{FF2B5EF4-FFF2-40B4-BE49-F238E27FC236}">
                <a16:creationId xmlns="" xmlns:a16="http://schemas.microsoft.com/office/drawing/2014/main" id="{4E986D5A-F4E3-278A-8B85-1AA951625FE3}"/>
              </a:ext>
            </a:extLst>
          </p:cNvPr>
          <p:cNvPicPr>
            <a:picLocks noChangeAspect="1"/>
          </p:cNvPicPr>
          <p:nvPr/>
        </p:nvPicPr>
        <p:blipFill>
          <a:blip r:embed="rId2"/>
          <a:stretch>
            <a:fillRect/>
          </a:stretch>
        </p:blipFill>
        <p:spPr>
          <a:xfrm>
            <a:off x="1122654" y="1831040"/>
            <a:ext cx="4973345" cy="4238647"/>
          </a:xfrm>
          <a:prstGeom prst="rect">
            <a:avLst/>
          </a:prstGeom>
        </p:spPr>
      </p:pic>
    </p:spTree>
    <p:extLst>
      <p:ext uri="{BB962C8B-B14F-4D97-AF65-F5344CB8AC3E}">
        <p14:creationId xmlns:p14="http://schemas.microsoft.com/office/powerpoint/2010/main" val="4148511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40158D-81E2-6245-A5AE-74F19E138F5B}"/>
              </a:ext>
            </a:extLst>
          </p:cNvPr>
          <p:cNvSpPr>
            <a:spLocks noGrp="1"/>
          </p:cNvSpPr>
          <p:nvPr>
            <p:ph type="title"/>
          </p:nvPr>
        </p:nvSpPr>
        <p:spPr/>
        <p:txBody>
          <a:bodyPr/>
          <a:lstStyle/>
          <a:p>
            <a:r>
              <a:rPr lang="sr-Latn-RS" dirty="0"/>
              <a:t>Definicija proizvoda</a:t>
            </a:r>
            <a:endParaRPr lang="en-US" dirty="0"/>
          </a:p>
        </p:txBody>
      </p:sp>
      <p:sp>
        <p:nvSpPr>
          <p:cNvPr id="3" name="Content Placeholder 2">
            <a:extLst>
              <a:ext uri="{FF2B5EF4-FFF2-40B4-BE49-F238E27FC236}">
                <a16:creationId xmlns="" xmlns:a16="http://schemas.microsoft.com/office/drawing/2014/main" id="{03E7708D-D4BC-DC86-1449-80845475C640}"/>
              </a:ext>
            </a:extLst>
          </p:cNvPr>
          <p:cNvSpPr>
            <a:spLocks noGrp="1"/>
          </p:cNvSpPr>
          <p:nvPr>
            <p:ph idx="1"/>
          </p:nvPr>
        </p:nvSpPr>
        <p:spPr>
          <a:xfrm>
            <a:off x="8024116" y="1825625"/>
            <a:ext cx="3329683" cy="4351338"/>
          </a:xfrm>
        </p:spPr>
        <p:txBody>
          <a:bodyPr/>
          <a:lstStyle/>
          <a:p>
            <a:r>
              <a:rPr lang="sr-Latn-RS" dirty="0"/>
              <a:t>Spljoštene slatke paprike - babure</a:t>
            </a:r>
            <a:endParaRPr lang="en-US" dirty="0"/>
          </a:p>
        </p:txBody>
      </p:sp>
      <p:pic>
        <p:nvPicPr>
          <p:cNvPr id="6" name="Picture 5">
            <a:extLst>
              <a:ext uri="{FF2B5EF4-FFF2-40B4-BE49-F238E27FC236}">
                <a16:creationId xmlns="" xmlns:a16="http://schemas.microsoft.com/office/drawing/2014/main" id="{C5BB3FE5-DAE4-A7B4-2389-BB0C80ADF0BC}"/>
              </a:ext>
            </a:extLst>
          </p:cNvPr>
          <p:cNvPicPr>
            <a:picLocks noChangeAspect="1"/>
          </p:cNvPicPr>
          <p:nvPr/>
        </p:nvPicPr>
        <p:blipFill>
          <a:blip r:embed="rId2"/>
          <a:stretch>
            <a:fillRect/>
          </a:stretch>
        </p:blipFill>
        <p:spPr>
          <a:xfrm>
            <a:off x="1226439" y="1690687"/>
            <a:ext cx="5307925" cy="3456093"/>
          </a:xfrm>
          <a:prstGeom prst="rect">
            <a:avLst/>
          </a:prstGeom>
        </p:spPr>
      </p:pic>
    </p:spTree>
    <p:extLst>
      <p:ext uri="{BB962C8B-B14F-4D97-AF65-F5344CB8AC3E}">
        <p14:creationId xmlns:p14="http://schemas.microsoft.com/office/powerpoint/2010/main" val="39180339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Suve povrede – do limita dozvoljeno.</a:t>
            </a:r>
            <a:endParaRPr lang="en-US" dirty="0"/>
          </a:p>
        </p:txBody>
      </p:sp>
      <p:pic>
        <p:nvPicPr>
          <p:cNvPr id="6" name="Picture 5">
            <a:extLst>
              <a:ext uri="{FF2B5EF4-FFF2-40B4-BE49-F238E27FC236}">
                <a16:creationId xmlns="" xmlns:a16="http://schemas.microsoft.com/office/drawing/2014/main" id="{5AFC463C-5990-C625-9385-BFC0B450BE20}"/>
              </a:ext>
            </a:extLst>
          </p:cNvPr>
          <p:cNvPicPr>
            <a:picLocks noChangeAspect="1"/>
          </p:cNvPicPr>
          <p:nvPr/>
        </p:nvPicPr>
        <p:blipFill>
          <a:blip r:embed="rId2"/>
          <a:stretch>
            <a:fillRect/>
          </a:stretch>
        </p:blipFill>
        <p:spPr>
          <a:xfrm>
            <a:off x="964229" y="1825624"/>
            <a:ext cx="5413601" cy="4185050"/>
          </a:xfrm>
          <a:prstGeom prst="rect">
            <a:avLst/>
          </a:prstGeom>
        </p:spPr>
      </p:pic>
    </p:spTree>
    <p:extLst>
      <p:ext uri="{BB962C8B-B14F-4D97-AF65-F5344CB8AC3E}">
        <p14:creationId xmlns:p14="http://schemas.microsoft.com/office/powerpoint/2010/main" val="12721553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Površinska oštećenja od štetočina – do limita dozvoljeno.</a:t>
            </a:r>
            <a:endParaRPr lang="en-US" dirty="0"/>
          </a:p>
        </p:txBody>
      </p:sp>
      <p:pic>
        <p:nvPicPr>
          <p:cNvPr id="5" name="Picture 4">
            <a:extLst>
              <a:ext uri="{FF2B5EF4-FFF2-40B4-BE49-F238E27FC236}">
                <a16:creationId xmlns="" xmlns:a16="http://schemas.microsoft.com/office/drawing/2014/main" id="{10962A41-281F-106B-CA8E-CEC11F99983F}"/>
              </a:ext>
            </a:extLst>
          </p:cNvPr>
          <p:cNvPicPr>
            <a:picLocks noChangeAspect="1"/>
          </p:cNvPicPr>
          <p:nvPr/>
        </p:nvPicPr>
        <p:blipFill>
          <a:blip r:embed="rId2"/>
          <a:stretch>
            <a:fillRect/>
          </a:stretch>
        </p:blipFill>
        <p:spPr>
          <a:xfrm>
            <a:off x="1233376" y="1825624"/>
            <a:ext cx="5370623" cy="4121576"/>
          </a:xfrm>
          <a:prstGeom prst="rect">
            <a:avLst/>
          </a:prstGeom>
        </p:spPr>
      </p:pic>
    </p:spTree>
    <p:extLst>
      <p:ext uri="{BB962C8B-B14F-4D97-AF65-F5344CB8AC3E}">
        <p14:creationId xmlns:p14="http://schemas.microsoft.com/office/powerpoint/2010/main" val="21497911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Suve površinske pukotine na 1/4 od ukupne površine ploda – do limita dozvoljeno.</a:t>
            </a:r>
            <a:endParaRPr lang="en-US" dirty="0"/>
          </a:p>
        </p:txBody>
      </p:sp>
      <p:pic>
        <p:nvPicPr>
          <p:cNvPr id="6" name="Picture 5">
            <a:extLst>
              <a:ext uri="{FF2B5EF4-FFF2-40B4-BE49-F238E27FC236}">
                <a16:creationId xmlns="" xmlns:a16="http://schemas.microsoft.com/office/drawing/2014/main" id="{3D79A948-80E7-1433-6ED2-219BB6205344}"/>
              </a:ext>
            </a:extLst>
          </p:cNvPr>
          <p:cNvPicPr>
            <a:picLocks noChangeAspect="1"/>
          </p:cNvPicPr>
          <p:nvPr/>
        </p:nvPicPr>
        <p:blipFill>
          <a:blip r:embed="rId2"/>
          <a:stretch>
            <a:fillRect/>
          </a:stretch>
        </p:blipFill>
        <p:spPr>
          <a:xfrm>
            <a:off x="838200" y="1690688"/>
            <a:ext cx="5995482" cy="4486274"/>
          </a:xfrm>
          <a:prstGeom prst="rect">
            <a:avLst/>
          </a:prstGeom>
        </p:spPr>
      </p:pic>
    </p:spTree>
    <p:extLst>
      <p:ext uri="{BB962C8B-B14F-4D97-AF65-F5344CB8AC3E}">
        <p14:creationId xmlns:p14="http://schemas.microsoft.com/office/powerpoint/2010/main" val="13501730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3D773-77DA-FEE9-BAEA-112D278D5C2E}"/>
              </a:ext>
            </a:extLst>
          </p:cNvPr>
          <p:cNvSpPr>
            <a:spLocks noGrp="1"/>
          </p:cNvSpPr>
          <p:nvPr>
            <p:ph type="title"/>
          </p:nvPr>
        </p:nvSpPr>
        <p:spPr/>
        <p:txBody>
          <a:bodyPr>
            <a:normAutofit/>
          </a:bodyPr>
          <a:lstStyle/>
          <a:p>
            <a:r>
              <a:rPr lang="sr-Latn-RS" sz="4000" dirty="0"/>
              <a:t>Klasifikacija – Klasa II</a:t>
            </a:r>
            <a:endParaRPr lang="en-US" sz="4000" dirty="0"/>
          </a:p>
        </p:txBody>
      </p:sp>
      <p:sp>
        <p:nvSpPr>
          <p:cNvPr id="3" name="Content Placeholder 2">
            <a:extLst>
              <a:ext uri="{FF2B5EF4-FFF2-40B4-BE49-F238E27FC236}">
                <a16:creationId xmlns="" xmlns:a16="http://schemas.microsoft.com/office/drawing/2014/main" id="{6116664B-C1B4-933E-EFA8-76B90F2BA48C}"/>
              </a:ext>
            </a:extLst>
          </p:cNvPr>
          <p:cNvSpPr>
            <a:spLocks noGrp="1"/>
          </p:cNvSpPr>
          <p:nvPr>
            <p:ph idx="1"/>
          </p:nvPr>
        </p:nvSpPr>
        <p:spPr>
          <a:xfrm>
            <a:off x="6858000" y="1825624"/>
            <a:ext cx="4495800" cy="4351338"/>
          </a:xfrm>
        </p:spPr>
        <p:txBody>
          <a:bodyPr/>
          <a:lstStyle/>
          <a:p>
            <a:r>
              <a:rPr lang="sr-Latn-RS" dirty="0"/>
              <a:t>Pukotine, ožiljci ili ogrebotine oko čašice ploda paprike – do limita dozvoljeno.</a:t>
            </a:r>
            <a:endParaRPr lang="en-US" dirty="0"/>
          </a:p>
        </p:txBody>
      </p:sp>
      <p:pic>
        <p:nvPicPr>
          <p:cNvPr id="5" name="Picture 4">
            <a:extLst>
              <a:ext uri="{FF2B5EF4-FFF2-40B4-BE49-F238E27FC236}">
                <a16:creationId xmlns="" xmlns:a16="http://schemas.microsoft.com/office/drawing/2014/main" id="{F9D5E184-DB60-BC12-F25E-7F46A3A931A0}"/>
              </a:ext>
            </a:extLst>
          </p:cNvPr>
          <p:cNvPicPr>
            <a:picLocks noChangeAspect="1"/>
          </p:cNvPicPr>
          <p:nvPr/>
        </p:nvPicPr>
        <p:blipFill>
          <a:blip r:embed="rId2"/>
          <a:stretch>
            <a:fillRect/>
          </a:stretch>
        </p:blipFill>
        <p:spPr>
          <a:xfrm>
            <a:off x="1112919" y="1786780"/>
            <a:ext cx="4713723" cy="4525674"/>
          </a:xfrm>
          <a:prstGeom prst="rect">
            <a:avLst/>
          </a:prstGeom>
        </p:spPr>
      </p:pic>
    </p:spTree>
    <p:extLst>
      <p:ext uri="{BB962C8B-B14F-4D97-AF65-F5344CB8AC3E}">
        <p14:creationId xmlns:p14="http://schemas.microsoft.com/office/powerpoint/2010/main" val="33484367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19051"/>
            <a:ext cx="10515600" cy="1027430"/>
          </a:xfrm>
        </p:spPr>
        <p:txBody>
          <a:bodyPr/>
          <a:lstStyle/>
          <a:p>
            <a:r>
              <a:rPr lang="sr-Latn-RS" sz="4400" dirty="0"/>
              <a:t>Klasifikacija – Klasa II</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838200"/>
            <a:ext cx="11038840" cy="5918200"/>
          </a:xfrm>
        </p:spPr>
        <p:txBody>
          <a:bodyPr>
            <a:normAutofit/>
          </a:bodyPr>
          <a:lstStyle/>
          <a:p>
            <a:pPr marL="457200" lvl="1" indent="0">
              <a:spcAft>
                <a:spcPts val="600"/>
              </a:spcAft>
              <a:buNone/>
            </a:pPr>
            <a:r>
              <a:rPr lang="sr-Latn-RS" b="1" i="1" dirty="0">
                <a:solidFill>
                  <a:schemeClr val="accent1"/>
                </a:solidFill>
              </a:rPr>
              <a:t>Klasa</a:t>
            </a:r>
            <a:r>
              <a:rPr lang="en-US" b="1" i="1" dirty="0">
                <a:solidFill>
                  <a:schemeClr val="accent1"/>
                </a:solidFill>
              </a:rPr>
              <a:t> II</a:t>
            </a:r>
          </a:p>
          <a:p>
            <a:pPr marL="914400" lvl="2" indent="0">
              <a:spcAft>
                <a:spcPts val="600"/>
              </a:spcAft>
              <a:buNone/>
            </a:pPr>
            <a:r>
              <a:rPr lang="sr-Latn-RS" b="1" dirty="0">
                <a:solidFill>
                  <a:schemeClr val="accent1"/>
                </a:solidFill>
              </a:rPr>
              <a:t>- </a:t>
            </a:r>
            <a:r>
              <a:rPr lang="en-US" b="1" dirty="0">
                <a:solidFill>
                  <a:schemeClr val="accent1"/>
                </a:solidFill>
              </a:rPr>
              <a:t>Suva </a:t>
            </a:r>
            <a:r>
              <a:rPr lang="en-US" b="1" dirty="0" err="1">
                <a:solidFill>
                  <a:schemeClr val="accent1"/>
                </a:solidFill>
              </a:rPr>
              <a:t>vr</a:t>
            </a:r>
            <a:r>
              <a:rPr lang="sr-Latn-RS" b="1" dirty="0" err="1">
                <a:solidFill>
                  <a:schemeClr val="accent1"/>
                </a:solidFill>
              </a:rPr>
              <a:t>šna</a:t>
            </a:r>
            <a:r>
              <a:rPr lang="sr-Latn-RS" b="1" dirty="0">
                <a:solidFill>
                  <a:schemeClr val="accent1"/>
                </a:solidFill>
              </a:rPr>
              <a:t> trulež na ne više od 1 cm2</a:t>
            </a:r>
            <a:endParaRPr lang="en-US" b="1" dirty="0">
              <a:solidFill>
                <a:schemeClr val="accent1"/>
              </a:solidFill>
            </a:endParaRPr>
          </a:p>
          <a:p>
            <a:pPr marL="914400" lvl="2" indent="0">
              <a:spcAft>
                <a:spcPts val="600"/>
              </a:spcAft>
              <a:buNone/>
            </a:pPr>
            <a:r>
              <a:rPr lang="sr-Latn-RS" dirty="0"/>
              <a:t>Tumačenje: Dopuštena je suva vršna trulež, pod uslovom da je bledo obojena, da je područje na </a:t>
            </a:r>
            <a:r>
              <a:rPr lang="sr-Latn-RS" dirty="0" err="1"/>
              <a:t>distalnom</a:t>
            </a:r>
            <a:r>
              <a:rPr lang="sr-Latn-RS" dirty="0"/>
              <a:t>, vršnom kraju ploda suvo i ne prelazi 1 cm2.</a:t>
            </a:r>
          </a:p>
        </p:txBody>
      </p:sp>
      <p:pic>
        <p:nvPicPr>
          <p:cNvPr id="5" name="Picture 4">
            <a:extLst>
              <a:ext uri="{FF2B5EF4-FFF2-40B4-BE49-F238E27FC236}">
                <a16:creationId xmlns="" xmlns:a16="http://schemas.microsoft.com/office/drawing/2014/main" id="{BAC5ABAE-8681-ED15-4EDF-710DA356739E}"/>
              </a:ext>
            </a:extLst>
          </p:cNvPr>
          <p:cNvPicPr>
            <a:picLocks noChangeAspect="1"/>
          </p:cNvPicPr>
          <p:nvPr/>
        </p:nvPicPr>
        <p:blipFill>
          <a:blip r:embed="rId2"/>
          <a:stretch>
            <a:fillRect/>
          </a:stretch>
        </p:blipFill>
        <p:spPr>
          <a:xfrm>
            <a:off x="1777356" y="2999901"/>
            <a:ext cx="3709043" cy="3424438"/>
          </a:xfrm>
          <a:prstGeom prst="rect">
            <a:avLst/>
          </a:prstGeom>
        </p:spPr>
      </p:pic>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6858000" y="2999900"/>
            <a:ext cx="4495800" cy="3177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Klasa II, suva vršna trulež — dozvoljeno do limita</a:t>
            </a:r>
            <a:endParaRPr lang="en-US" sz="2400" dirty="0"/>
          </a:p>
        </p:txBody>
      </p:sp>
    </p:spTree>
    <p:extLst>
      <p:ext uri="{BB962C8B-B14F-4D97-AF65-F5344CB8AC3E}">
        <p14:creationId xmlns:p14="http://schemas.microsoft.com/office/powerpoint/2010/main" val="13682269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19051"/>
            <a:ext cx="10515600" cy="1027430"/>
          </a:xfrm>
        </p:spPr>
        <p:txBody>
          <a:bodyPr/>
          <a:lstStyle/>
          <a:p>
            <a:r>
              <a:rPr lang="sr-Latn-RS" sz="4400" dirty="0"/>
              <a:t>Klasifikacija – Klasa II</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838200"/>
            <a:ext cx="11038840" cy="5918200"/>
          </a:xfrm>
        </p:spPr>
        <p:txBody>
          <a:bodyPr>
            <a:normAutofit/>
          </a:bodyPr>
          <a:lstStyle/>
          <a:p>
            <a:pPr marL="457200" lvl="1" indent="0">
              <a:spcAft>
                <a:spcPts val="600"/>
              </a:spcAft>
              <a:buNone/>
            </a:pPr>
            <a:r>
              <a:rPr lang="sr-Latn-RS" b="1" i="1" dirty="0">
                <a:solidFill>
                  <a:schemeClr val="accent1"/>
                </a:solidFill>
              </a:rPr>
              <a:t>Klasa</a:t>
            </a:r>
            <a:r>
              <a:rPr lang="en-US" b="1" i="1" dirty="0">
                <a:solidFill>
                  <a:schemeClr val="accent1"/>
                </a:solidFill>
              </a:rPr>
              <a:t> II</a:t>
            </a:r>
          </a:p>
          <a:p>
            <a:pPr marL="914400" lvl="2" indent="0">
              <a:spcAft>
                <a:spcPts val="600"/>
              </a:spcAft>
              <a:buNone/>
            </a:pPr>
            <a:r>
              <a:rPr lang="sr-Latn-RS" b="1" dirty="0">
                <a:solidFill>
                  <a:schemeClr val="accent1"/>
                </a:solidFill>
              </a:rPr>
              <a:t>- </a:t>
            </a:r>
            <a:r>
              <a:rPr lang="en-US" b="1" dirty="0">
                <a:solidFill>
                  <a:schemeClr val="accent1"/>
                </a:solidFill>
              </a:rPr>
              <a:t> </a:t>
            </a:r>
            <a:r>
              <a:rPr lang="en-US" b="1" dirty="0" err="1">
                <a:solidFill>
                  <a:schemeClr val="accent1"/>
                </a:solidFill>
              </a:rPr>
              <a:t>smežuranost</a:t>
            </a:r>
            <a:r>
              <a:rPr lang="en-US" b="1" dirty="0">
                <a:solidFill>
                  <a:schemeClr val="accent1"/>
                </a:solidFill>
              </a:rPr>
              <a:t> </a:t>
            </a:r>
            <a:r>
              <a:rPr lang="en-US" b="1" dirty="0" err="1">
                <a:solidFill>
                  <a:schemeClr val="accent1"/>
                </a:solidFill>
              </a:rPr>
              <a:t>koja</a:t>
            </a:r>
            <a:r>
              <a:rPr lang="en-US" b="1" dirty="0">
                <a:solidFill>
                  <a:schemeClr val="accent1"/>
                </a:solidFill>
              </a:rPr>
              <a:t> ne </a:t>
            </a:r>
            <a:r>
              <a:rPr lang="en-US" b="1" dirty="0" err="1">
                <a:solidFill>
                  <a:schemeClr val="accent1"/>
                </a:solidFill>
              </a:rPr>
              <a:t>prelazi</a:t>
            </a:r>
            <a:r>
              <a:rPr lang="en-US" b="1" dirty="0">
                <a:solidFill>
                  <a:schemeClr val="accent1"/>
                </a:solidFill>
              </a:rPr>
              <a:t> 1/3 </a:t>
            </a:r>
            <a:r>
              <a:rPr lang="en-US" b="1" dirty="0" err="1">
                <a:solidFill>
                  <a:schemeClr val="accent1"/>
                </a:solidFill>
              </a:rPr>
              <a:t>površine</a:t>
            </a:r>
            <a:endParaRPr lang="en-US" b="1" dirty="0">
              <a:solidFill>
                <a:schemeClr val="accent1"/>
              </a:solidFill>
            </a:endParaRPr>
          </a:p>
          <a:p>
            <a:pPr marL="914400" lvl="2" indent="0">
              <a:spcAft>
                <a:spcPts val="600"/>
              </a:spcAft>
              <a:buNone/>
            </a:pPr>
            <a:r>
              <a:rPr lang="en-US" dirty="0" err="1"/>
              <a:t>Tumačenje</a:t>
            </a:r>
            <a:r>
              <a:rPr lang="en-US" dirty="0"/>
              <a:t>: </a:t>
            </a:r>
            <a:r>
              <a:rPr lang="en-US" dirty="0" err="1"/>
              <a:t>Blag</a:t>
            </a:r>
            <a:r>
              <a:rPr lang="sr-Latn-RS" dirty="0"/>
              <a:t>a</a:t>
            </a:r>
            <a:r>
              <a:rPr lang="en-US" dirty="0"/>
              <a:t> </a:t>
            </a:r>
            <a:r>
              <a:rPr lang="en-US" dirty="0" err="1"/>
              <a:t>smežuranost</a:t>
            </a:r>
            <a:r>
              <a:rPr lang="en-US" dirty="0"/>
              <a:t> </a:t>
            </a:r>
            <a:r>
              <a:rPr lang="en-US" dirty="0" err="1"/>
              <a:t>ili</a:t>
            </a:r>
            <a:r>
              <a:rPr lang="en-US" dirty="0"/>
              <a:t> </a:t>
            </a:r>
            <a:r>
              <a:rPr lang="en-US" dirty="0" err="1"/>
              <a:t>nedostatak</a:t>
            </a:r>
            <a:r>
              <a:rPr lang="en-US" dirty="0"/>
              <a:t> </a:t>
            </a:r>
            <a:r>
              <a:rPr lang="en-US" dirty="0" err="1"/>
              <a:t>čvrstoće</a:t>
            </a:r>
            <a:r>
              <a:rPr lang="en-US" dirty="0"/>
              <a:t> </a:t>
            </a:r>
            <a:r>
              <a:rPr lang="en-US" dirty="0" err="1"/>
              <a:t>koja</a:t>
            </a:r>
            <a:r>
              <a:rPr lang="en-US" dirty="0"/>
              <a:t> </a:t>
            </a:r>
            <a:r>
              <a:rPr lang="en-US" dirty="0" err="1"/>
              <a:t>pokriva</a:t>
            </a:r>
            <a:r>
              <a:rPr lang="en-US" dirty="0"/>
              <a:t> do 1/3 </a:t>
            </a:r>
            <a:r>
              <a:rPr lang="en-US" dirty="0" err="1"/>
              <a:t>slatke</a:t>
            </a:r>
            <a:r>
              <a:rPr lang="en-US" dirty="0"/>
              <a:t> </a:t>
            </a:r>
            <a:r>
              <a:rPr lang="en-US" dirty="0" err="1"/>
              <a:t>paprike</a:t>
            </a:r>
            <a:r>
              <a:rPr lang="en-US" dirty="0"/>
              <a:t> je </a:t>
            </a:r>
            <a:r>
              <a:rPr lang="en-US" dirty="0" err="1"/>
              <a:t>dozvoljen</a:t>
            </a:r>
            <a:r>
              <a:rPr lang="sr-Latn-RS" dirty="0"/>
              <a:t>a</a:t>
            </a:r>
            <a:r>
              <a:rPr lang="en-US" dirty="0"/>
              <a:t>, </a:t>
            </a:r>
            <a:r>
              <a:rPr lang="en-US" dirty="0" err="1"/>
              <a:t>sve</a:t>
            </a:r>
            <a:r>
              <a:rPr lang="en-US" dirty="0"/>
              <a:t> </a:t>
            </a:r>
            <a:r>
              <a:rPr lang="en-US" dirty="0" err="1"/>
              <a:t>dok</a:t>
            </a:r>
            <a:r>
              <a:rPr lang="en-US" dirty="0"/>
              <a:t> </a:t>
            </a:r>
            <a:r>
              <a:rPr lang="sr-Latn-RS" dirty="0"/>
              <a:t>je </a:t>
            </a:r>
            <a:r>
              <a:rPr lang="en-US" dirty="0"/>
              <a:t>paprika </a:t>
            </a:r>
            <a:r>
              <a:rPr lang="en-US" dirty="0" err="1"/>
              <a:t>prilično</a:t>
            </a:r>
            <a:r>
              <a:rPr lang="en-US" dirty="0"/>
              <a:t> </a:t>
            </a:r>
            <a:r>
              <a:rPr lang="en-US" dirty="0" err="1"/>
              <a:t>čvrsta</a:t>
            </a:r>
            <a:r>
              <a:rPr lang="en-US" dirty="0"/>
              <a:t>.</a:t>
            </a:r>
          </a:p>
          <a:p>
            <a:pPr marL="914400" lvl="2" indent="0">
              <a:spcAft>
                <a:spcPts val="600"/>
              </a:spcAft>
              <a:buNone/>
            </a:pPr>
            <a:r>
              <a:rPr lang="en-US" i="1" dirty="0" err="1"/>
              <a:t>Savet</a:t>
            </a:r>
            <a:r>
              <a:rPr lang="en-US" dirty="0"/>
              <a:t>: </a:t>
            </a:r>
            <a:r>
              <a:rPr lang="en-US" dirty="0" err="1"/>
              <a:t>Preporučuje</a:t>
            </a:r>
            <a:r>
              <a:rPr lang="en-US" dirty="0"/>
              <a:t> se da u </a:t>
            </a:r>
            <a:r>
              <a:rPr lang="en-US" dirty="0" err="1"/>
              <a:t>fazi</a:t>
            </a:r>
            <a:r>
              <a:rPr lang="en-US" dirty="0"/>
              <a:t> </a:t>
            </a:r>
            <a:r>
              <a:rPr lang="en-US" dirty="0" err="1"/>
              <a:t>pakovanja</a:t>
            </a:r>
            <a:r>
              <a:rPr lang="en-US" dirty="0"/>
              <a:t> </a:t>
            </a:r>
            <a:r>
              <a:rPr lang="en-US" dirty="0" err="1"/>
              <a:t>ocenjivanje</a:t>
            </a:r>
            <a:r>
              <a:rPr lang="en-US" dirty="0"/>
              <a:t> </a:t>
            </a:r>
            <a:r>
              <a:rPr lang="en-US" dirty="0" err="1"/>
              <a:t>bude</a:t>
            </a:r>
            <a:r>
              <a:rPr lang="en-US" dirty="0"/>
              <a:t> </a:t>
            </a:r>
            <a:r>
              <a:rPr lang="en-US" dirty="0" err="1"/>
              <a:t>restriktivno</a:t>
            </a:r>
            <a:r>
              <a:rPr lang="en-US" dirty="0"/>
              <a:t> za </a:t>
            </a:r>
            <a:r>
              <a:rPr lang="en-US" dirty="0" err="1"/>
              <a:t>progresivne</a:t>
            </a:r>
            <a:r>
              <a:rPr lang="en-US" dirty="0"/>
              <a:t> </a:t>
            </a:r>
            <a:r>
              <a:rPr lang="en-US" dirty="0" err="1"/>
              <a:t>nedostatke</a:t>
            </a:r>
            <a:r>
              <a:rPr lang="en-US" dirty="0"/>
              <a:t> </a:t>
            </a:r>
            <a:r>
              <a:rPr lang="en-US" dirty="0" err="1"/>
              <a:t>kao</a:t>
            </a:r>
            <a:r>
              <a:rPr lang="en-US" dirty="0"/>
              <a:t> </a:t>
            </a:r>
            <a:r>
              <a:rPr lang="en-US" dirty="0" err="1"/>
              <a:t>što</a:t>
            </a:r>
            <a:r>
              <a:rPr lang="en-US" dirty="0"/>
              <a:t> je </a:t>
            </a:r>
            <a:r>
              <a:rPr lang="en-US" dirty="0" err="1"/>
              <a:t>smežuravanje</a:t>
            </a:r>
            <a:r>
              <a:rPr lang="en-US" dirty="0"/>
              <a:t>.</a:t>
            </a:r>
            <a:endParaRPr lang="sr-Latn-R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6858000" y="360680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Klasa II, smežuravanje — dozvoljeno do limita</a:t>
            </a:r>
            <a:endParaRPr lang="en-US" sz="2400" dirty="0"/>
          </a:p>
        </p:txBody>
      </p:sp>
      <p:pic>
        <p:nvPicPr>
          <p:cNvPr id="7" name="Picture 6">
            <a:extLst>
              <a:ext uri="{FF2B5EF4-FFF2-40B4-BE49-F238E27FC236}">
                <a16:creationId xmlns="" xmlns:a16="http://schemas.microsoft.com/office/drawing/2014/main" id="{928C51F5-D4E1-291A-1716-AAD099B86C11}"/>
              </a:ext>
            </a:extLst>
          </p:cNvPr>
          <p:cNvPicPr>
            <a:picLocks noChangeAspect="1"/>
          </p:cNvPicPr>
          <p:nvPr/>
        </p:nvPicPr>
        <p:blipFill>
          <a:blip r:embed="rId2"/>
          <a:stretch>
            <a:fillRect/>
          </a:stretch>
        </p:blipFill>
        <p:spPr>
          <a:xfrm>
            <a:off x="1717041" y="3197506"/>
            <a:ext cx="4856480" cy="3206187"/>
          </a:xfrm>
          <a:prstGeom prst="rect">
            <a:avLst/>
          </a:prstGeom>
        </p:spPr>
      </p:pic>
    </p:spTree>
    <p:extLst>
      <p:ext uri="{BB962C8B-B14F-4D97-AF65-F5344CB8AC3E}">
        <p14:creationId xmlns:p14="http://schemas.microsoft.com/office/powerpoint/2010/main" val="29773551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19051"/>
            <a:ext cx="10515600" cy="1027430"/>
          </a:xfrm>
        </p:spPr>
        <p:txBody>
          <a:bodyPr/>
          <a:lstStyle/>
          <a:p>
            <a:r>
              <a:rPr lang="sr-Latn-RS" sz="4400" dirty="0"/>
              <a:t>Klasifikacija – Klasa II</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838200"/>
            <a:ext cx="11038840" cy="5918200"/>
          </a:xfrm>
        </p:spPr>
        <p:txBody>
          <a:bodyPr>
            <a:normAutofit/>
          </a:bodyPr>
          <a:lstStyle/>
          <a:p>
            <a:pPr marL="457200" lvl="1" indent="0">
              <a:spcAft>
                <a:spcPts val="600"/>
              </a:spcAft>
              <a:buNone/>
            </a:pPr>
            <a:r>
              <a:rPr lang="sr-Latn-RS" b="1" i="1" dirty="0">
                <a:solidFill>
                  <a:schemeClr val="accent1"/>
                </a:solidFill>
              </a:rPr>
              <a:t>Klasa</a:t>
            </a:r>
            <a:r>
              <a:rPr lang="en-US" b="1" i="1" dirty="0">
                <a:solidFill>
                  <a:schemeClr val="accent1"/>
                </a:solidFill>
              </a:rPr>
              <a:t> II</a:t>
            </a:r>
          </a:p>
          <a:p>
            <a:pPr marL="914400" lvl="2" indent="0">
              <a:spcAft>
                <a:spcPts val="600"/>
              </a:spcAft>
              <a:buNone/>
            </a:pPr>
            <a:r>
              <a:rPr lang="sr-Latn-RS" b="1" dirty="0">
                <a:solidFill>
                  <a:schemeClr val="accent1"/>
                </a:solidFill>
              </a:rPr>
              <a:t>- </a:t>
            </a:r>
            <a:r>
              <a:rPr lang="en-US" b="1" dirty="0">
                <a:solidFill>
                  <a:schemeClr val="accent1"/>
                </a:solidFill>
              </a:rPr>
              <a:t> </a:t>
            </a:r>
            <a:r>
              <a:rPr lang="en-US" b="1" dirty="0" err="1">
                <a:solidFill>
                  <a:schemeClr val="accent1"/>
                </a:solidFill>
              </a:rPr>
              <a:t>oštećena</a:t>
            </a:r>
            <a:r>
              <a:rPr lang="en-US" b="1" dirty="0">
                <a:solidFill>
                  <a:schemeClr val="accent1"/>
                </a:solidFill>
              </a:rPr>
              <a:t> </a:t>
            </a:r>
            <a:r>
              <a:rPr lang="en-US" b="1" dirty="0" err="1">
                <a:solidFill>
                  <a:schemeClr val="accent1"/>
                </a:solidFill>
              </a:rPr>
              <a:t>peteljka</a:t>
            </a:r>
            <a:r>
              <a:rPr lang="en-US" b="1" dirty="0">
                <a:solidFill>
                  <a:schemeClr val="accent1"/>
                </a:solidFill>
              </a:rPr>
              <a:t> </a:t>
            </a:r>
            <a:r>
              <a:rPr lang="en-US" b="1" dirty="0" err="1">
                <a:solidFill>
                  <a:schemeClr val="accent1"/>
                </a:solidFill>
              </a:rPr>
              <a:t>i</a:t>
            </a:r>
            <a:r>
              <a:rPr lang="en-US" b="1" dirty="0">
                <a:solidFill>
                  <a:schemeClr val="accent1"/>
                </a:solidFill>
              </a:rPr>
              <a:t> </a:t>
            </a:r>
            <a:r>
              <a:rPr lang="en-US" b="1" dirty="0" err="1">
                <a:solidFill>
                  <a:schemeClr val="accent1"/>
                </a:solidFill>
              </a:rPr>
              <a:t>čašica</a:t>
            </a:r>
            <a:r>
              <a:rPr lang="en-US" b="1" dirty="0">
                <a:solidFill>
                  <a:schemeClr val="accent1"/>
                </a:solidFill>
              </a:rPr>
              <a:t>, pod </a:t>
            </a:r>
            <a:r>
              <a:rPr lang="en-US" b="1" dirty="0" err="1">
                <a:solidFill>
                  <a:schemeClr val="accent1"/>
                </a:solidFill>
              </a:rPr>
              <a:t>uslovom</a:t>
            </a:r>
            <a:r>
              <a:rPr lang="en-US" b="1" dirty="0">
                <a:solidFill>
                  <a:schemeClr val="accent1"/>
                </a:solidFill>
              </a:rPr>
              <a:t> da </a:t>
            </a:r>
            <a:r>
              <a:rPr lang="en-US" b="1" dirty="0" err="1">
                <a:solidFill>
                  <a:schemeClr val="accent1"/>
                </a:solidFill>
              </a:rPr>
              <a:t>okolno</a:t>
            </a:r>
            <a:r>
              <a:rPr lang="en-US" b="1" dirty="0">
                <a:solidFill>
                  <a:schemeClr val="accent1"/>
                </a:solidFill>
              </a:rPr>
              <a:t> </a:t>
            </a:r>
            <a:r>
              <a:rPr lang="en-US" b="1" dirty="0" err="1">
                <a:solidFill>
                  <a:schemeClr val="accent1"/>
                </a:solidFill>
              </a:rPr>
              <a:t>meso</a:t>
            </a:r>
            <a:r>
              <a:rPr lang="en-US" b="1" dirty="0">
                <a:solidFill>
                  <a:schemeClr val="accent1"/>
                </a:solidFill>
              </a:rPr>
              <a:t> </a:t>
            </a:r>
            <a:r>
              <a:rPr lang="en-US" b="1" dirty="0" err="1">
                <a:solidFill>
                  <a:schemeClr val="accent1"/>
                </a:solidFill>
              </a:rPr>
              <a:t>ostane</a:t>
            </a:r>
            <a:r>
              <a:rPr lang="en-US" b="1" dirty="0">
                <a:solidFill>
                  <a:schemeClr val="accent1"/>
                </a:solidFill>
              </a:rPr>
              <a:t> </a:t>
            </a:r>
            <a:r>
              <a:rPr lang="en-US" b="1" dirty="0" err="1">
                <a:solidFill>
                  <a:schemeClr val="accent1"/>
                </a:solidFill>
              </a:rPr>
              <a:t>netaknuto</a:t>
            </a:r>
            <a:r>
              <a:rPr lang="en-US" b="1" dirty="0">
                <a:solidFill>
                  <a:schemeClr val="accent1"/>
                </a:solidFill>
              </a:rPr>
              <a:t>.</a:t>
            </a:r>
          </a:p>
          <a:p>
            <a:pPr marL="914400" lvl="2" indent="0">
              <a:spcAft>
                <a:spcPts val="600"/>
              </a:spcAft>
              <a:buNone/>
            </a:pPr>
            <a:r>
              <a:rPr lang="en-US" dirty="0" err="1"/>
              <a:t>Tumačenje</a:t>
            </a:r>
            <a:r>
              <a:rPr lang="en-US" dirty="0"/>
              <a:t>: </a:t>
            </a:r>
            <a:r>
              <a:rPr lang="en-US" dirty="0" err="1"/>
              <a:t>Peteljka</a:t>
            </a:r>
            <a:r>
              <a:rPr lang="en-US" dirty="0"/>
              <a:t> </a:t>
            </a:r>
            <a:r>
              <a:rPr lang="en-US" dirty="0" err="1"/>
              <a:t>može</a:t>
            </a:r>
            <a:r>
              <a:rPr lang="en-US" dirty="0"/>
              <a:t> </a:t>
            </a:r>
            <a:r>
              <a:rPr lang="en-US" dirty="0" err="1"/>
              <a:t>biti</a:t>
            </a:r>
            <a:r>
              <a:rPr lang="en-US" dirty="0"/>
              <a:t> </a:t>
            </a:r>
            <a:r>
              <a:rPr lang="en-US" dirty="0" err="1"/>
              <a:t>oštećena</a:t>
            </a:r>
            <a:r>
              <a:rPr lang="en-US" dirty="0"/>
              <a:t>, </a:t>
            </a:r>
            <a:r>
              <a:rPr lang="en-US" dirty="0" err="1"/>
              <a:t>isečena</a:t>
            </a:r>
            <a:r>
              <a:rPr lang="en-US" dirty="0"/>
              <a:t> </a:t>
            </a:r>
            <a:r>
              <a:rPr lang="en-US" dirty="0" err="1"/>
              <a:t>ili</a:t>
            </a:r>
            <a:r>
              <a:rPr lang="en-US" dirty="0"/>
              <a:t> </a:t>
            </a:r>
            <a:r>
              <a:rPr lang="en-US" dirty="0" err="1"/>
              <a:t>pocepana</a:t>
            </a:r>
            <a:r>
              <a:rPr lang="en-US" dirty="0"/>
              <a:t>, </a:t>
            </a:r>
            <a:r>
              <a:rPr lang="en-US" dirty="0" err="1"/>
              <a:t>ali</a:t>
            </a:r>
            <a:r>
              <a:rPr lang="en-US" dirty="0"/>
              <a:t> </a:t>
            </a:r>
            <a:r>
              <a:rPr lang="en-US" dirty="0" err="1"/>
              <a:t>osnova</a:t>
            </a:r>
            <a:r>
              <a:rPr lang="en-US" dirty="0"/>
              <a:t> mora </a:t>
            </a:r>
            <a:r>
              <a:rPr lang="en-US" dirty="0" err="1"/>
              <a:t>ostati</a:t>
            </a:r>
            <a:r>
              <a:rPr lang="en-US" dirty="0"/>
              <a:t>. </a:t>
            </a:r>
            <a:r>
              <a:rPr lang="en-US" dirty="0" err="1"/>
              <a:t>Delovi</a:t>
            </a:r>
            <a:r>
              <a:rPr lang="en-US" dirty="0"/>
              <a:t> </a:t>
            </a:r>
            <a:r>
              <a:rPr lang="en-US" dirty="0" err="1"/>
              <a:t>čašice</a:t>
            </a:r>
            <a:r>
              <a:rPr lang="en-US" dirty="0"/>
              <a:t> </a:t>
            </a:r>
            <a:r>
              <a:rPr lang="en-US" dirty="0" err="1"/>
              <a:t>mogu</a:t>
            </a:r>
            <a:r>
              <a:rPr lang="en-US" dirty="0"/>
              <a:t> </a:t>
            </a:r>
            <a:r>
              <a:rPr lang="en-US" dirty="0" err="1"/>
              <a:t>nedostajati</a:t>
            </a:r>
            <a:r>
              <a:rPr lang="en-US" dirty="0"/>
              <a:t> </a:t>
            </a:r>
            <a:r>
              <a:rPr lang="en-US" dirty="0" err="1"/>
              <a:t>zbog</a:t>
            </a:r>
            <a:r>
              <a:rPr lang="en-US" dirty="0"/>
              <a:t> </a:t>
            </a:r>
            <a:r>
              <a:rPr lang="en-US" dirty="0" err="1"/>
              <a:t>oštećenja</a:t>
            </a:r>
            <a:r>
              <a:rPr lang="en-US" dirty="0"/>
              <a:t> od </a:t>
            </a:r>
            <a:r>
              <a:rPr lang="en-US" dirty="0" err="1"/>
              <a:t>štetočina</a:t>
            </a:r>
            <a:r>
              <a:rPr lang="en-US" dirty="0"/>
              <a:t> </a:t>
            </a:r>
            <a:r>
              <a:rPr lang="en-US" dirty="0" err="1"/>
              <a:t>ili</a:t>
            </a:r>
            <a:r>
              <a:rPr lang="en-US" dirty="0"/>
              <a:t> </a:t>
            </a:r>
            <a:r>
              <a:rPr lang="en-US" dirty="0" err="1"/>
              <a:t>rukovanja</a:t>
            </a:r>
            <a:r>
              <a:rPr lang="en-US" dirty="0"/>
              <a:t>, </a:t>
            </a:r>
            <a:r>
              <a:rPr lang="en-US" dirty="0" err="1"/>
              <a:t>ali</a:t>
            </a:r>
            <a:r>
              <a:rPr lang="en-US" dirty="0"/>
              <a:t> </a:t>
            </a:r>
            <a:r>
              <a:rPr lang="en-US" dirty="0" err="1"/>
              <a:t>meso</a:t>
            </a:r>
            <a:r>
              <a:rPr lang="en-US" dirty="0"/>
              <a:t> </a:t>
            </a:r>
            <a:r>
              <a:rPr lang="en-US" dirty="0" err="1"/>
              <a:t>i</a:t>
            </a:r>
            <a:r>
              <a:rPr lang="en-US" dirty="0"/>
              <a:t> </a:t>
            </a:r>
            <a:r>
              <a:rPr lang="en-US" dirty="0" err="1"/>
              <a:t>koža</a:t>
            </a:r>
            <a:r>
              <a:rPr lang="en-US" dirty="0"/>
              <a:t> </a:t>
            </a:r>
            <a:r>
              <a:rPr lang="en-US" dirty="0" err="1"/>
              <a:t>proizvoda</a:t>
            </a:r>
            <a:r>
              <a:rPr lang="en-US" dirty="0"/>
              <a:t> ne </a:t>
            </a:r>
            <a:r>
              <a:rPr lang="en-US" dirty="0" err="1"/>
              <a:t>smeju</a:t>
            </a:r>
            <a:r>
              <a:rPr lang="en-US" dirty="0"/>
              <a:t> </a:t>
            </a:r>
            <a:r>
              <a:rPr lang="en-US" dirty="0" err="1"/>
              <a:t>biti</a:t>
            </a:r>
            <a:r>
              <a:rPr lang="en-US" dirty="0"/>
              <a:t> </a:t>
            </a:r>
            <a:r>
              <a:rPr lang="en-US" dirty="0" err="1"/>
              <a:t>oštećeni</a:t>
            </a:r>
            <a:r>
              <a:rPr lang="en-US" dirty="0"/>
              <a:t>. </a:t>
            </a:r>
            <a:r>
              <a:rPr lang="en-US" dirty="0" err="1"/>
              <a:t>Propadanje</a:t>
            </a:r>
            <a:r>
              <a:rPr lang="en-US" dirty="0"/>
              <a:t> </a:t>
            </a:r>
            <a:r>
              <a:rPr lang="en-US" dirty="0" err="1"/>
              <a:t>na</a:t>
            </a:r>
            <a:r>
              <a:rPr lang="en-US" dirty="0"/>
              <a:t> </a:t>
            </a:r>
            <a:r>
              <a:rPr lang="en-US" dirty="0" err="1"/>
              <a:t>nejestivoj</a:t>
            </a:r>
            <a:r>
              <a:rPr lang="en-US" dirty="0"/>
              <a:t> </a:t>
            </a:r>
            <a:r>
              <a:rPr lang="en-US" dirty="0" err="1"/>
              <a:t>čašici</a:t>
            </a:r>
            <a:r>
              <a:rPr lang="en-US" dirty="0"/>
              <a:t> je </a:t>
            </a:r>
            <a:r>
              <a:rPr lang="en-US" dirty="0" err="1"/>
              <a:t>dozvoljeno</a:t>
            </a:r>
            <a:r>
              <a:rPr lang="en-US" dirty="0"/>
              <a:t> </a:t>
            </a:r>
            <a:r>
              <a:rPr lang="en-US" dirty="0" err="1"/>
              <a:t>samo</a:t>
            </a:r>
            <a:r>
              <a:rPr lang="en-US" dirty="0"/>
              <a:t> u </a:t>
            </a:r>
            <a:r>
              <a:rPr lang="en-US" dirty="0" err="1"/>
              <a:t>tolerancama</a:t>
            </a:r>
            <a:r>
              <a:rPr lang="en-US" dirty="0"/>
              <a:t> </a:t>
            </a:r>
            <a:r>
              <a:rPr lang="sr-Latn-RS" dirty="0"/>
              <a:t>za </a:t>
            </a:r>
            <a:r>
              <a:rPr lang="en-US" dirty="0" err="1"/>
              <a:t>klas</a:t>
            </a:r>
            <a:r>
              <a:rPr lang="sr-Latn-RS" dirty="0"/>
              <a:t>u</a:t>
            </a:r>
            <a:r>
              <a:rPr lang="en-US" dirty="0"/>
              <a:t> II.</a:t>
            </a:r>
            <a:endParaRPr lang="sr-Latn-R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6858000" y="360680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Klasa II, oštećenje drške i čašice — dozvoljeno</a:t>
            </a:r>
            <a:endParaRPr lang="en-US" sz="2400" dirty="0"/>
          </a:p>
        </p:txBody>
      </p:sp>
      <p:pic>
        <p:nvPicPr>
          <p:cNvPr id="5" name="Picture 4">
            <a:extLst>
              <a:ext uri="{FF2B5EF4-FFF2-40B4-BE49-F238E27FC236}">
                <a16:creationId xmlns="" xmlns:a16="http://schemas.microsoft.com/office/drawing/2014/main" id="{23E34F53-DF1D-5031-309E-28635CD11B6F}"/>
              </a:ext>
            </a:extLst>
          </p:cNvPr>
          <p:cNvPicPr>
            <a:picLocks noChangeAspect="1"/>
          </p:cNvPicPr>
          <p:nvPr/>
        </p:nvPicPr>
        <p:blipFill>
          <a:blip r:embed="rId2"/>
          <a:stretch>
            <a:fillRect/>
          </a:stretch>
        </p:blipFill>
        <p:spPr>
          <a:xfrm>
            <a:off x="2264908" y="2941191"/>
            <a:ext cx="4339092" cy="3642304"/>
          </a:xfrm>
          <a:prstGeom prst="rect">
            <a:avLst/>
          </a:prstGeom>
        </p:spPr>
      </p:pic>
    </p:spTree>
    <p:extLst>
      <p:ext uri="{BB962C8B-B14F-4D97-AF65-F5344CB8AC3E}">
        <p14:creationId xmlns:p14="http://schemas.microsoft.com/office/powerpoint/2010/main" val="10131567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19051"/>
            <a:ext cx="10515600" cy="1027430"/>
          </a:xfrm>
        </p:spPr>
        <p:txBody>
          <a:bodyPr/>
          <a:lstStyle/>
          <a:p>
            <a:r>
              <a:rPr lang="sr-Latn-RS" sz="4400" dirty="0"/>
              <a:t>Klasifikacija – Klasa II</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Klasa II, oštećenje drške i čašice — dozvoljeno do limita</a:t>
            </a:r>
            <a:endParaRPr lang="en-US" sz="2400" dirty="0"/>
          </a:p>
        </p:txBody>
      </p:sp>
      <p:pic>
        <p:nvPicPr>
          <p:cNvPr id="7" name="Picture 6">
            <a:extLst>
              <a:ext uri="{FF2B5EF4-FFF2-40B4-BE49-F238E27FC236}">
                <a16:creationId xmlns="" xmlns:a16="http://schemas.microsoft.com/office/drawing/2014/main" id="{0F15AB87-F617-F0D3-02AD-5D633C52F299}"/>
              </a:ext>
            </a:extLst>
          </p:cNvPr>
          <p:cNvPicPr>
            <a:picLocks noChangeAspect="1"/>
          </p:cNvPicPr>
          <p:nvPr/>
        </p:nvPicPr>
        <p:blipFill>
          <a:blip r:embed="rId2"/>
          <a:stretch>
            <a:fillRect/>
          </a:stretch>
        </p:blipFill>
        <p:spPr>
          <a:xfrm>
            <a:off x="1499190" y="1347710"/>
            <a:ext cx="3692569" cy="3447573"/>
          </a:xfrm>
          <a:prstGeom prst="rect">
            <a:avLst/>
          </a:prstGeom>
        </p:spPr>
      </p:pic>
    </p:spTree>
    <p:extLst>
      <p:ext uri="{BB962C8B-B14F-4D97-AF65-F5344CB8AC3E}">
        <p14:creationId xmlns:p14="http://schemas.microsoft.com/office/powerpoint/2010/main" val="5622702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19051"/>
            <a:ext cx="10515600" cy="1027430"/>
          </a:xfrm>
        </p:spPr>
        <p:txBody>
          <a:bodyPr/>
          <a:lstStyle/>
          <a:p>
            <a:r>
              <a:rPr lang="sr-Latn-RS" sz="4400" dirty="0"/>
              <a:t>Klasifikacija – Klasa II</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Klasa II, oštećenje drške i čašice — dozvoljeno do limita</a:t>
            </a:r>
            <a:endParaRPr lang="en-US" sz="2400" dirty="0"/>
          </a:p>
        </p:txBody>
      </p:sp>
      <p:pic>
        <p:nvPicPr>
          <p:cNvPr id="4" name="Picture 3">
            <a:extLst>
              <a:ext uri="{FF2B5EF4-FFF2-40B4-BE49-F238E27FC236}">
                <a16:creationId xmlns="" xmlns:a16="http://schemas.microsoft.com/office/drawing/2014/main" id="{E10A0EEF-C7A6-C454-6051-FE6CED4DBB19}"/>
              </a:ext>
            </a:extLst>
          </p:cNvPr>
          <p:cNvPicPr>
            <a:picLocks noChangeAspect="1"/>
          </p:cNvPicPr>
          <p:nvPr/>
        </p:nvPicPr>
        <p:blipFill>
          <a:blip r:embed="rId2"/>
          <a:stretch>
            <a:fillRect/>
          </a:stretch>
        </p:blipFill>
        <p:spPr>
          <a:xfrm>
            <a:off x="1693549" y="1564640"/>
            <a:ext cx="4761182" cy="3570886"/>
          </a:xfrm>
          <a:prstGeom prst="rect">
            <a:avLst/>
          </a:prstGeom>
        </p:spPr>
      </p:pic>
    </p:spTree>
    <p:extLst>
      <p:ext uri="{BB962C8B-B14F-4D97-AF65-F5344CB8AC3E}">
        <p14:creationId xmlns:p14="http://schemas.microsoft.com/office/powerpoint/2010/main" val="252085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19051"/>
            <a:ext cx="10515600" cy="1027430"/>
          </a:xfrm>
        </p:spPr>
        <p:txBody>
          <a:bodyPr/>
          <a:lstStyle/>
          <a:p>
            <a:r>
              <a:rPr lang="sr-Latn-RS" sz="4400" dirty="0"/>
              <a:t>Klasifikacija – Klasa II</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Klasa II, oštećenje drške i čašice — dozvoljeno do limita</a:t>
            </a:r>
            <a:endParaRPr lang="en-US" sz="2400" dirty="0"/>
          </a:p>
        </p:txBody>
      </p:sp>
      <p:pic>
        <p:nvPicPr>
          <p:cNvPr id="5" name="Picture 4">
            <a:extLst>
              <a:ext uri="{FF2B5EF4-FFF2-40B4-BE49-F238E27FC236}">
                <a16:creationId xmlns="" xmlns:a16="http://schemas.microsoft.com/office/drawing/2014/main" id="{EF3EEA12-3B7D-BA81-62D6-BC09A2AF2FEF}"/>
              </a:ext>
            </a:extLst>
          </p:cNvPr>
          <p:cNvPicPr>
            <a:picLocks noChangeAspect="1"/>
          </p:cNvPicPr>
          <p:nvPr/>
        </p:nvPicPr>
        <p:blipFill>
          <a:blip r:embed="rId2"/>
          <a:stretch>
            <a:fillRect/>
          </a:stretch>
        </p:blipFill>
        <p:spPr>
          <a:xfrm>
            <a:off x="1238939" y="1344412"/>
            <a:ext cx="5196397" cy="3993132"/>
          </a:xfrm>
          <a:prstGeom prst="rect">
            <a:avLst/>
          </a:prstGeom>
        </p:spPr>
      </p:pic>
    </p:spTree>
    <p:extLst>
      <p:ext uri="{BB962C8B-B14F-4D97-AF65-F5344CB8AC3E}">
        <p14:creationId xmlns:p14="http://schemas.microsoft.com/office/powerpoint/2010/main" val="883548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p:txBody>
          <a:bodyPr/>
          <a:lstStyle/>
          <a:p>
            <a:r>
              <a:rPr lang="sr-Latn-RS" dirty="0"/>
              <a:t>Odredbe</a:t>
            </a:r>
            <a:r>
              <a:rPr lang="en-US" dirty="0"/>
              <a:t> o </a:t>
            </a:r>
            <a:r>
              <a:rPr lang="en-US" dirty="0" err="1"/>
              <a:t>kvalitetu</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p:txBody>
          <a:bodyPr>
            <a:normAutofit fontScale="85000" lnSpcReduction="10000"/>
          </a:bodyPr>
          <a:lstStyle/>
          <a:p>
            <a:r>
              <a:rPr lang="sr-Latn-RS" dirty="0" err="1"/>
              <a:t>Definiš</a:t>
            </a:r>
            <a:r>
              <a:rPr lang="en-US" dirty="0"/>
              <a:t>u</a:t>
            </a:r>
            <a:r>
              <a:rPr lang="sr-Latn-RS" dirty="0"/>
              <a:t> zahteve kvaliteta slatke paprike u fazi izvozne kontrole nakon pripreme i pakovanja.</a:t>
            </a:r>
          </a:p>
          <a:p>
            <a:r>
              <a:rPr lang="sr-Latn-RS" dirty="0"/>
              <a:t>Međutim, ako se primenjuju u fazama nakon izvoza, proizvodi mogu pokazati u odnosu na zahteve standarda:</a:t>
            </a:r>
          </a:p>
          <a:p>
            <a:pPr lvl="1"/>
            <a:r>
              <a:rPr lang="sr-Latn-RS" dirty="0"/>
              <a:t>blagi nedostatak svežine i čvrstoće</a:t>
            </a:r>
          </a:p>
          <a:p>
            <a:pPr lvl="1"/>
            <a:r>
              <a:rPr lang="sr-Latn-RS" dirty="0"/>
              <a:t>za proizvode klasifikovane u klasama koje nisu klase „ekstra“, blago pogoršanje usled njihovog razvoja i njihove sklonosti kvarenju.</a:t>
            </a:r>
          </a:p>
          <a:p>
            <a:r>
              <a:rPr lang="sr-Latn-RS" dirty="0"/>
              <a:t>Vlasnik/prodavac proizvoda ne sme da prikazuje takve proizvode ili da ih nudi na prodaju, ili da ih isporučuje ili plasira na bilo koji način osim u skladu sa ovim standardom. Vlasnik je odgovoran za poštovanje takve usklađenosti.</a:t>
            </a:r>
          </a:p>
          <a:p>
            <a:r>
              <a:rPr lang="sr-Latn-RS" i="1" dirty="0"/>
              <a:t>Savet: U fazi pakovanja, posebnu pažnju treba posvetiti da su minimalni zahtevi zaista ispunjeni. Proizvodi sa bilo kakvim progresivnim nedostacima </a:t>
            </a:r>
            <a:r>
              <a:rPr lang="sr-Latn-RS" i="1" dirty="0" err="1"/>
              <a:t>će</a:t>
            </a:r>
            <a:r>
              <a:rPr lang="sr-Latn-RS" i="1" dirty="0"/>
              <a:t> se samo pogoršavati tokom transporta i distribucije.</a:t>
            </a:r>
          </a:p>
        </p:txBody>
      </p:sp>
    </p:spTree>
    <p:extLst>
      <p:ext uri="{BB962C8B-B14F-4D97-AF65-F5344CB8AC3E}">
        <p14:creationId xmlns:p14="http://schemas.microsoft.com/office/powerpoint/2010/main" val="12188499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65759"/>
            <a:ext cx="10515600" cy="680721"/>
          </a:xfrm>
        </p:spPr>
        <p:txBody>
          <a:bodyPr>
            <a:normAutofit fontScale="90000"/>
          </a:bodyPr>
          <a:lstStyle/>
          <a:p>
            <a:r>
              <a:rPr lang="en-US" dirty="0" err="1"/>
              <a:t>Odredbe</a:t>
            </a:r>
            <a:r>
              <a:rPr lang="en-US" dirty="0"/>
              <a:t> o </a:t>
            </a:r>
            <a:r>
              <a:rPr lang="en-US" dirty="0" err="1"/>
              <a:t>ve</a:t>
            </a:r>
            <a:r>
              <a:rPr lang="sr-Latn-RS" dirty="0"/>
              <a:t>ličini plodova</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314994"/>
            <a:ext cx="10082349" cy="4963886"/>
          </a:xfrm>
        </p:spPr>
        <p:txBody>
          <a:bodyPr>
            <a:normAutofit fontScale="92500" lnSpcReduction="10000"/>
          </a:bodyPr>
          <a:lstStyle/>
          <a:p>
            <a:pPr marL="457200" lvl="1" indent="0">
              <a:spcAft>
                <a:spcPts val="600"/>
              </a:spcAft>
              <a:buNone/>
            </a:pPr>
            <a:r>
              <a:rPr lang="sr-Latn-RS" b="1" dirty="0">
                <a:solidFill>
                  <a:schemeClr val="accent1"/>
                </a:solidFill>
              </a:rPr>
              <a:t>Veličina se određuje prema maksimalnom ekvatorijalnom prečniku ili težini slatke paprike.</a:t>
            </a:r>
          </a:p>
          <a:p>
            <a:pPr marL="457200" lvl="1" indent="0">
              <a:spcAft>
                <a:spcPts val="600"/>
              </a:spcAft>
              <a:buNone/>
            </a:pPr>
            <a:r>
              <a:rPr lang="sr-Latn-RS" b="1" dirty="0">
                <a:solidFill>
                  <a:schemeClr val="accent1"/>
                </a:solidFill>
              </a:rPr>
              <a:t>Da bi se obezbedila ujednačenost veličine:</a:t>
            </a:r>
          </a:p>
          <a:p>
            <a:pPr marL="457200" lvl="1" indent="0">
              <a:spcAft>
                <a:spcPts val="600"/>
              </a:spcAft>
              <a:buNone/>
            </a:pPr>
            <a:r>
              <a:rPr lang="sr-Latn-RS" b="1" dirty="0">
                <a:solidFill>
                  <a:schemeClr val="accent1"/>
                </a:solidFill>
              </a:rPr>
              <a:t>(a) razlika u prečniku između najveće i najmanje slatke paprike u istom pakovanju biće ograničena na 20 mm</a:t>
            </a:r>
          </a:p>
          <a:p>
            <a:pPr marL="457200" lvl="1" indent="0">
              <a:spcAft>
                <a:spcPts val="600"/>
              </a:spcAft>
              <a:buNone/>
            </a:pPr>
            <a:r>
              <a:rPr lang="sr-Latn-RS" b="1" dirty="0">
                <a:solidFill>
                  <a:schemeClr val="accent1"/>
                </a:solidFill>
              </a:rPr>
              <a:t>(b) razlika u težini između najlakše i najteže slatke paprike u istom pakovanju treba da bude ograničena na:</a:t>
            </a:r>
          </a:p>
          <a:p>
            <a:pPr marL="914400" lvl="2" indent="0">
              <a:spcAft>
                <a:spcPts val="600"/>
              </a:spcAft>
              <a:buNone/>
            </a:pPr>
            <a:r>
              <a:rPr lang="sr-Latn-RS" b="1" dirty="0">
                <a:solidFill>
                  <a:schemeClr val="accent1"/>
                </a:solidFill>
              </a:rPr>
              <a:t>- 30 g gde je najteži plod težak 180 g ili manje</a:t>
            </a:r>
          </a:p>
          <a:p>
            <a:pPr marL="914400" lvl="2" indent="0">
              <a:spcAft>
                <a:spcPts val="600"/>
              </a:spcAft>
              <a:buNone/>
            </a:pPr>
            <a:r>
              <a:rPr lang="sr-Latn-RS" b="1" dirty="0">
                <a:solidFill>
                  <a:schemeClr val="accent1"/>
                </a:solidFill>
              </a:rPr>
              <a:t>- 40 g gde je najmanji plod teži od 180 g.</a:t>
            </a:r>
          </a:p>
          <a:p>
            <a:pPr marL="457200" lvl="1" indent="0">
              <a:spcAft>
                <a:spcPts val="600"/>
              </a:spcAft>
              <a:buNone/>
            </a:pPr>
            <a:r>
              <a:rPr lang="sr-Latn-RS" b="1" dirty="0">
                <a:solidFill>
                  <a:schemeClr val="accent1"/>
                </a:solidFill>
              </a:rPr>
              <a:t>Izdužene slatke paprike treba da budu dovoljno ujednačene dužine.</a:t>
            </a:r>
          </a:p>
          <a:p>
            <a:pPr marL="457200" lvl="1" indent="0">
              <a:spcAft>
                <a:spcPts val="600"/>
              </a:spcAft>
              <a:buNone/>
            </a:pPr>
            <a:r>
              <a:rPr lang="sr-Latn-RS" b="1" dirty="0">
                <a:solidFill>
                  <a:schemeClr val="accent1"/>
                </a:solidFill>
              </a:rPr>
              <a:t>Ujednačenost veličine nije obavezna za klasu II.</a:t>
            </a:r>
          </a:p>
          <a:p>
            <a:pPr marL="457200" lvl="1" indent="0">
              <a:spcAft>
                <a:spcPts val="600"/>
              </a:spcAft>
              <a:buNone/>
            </a:pPr>
            <a:r>
              <a:rPr lang="sr-Latn-RS" dirty="0"/>
              <a:t>Tumačenje: Iako je </a:t>
            </a:r>
            <a:r>
              <a:rPr lang="sr-Latn-RS" dirty="0" err="1"/>
              <a:t>dimenzionisanje</a:t>
            </a:r>
            <a:r>
              <a:rPr lang="sr-Latn-RS" dirty="0"/>
              <a:t> opciono za klasu II, moguće je koristiti ocenjivanje po težini ili prečniku da bi se poboljšala uniformnost unutar pakovanja</a:t>
            </a:r>
          </a:p>
        </p:txBody>
      </p:sp>
    </p:spTree>
    <p:extLst>
      <p:ext uri="{BB962C8B-B14F-4D97-AF65-F5344CB8AC3E}">
        <p14:creationId xmlns:p14="http://schemas.microsoft.com/office/powerpoint/2010/main" val="20105960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65759"/>
            <a:ext cx="10515600" cy="680721"/>
          </a:xfrm>
        </p:spPr>
        <p:txBody>
          <a:bodyPr>
            <a:normAutofit fontScale="90000"/>
          </a:bodyPr>
          <a:lstStyle/>
          <a:p>
            <a:r>
              <a:rPr lang="en-US" dirty="0" err="1"/>
              <a:t>Odredbe</a:t>
            </a:r>
            <a:r>
              <a:rPr lang="en-US" dirty="0"/>
              <a:t> o </a:t>
            </a:r>
            <a:r>
              <a:rPr lang="sr-Latn-RS" dirty="0" err="1"/>
              <a:t>tolerancama</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314994"/>
            <a:ext cx="10082349" cy="4963886"/>
          </a:xfrm>
        </p:spPr>
        <p:txBody>
          <a:bodyPr>
            <a:normAutofit fontScale="92500" lnSpcReduction="10000"/>
          </a:bodyPr>
          <a:lstStyle/>
          <a:p>
            <a:pPr marL="457200" lvl="1" indent="0">
              <a:spcAft>
                <a:spcPts val="600"/>
              </a:spcAft>
              <a:buNone/>
            </a:pPr>
            <a:r>
              <a:rPr lang="sr-Latn-RS" b="1" dirty="0">
                <a:solidFill>
                  <a:schemeClr val="accent1"/>
                </a:solidFill>
              </a:rPr>
              <a:t>U svim fazama marketinga, dozvoljene su </a:t>
            </a:r>
            <a:r>
              <a:rPr lang="sr-Latn-RS" b="1" dirty="0" err="1">
                <a:solidFill>
                  <a:schemeClr val="accent1"/>
                </a:solidFill>
              </a:rPr>
              <a:t>tolerance</a:t>
            </a:r>
            <a:r>
              <a:rPr lang="sr-Latn-RS" b="1" dirty="0">
                <a:solidFill>
                  <a:schemeClr val="accent1"/>
                </a:solidFill>
              </a:rPr>
              <a:t>-odstupanja u pogledu kvaliteta i veličine u svakom lotu, tj. šarži za proizvode koji ne zadovoljavaju zahteve navedene klase.</a:t>
            </a:r>
          </a:p>
          <a:p>
            <a:pPr marL="457200" lvl="1" indent="0">
              <a:spcAft>
                <a:spcPts val="600"/>
              </a:spcAft>
              <a:buNone/>
            </a:pPr>
            <a:r>
              <a:rPr lang="sr-Latn-RS" dirty="0"/>
              <a:t>Tumačenje: </a:t>
            </a:r>
            <a:r>
              <a:rPr lang="sr-Latn-RS" dirty="0" err="1"/>
              <a:t>Tolerance</a:t>
            </a:r>
            <a:r>
              <a:rPr lang="sr-Latn-RS" dirty="0"/>
              <a:t> su dozvoljene kako bi se omogućila odstupanja u manipulaciji i prirodno propadanje svežih proizvoda tokom vremena.</a:t>
            </a:r>
          </a:p>
          <a:p>
            <a:pPr marL="457200" lvl="1" indent="0">
              <a:spcAft>
                <a:spcPts val="600"/>
              </a:spcAft>
              <a:buNone/>
            </a:pPr>
            <a:r>
              <a:rPr lang="sr-Latn-RS" b="1" dirty="0">
                <a:solidFill>
                  <a:schemeClr val="accent1"/>
                </a:solidFill>
              </a:rPr>
              <a:t>Da bi se utvrdila usklađenost sa </a:t>
            </a:r>
            <a:r>
              <a:rPr lang="sr-Latn-RS" b="1" dirty="0" err="1">
                <a:solidFill>
                  <a:schemeClr val="accent1"/>
                </a:solidFill>
              </a:rPr>
              <a:t>tolerancama</a:t>
            </a:r>
            <a:r>
              <a:rPr lang="sr-Latn-RS" b="1" dirty="0">
                <a:solidFill>
                  <a:schemeClr val="accent1"/>
                </a:solidFill>
              </a:rPr>
              <a:t>, uzorci se uzimaju u skladu sa </a:t>
            </a:r>
            <a:r>
              <a:rPr lang="sr-Latn-RS" b="1" dirty="0">
                <a:solidFill>
                  <a:schemeClr val="accent1"/>
                </a:solidFill>
                <a:hlinkClick r:id="rId2"/>
              </a:rPr>
              <a:t>Aneksom II Odluke Saveta OECD</a:t>
            </a:r>
            <a:r>
              <a:rPr lang="sr-Latn-RS" b="1" dirty="0">
                <a:solidFill>
                  <a:schemeClr val="accent1"/>
                </a:solidFill>
              </a:rPr>
              <a:t>-a. Odluka o usaglašenosti lota donosi se u zavisnosti od procenta neusaglašenih proizvoda u ukupnom uzorku.</a:t>
            </a:r>
          </a:p>
          <a:p>
            <a:pPr marL="457200" lvl="1" indent="0">
              <a:spcAft>
                <a:spcPts val="600"/>
              </a:spcAft>
              <a:buNone/>
            </a:pPr>
            <a:r>
              <a:rPr lang="sr-Latn-RS" b="1" dirty="0"/>
              <a:t>A. TOLERANCIJE KVALITETA</a:t>
            </a:r>
          </a:p>
          <a:p>
            <a:pPr marL="457200" lvl="1" indent="0">
              <a:spcAft>
                <a:spcPts val="600"/>
              </a:spcAft>
              <a:buNone/>
            </a:pPr>
            <a:r>
              <a:rPr lang="sr-Latn-RS" b="1" i="1" dirty="0">
                <a:solidFill>
                  <a:schemeClr val="accent1"/>
                </a:solidFill>
              </a:rPr>
              <a:t>(i) „Ekstra” klasa</a:t>
            </a:r>
          </a:p>
          <a:p>
            <a:pPr marL="457200" lvl="1" indent="0">
              <a:spcAft>
                <a:spcPts val="600"/>
              </a:spcAft>
              <a:buNone/>
            </a:pPr>
            <a:r>
              <a:rPr lang="sr-Latn-RS" b="1" dirty="0">
                <a:solidFill>
                  <a:schemeClr val="accent1"/>
                </a:solidFill>
              </a:rPr>
              <a:t>Dozvoljena je ukupna </a:t>
            </a:r>
            <a:r>
              <a:rPr lang="sr-Latn-RS" b="1" dirty="0" err="1">
                <a:solidFill>
                  <a:schemeClr val="accent1"/>
                </a:solidFill>
              </a:rPr>
              <a:t>toleranca</a:t>
            </a:r>
            <a:r>
              <a:rPr lang="sr-Latn-RS" b="1" dirty="0">
                <a:solidFill>
                  <a:schemeClr val="accent1"/>
                </a:solidFill>
              </a:rPr>
              <a:t> od 5 %, po broju ili težini, slatkih paprika koje ne zadovoljavaju zahteve za klasu, ali ispunjavaju zahteve Klase I. U okviru ove </a:t>
            </a:r>
            <a:r>
              <a:rPr lang="sr-Latn-RS" b="1" dirty="0" err="1">
                <a:solidFill>
                  <a:schemeClr val="accent1"/>
                </a:solidFill>
              </a:rPr>
              <a:t>tolerance</a:t>
            </a:r>
            <a:r>
              <a:rPr lang="sr-Latn-RS" b="1" dirty="0">
                <a:solidFill>
                  <a:schemeClr val="accent1"/>
                </a:solidFill>
              </a:rPr>
              <a:t>, najviše 0,5 % ukupno može se sastojati od proizvoda koji zadovoljavaju zahteve kvaliteta Klase II.</a:t>
            </a:r>
          </a:p>
        </p:txBody>
      </p:sp>
    </p:spTree>
    <p:extLst>
      <p:ext uri="{BB962C8B-B14F-4D97-AF65-F5344CB8AC3E}">
        <p14:creationId xmlns:p14="http://schemas.microsoft.com/office/powerpoint/2010/main" val="10985879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65759"/>
            <a:ext cx="10515600" cy="680721"/>
          </a:xfrm>
        </p:spPr>
        <p:txBody>
          <a:bodyPr>
            <a:normAutofit fontScale="90000"/>
          </a:bodyPr>
          <a:lstStyle/>
          <a:p>
            <a:r>
              <a:rPr lang="en-US" dirty="0" err="1"/>
              <a:t>Odredbe</a:t>
            </a:r>
            <a:r>
              <a:rPr lang="en-US" dirty="0"/>
              <a:t> o </a:t>
            </a:r>
            <a:r>
              <a:rPr lang="sr-Latn-RS" dirty="0" err="1"/>
              <a:t>tolerancama</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314994"/>
            <a:ext cx="10082349" cy="4963886"/>
          </a:xfrm>
        </p:spPr>
        <p:txBody>
          <a:bodyPr>
            <a:normAutofit fontScale="92500" lnSpcReduction="10000"/>
          </a:bodyPr>
          <a:lstStyle/>
          <a:p>
            <a:pPr marL="457200" lvl="1" indent="0">
              <a:spcAft>
                <a:spcPts val="600"/>
              </a:spcAft>
              <a:buNone/>
            </a:pPr>
            <a:r>
              <a:rPr lang="sr-Latn-RS" b="1" dirty="0"/>
              <a:t>A. TOLERANCIJE KVALITETA (nastavak…)</a:t>
            </a:r>
          </a:p>
          <a:p>
            <a:pPr marL="457200" lvl="1" indent="0">
              <a:spcAft>
                <a:spcPts val="600"/>
              </a:spcAft>
              <a:buNone/>
            </a:pPr>
            <a:r>
              <a:rPr lang="sr-Latn-RS" b="1" i="1" dirty="0">
                <a:solidFill>
                  <a:schemeClr val="accent1"/>
                </a:solidFill>
              </a:rPr>
              <a:t>(ii) Klasa I</a:t>
            </a:r>
          </a:p>
          <a:p>
            <a:pPr marL="457200" lvl="1" indent="0">
              <a:spcAft>
                <a:spcPts val="600"/>
              </a:spcAft>
              <a:buNone/>
            </a:pPr>
            <a:r>
              <a:rPr lang="sr-Latn-RS" b="1" dirty="0">
                <a:solidFill>
                  <a:schemeClr val="accent1"/>
                </a:solidFill>
              </a:rPr>
              <a:t>Dozvoljena je ukupna </a:t>
            </a:r>
            <a:r>
              <a:rPr lang="sr-Latn-RS" b="1" dirty="0" err="1">
                <a:solidFill>
                  <a:schemeClr val="accent1"/>
                </a:solidFill>
              </a:rPr>
              <a:t>toleranca</a:t>
            </a:r>
            <a:r>
              <a:rPr lang="sr-Latn-RS" b="1" dirty="0">
                <a:solidFill>
                  <a:schemeClr val="accent1"/>
                </a:solidFill>
              </a:rPr>
              <a:t> od 10 %, po broju ili težini, slatkih paprika koje ne zadovoljavaju zahteve za klasu, ali ispunjavaju zahteve Klase II. U okviru ove </a:t>
            </a:r>
            <a:r>
              <a:rPr lang="sr-Latn-RS" b="1" dirty="0" err="1">
                <a:solidFill>
                  <a:schemeClr val="accent1"/>
                </a:solidFill>
              </a:rPr>
              <a:t>tolerance</a:t>
            </a:r>
            <a:r>
              <a:rPr lang="sr-Latn-RS" b="1" dirty="0">
                <a:solidFill>
                  <a:schemeClr val="accent1"/>
                </a:solidFill>
              </a:rPr>
              <a:t>, najviše 1 % ukupno može se sastojati od proizvoda koji ne zadovoljavaju ni zahteve kvaliteta Klase II, ni minimalne zahteve, ili proizvode koji su zahvaćeni truljenjem.</a:t>
            </a:r>
          </a:p>
          <a:p>
            <a:pPr marL="457200" lvl="1" indent="0">
              <a:spcAft>
                <a:spcPts val="600"/>
              </a:spcAft>
              <a:buNone/>
            </a:pPr>
            <a:r>
              <a:rPr lang="sr-Latn-RS" b="1" i="1" dirty="0">
                <a:solidFill>
                  <a:schemeClr val="accent1"/>
                </a:solidFill>
              </a:rPr>
              <a:t>(ii) Klasa II</a:t>
            </a:r>
          </a:p>
          <a:p>
            <a:pPr marL="457200" lvl="1" indent="0">
              <a:spcAft>
                <a:spcPts val="600"/>
              </a:spcAft>
              <a:buNone/>
            </a:pPr>
            <a:r>
              <a:rPr lang="sr-Latn-RS" b="1" dirty="0">
                <a:solidFill>
                  <a:schemeClr val="accent1"/>
                </a:solidFill>
              </a:rPr>
              <a:t>Dozvoljena je ukupna </a:t>
            </a:r>
            <a:r>
              <a:rPr lang="sr-Latn-RS" b="1" dirty="0" err="1">
                <a:solidFill>
                  <a:schemeClr val="accent1"/>
                </a:solidFill>
              </a:rPr>
              <a:t>toleranca</a:t>
            </a:r>
            <a:r>
              <a:rPr lang="sr-Latn-RS" b="1" dirty="0">
                <a:solidFill>
                  <a:schemeClr val="accent1"/>
                </a:solidFill>
              </a:rPr>
              <a:t> od 10 %, po broju ili težini, slatkih paprika koje ne zadovoljavaju ni zahteve klase, ni minimalne zahteve. U okviru ove </a:t>
            </a:r>
            <a:r>
              <a:rPr lang="sr-Latn-RS" b="1" dirty="0" err="1">
                <a:solidFill>
                  <a:schemeClr val="accent1"/>
                </a:solidFill>
              </a:rPr>
              <a:t>tolerance</a:t>
            </a:r>
            <a:r>
              <a:rPr lang="sr-Latn-RS" b="1" dirty="0">
                <a:solidFill>
                  <a:schemeClr val="accent1"/>
                </a:solidFill>
              </a:rPr>
              <a:t> ne više od 2 % ukupno može se sastojati od proizvoda zahvaćenih truljenjem.</a:t>
            </a:r>
          </a:p>
          <a:p>
            <a:pPr marL="457200" lvl="1" indent="0">
              <a:spcAft>
                <a:spcPts val="600"/>
              </a:spcAft>
              <a:buNone/>
            </a:pPr>
            <a:r>
              <a:rPr lang="sr-Latn-RS" b="1" dirty="0"/>
              <a:t>B. TOLERANCIJE VELIČINE</a:t>
            </a:r>
          </a:p>
          <a:p>
            <a:pPr marL="457200" lvl="1" indent="0">
              <a:spcAft>
                <a:spcPts val="600"/>
              </a:spcAft>
              <a:buNone/>
            </a:pPr>
            <a:r>
              <a:rPr lang="sr-Latn-RS" b="1" dirty="0">
                <a:solidFill>
                  <a:schemeClr val="accent1"/>
                </a:solidFill>
              </a:rPr>
              <a:t>Za sve klase: dozvoljeno je ukupno 10 %, po broju ili težini, slatkih paprika koje ne zadovoljavaju zahteve u pogledu veličine, ali isključujući slatke paprike prečnika 10 mm većeg, ili manjeg od označene veličine.</a:t>
            </a:r>
            <a:endParaRPr lang="sr-Latn-RS" dirty="0"/>
          </a:p>
        </p:txBody>
      </p:sp>
    </p:spTree>
    <p:extLst>
      <p:ext uri="{BB962C8B-B14F-4D97-AF65-F5344CB8AC3E}">
        <p14:creationId xmlns:p14="http://schemas.microsoft.com/office/powerpoint/2010/main" val="29195717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65759"/>
            <a:ext cx="10515600" cy="680721"/>
          </a:xfrm>
        </p:spPr>
        <p:txBody>
          <a:bodyPr>
            <a:normAutofit fontScale="90000"/>
          </a:bodyPr>
          <a:lstStyle/>
          <a:p>
            <a:r>
              <a:rPr lang="en-US" dirty="0" err="1"/>
              <a:t>Odredbe</a:t>
            </a:r>
            <a:r>
              <a:rPr lang="en-US" dirty="0"/>
              <a:t> </a:t>
            </a:r>
            <a:r>
              <a:rPr lang="sr-Latn-RS" dirty="0"/>
              <a:t>u vezi sa prezentacijom proizvoda</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314994"/>
            <a:ext cx="10082349" cy="4963886"/>
          </a:xfrm>
        </p:spPr>
        <p:txBody>
          <a:bodyPr>
            <a:normAutofit fontScale="92500" lnSpcReduction="20000"/>
          </a:bodyPr>
          <a:lstStyle/>
          <a:p>
            <a:pPr marL="457200" lvl="1" indent="0">
              <a:spcAft>
                <a:spcPts val="600"/>
              </a:spcAft>
              <a:buNone/>
            </a:pPr>
            <a:r>
              <a:rPr lang="sr-Latn-RS" b="1" dirty="0"/>
              <a:t>A. Uniformnost</a:t>
            </a:r>
          </a:p>
          <a:p>
            <a:pPr marL="457200" lvl="1" indent="0">
              <a:spcAft>
                <a:spcPts val="600"/>
              </a:spcAft>
              <a:buNone/>
            </a:pPr>
            <a:r>
              <a:rPr lang="sr-Latn-RS" b="1" dirty="0">
                <a:solidFill>
                  <a:schemeClr val="accent1"/>
                </a:solidFill>
              </a:rPr>
              <a:t>Sadržaj svakog pakovanja mora da bude ujednačen i da sadrži samo slatke paprike istog porekla, sorte ili komercijalnog tipa, kvaliteta i veličine (ako je </a:t>
            </a:r>
            <a:r>
              <a:rPr lang="sr-Latn-RS" b="1" dirty="0" err="1">
                <a:solidFill>
                  <a:schemeClr val="accent1"/>
                </a:solidFill>
              </a:rPr>
              <a:t>kalibrisano</a:t>
            </a:r>
            <a:r>
              <a:rPr lang="sr-Latn-RS" b="1" dirty="0">
                <a:solidFill>
                  <a:schemeClr val="accent1"/>
                </a:solidFill>
              </a:rPr>
              <a:t>) a, u slučaju Klasa „Ekstra“ i Klase I, uglavnom istog stepena zrelosti i </a:t>
            </a:r>
            <a:r>
              <a:rPr lang="sr-Latn-RS" b="1" dirty="0" err="1">
                <a:solidFill>
                  <a:schemeClr val="accent1"/>
                </a:solidFill>
              </a:rPr>
              <a:t>obojenja</a:t>
            </a:r>
            <a:r>
              <a:rPr lang="sr-Latn-RS" b="1" dirty="0">
                <a:solidFill>
                  <a:schemeClr val="accent1"/>
                </a:solidFill>
              </a:rPr>
              <a:t>.</a:t>
            </a:r>
          </a:p>
          <a:p>
            <a:pPr marL="457200" lvl="1" indent="0">
              <a:spcAft>
                <a:spcPts val="600"/>
              </a:spcAft>
              <a:buNone/>
            </a:pPr>
            <a:r>
              <a:rPr lang="sr-Latn-RS" dirty="0"/>
              <a:t>Tumačenje: Za (sorte) slatke paprike koje menjaju boju, ujednačenost se može promeniti tokom transporta. U Klasi II dozvoljeno je mešanje proizvoda različitih boja i veličina.</a:t>
            </a:r>
          </a:p>
          <a:p>
            <a:pPr marL="457200" lvl="1" indent="0">
              <a:spcAft>
                <a:spcPts val="600"/>
              </a:spcAft>
              <a:buNone/>
            </a:pPr>
            <a:r>
              <a:rPr lang="sr-Latn-RS" b="1" dirty="0">
                <a:solidFill>
                  <a:schemeClr val="accent1"/>
                </a:solidFill>
              </a:rPr>
              <a:t>Međutim, mix slatkih paprika izrazito različitih boja i/ili komercijalnih vrsta može biti upakovana zajedno u pakovanje i/ili prodajnu jedinicu, pod uslovom da su ujednačene po kvalitetu i, za svaku boju i/ili komercijalni tip koji je u pitanju, po poreklu.</a:t>
            </a:r>
          </a:p>
          <a:p>
            <a:pPr marL="457200" lvl="1" indent="0">
              <a:spcAft>
                <a:spcPts val="600"/>
              </a:spcAft>
              <a:buNone/>
            </a:pPr>
            <a:r>
              <a:rPr lang="sr-Latn-RS" dirty="0"/>
              <a:t>Tumačenje: Ujednačenost veličine kod mix paprika izrazito različitih boja i/ili komercijalnih vrsta nije potrebna.</a:t>
            </a:r>
          </a:p>
          <a:p>
            <a:pPr marL="457200" lvl="1" indent="0">
              <a:spcAft>
                <a:spcPts val="600"/>
              </a:spcAft>
              <a:buNone/>
            </a:pPr>
            <a:r>
              <a:rPr lang="sr-Latn-RS" b="1" dirty="0">
                <a:solidFill>
                  <a:schemeClr val="accent1"/>
                </a:solidFill>
              </a:rPr>
              <a:t>Vidljivi deo sadržaja pakovanja mora biti reprezentativan za ceo sadržaj.</a:t>
            </a:r>
          </a:p>
          <a:p>
            <a:pPr marL="457200" lvl="1" indent="0">
              <a:spcAft>
                <a:spcPts val="600"/>
              </a:spcAft>
              <a:buNone/>
            </a:pPr>
            <a:r>
              <a:rPr lang="sr-Latn-RS" dirty="0"/>
              <a:t>Tumačenje: Svaki pokušaj prevare stavljanjem boljih plodova u gornje-vidljive slojeve nije dozvoljen.</a:t>
            </a:r>
          </a:p>
        </p:txBody>
      </p:sp>
    </p:spTree>
    <p:extLst>
      <p:ext uri="{BB962C8B-B14F-4D97-AF65-F5344CB8AC3E}">
        <p14:creationId xmlns:p14="http://schemas.microsoft.com/office/powerpoint/2010/main" val="28077549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65759"/>
            <a:ext cx="10515600" cy="680721"/>
          </a:xfrm>
        </p:spPr>
        <p:txBody>
          <a:bodyPr>
            <a:normAutofit fontScale="90000"/>
          </a:bodyPr>
          <a:lstStyle/>
          <a:p>
            <a:r>
              <a:rPr lang="en-US" dirty="0" err="1"/>
              <a:t>Odredbe</a:t>
            </a:r>
            <a:r>
              <a:rPr lang="en-US" dirty="0"/>
              <a:t> </a:t>
            </a:r>
            <a:r>
              <a:rPr lang="sr-Latn-RS" dirty="0"/>
              <a:t>u vezi sa prezentacijom proizvoda</a:t>
            </a:r>
            <a:endParaRPr lang="en-US" dirty="0"/>
          </a:p>
        </p:txBody>
      </p:sp>
      <p:sp>
        <p:nvSpPr>
          <p:cNvPr id="3" name="Content Placeholder 2">
            <a:extLst>
              <a:ext uri="{FF2B5EF4-FFF2-40B4-BE49-F238E27FC236}">
                <a16:creationId xmlns="" xmlns:a16="http://schemas.microsoft.com/office/drawing/2014/main" id="{B4382073-9BFE-4D1C-EB39-621CBAD65070}"/>
              </a:ext>
            </a:extLst>
          </p:cNvPr>
          <p:cNvSpPr>
            <a:spLocks noGrp="1"/>
          </p:cNvSpPr>
          <p:nvPr>
            <p:ph idx="1"/>
          </p:nvPr>
        </p:nvSpPr>
        <p:spPr>
          <a:xfrm>
            <a:off x="838200" y="1314994"/>
            <a:ext cx="10082349" cy="4963886"/>
          </a:xfrm>
        </p:spPr>
        <p:txBody>
          <a:bodyPr>
            <a:normAutofit/>
          </a:bodyPr>
          <a:lstStyle/>
          <a:p>
            <a:pPr marL="457200" lvl="1" indent="0">
              <a:spcAft>
                <a:spcPts val="600"/>
              </a:spcAft>
              <a:buNone/>
            </a:pPr>
            <a:r>
              <a:rPr lang="sr-Latn-RS" b="1" dirty="0"/>
              <a:t>A. Uniformnost</a:t>
            </a:r>
          </a:p>
          <a:p>
            <a:pPr marL="457200" lvl="1" indent="0">
              <a:spcAft>
                <a:spcPts val="600"/>
              </a:spcAft>
              <a:buNone/>
            </a:pPr>
            <a:r>
              <a:rPr lang="sr-Latn-RS" b="1" dirty="0">
                <a:solidFill>
                  <a:schemeClr val="accent1"/>
                </a:solidFill>
              </a:rPr>
              <a:t>Sadržaj svakog pakovanja mora da bude ujednačen i da sadrži samo slatke paprike istog porekla, sorte ili komercijalnog tipa, kvaliteta i veličine (ako je </a:t>
            </a:r>
            <a:r>
              <a:rPr lang="sr-Latn-RS" b="1" dirty="0" err="1">
                <a:solidFill>
                  <a:schemeClr val="accent1"/>
                </a:solidFill>
              </a:rPr>
              <a:t>kalibrisano</a:t>
            </a:r>
            <a:r>
              <a:rPr lang="sr-Latn-RS" b="1" dirty="0">
                <a:solidFill>
                  <a:schemeClr val="accent1"/>
                </a:solidFill>
              </a:rPr>
              <a:t>) a, u slučaju Klasa „Ekstra“ i Klase I, uglavnom istog stepena zrelosti i </a:t>
            </a:r>
            <a:r>
              <a:rPr lang="sr-Latn-RS" b="1" dirty="0" err="1">
                <a:solidFill>
                  <a:schemeClr val="accent1"/>
                </a:solidFill>
              </a:rPr>
              <a:t>obojenja</a:t>
            </a:r>
            <a:r>
              <a:rPr lang="sr-Latn-RS" b="1" dirty="0">
                <a:solidFill>
                  <a:schemeClr val="accent1"/>
                </a:solidFill>
              </a:rPr>
              <a:t>.</a:t>
            </a:r>
          </a:p>
          <a:p>
            <a:pPr marL="457200" lvl="1" indent="0">
              <a:spcAft>
                <a:spcPts val="600"/>
              </a:spcAft>
              <a:buNone/>
            </a:pPr>
            <a:r>
              <a:rPr lang="sr-Latn-RS" dirty="0"/>
              <a:t>Tumačenje: Za (sorte) slatke paprike koje menjaju boju, ujednačenost se može promeniti tokom transporta. U Klasi II dozvoljeno je mešanje proizvoda različitih boja i veličina.</a:t>
            </a:r>
            <a:endParaRPr lang="sr-Latn-RS" b="1" dirty="0">
              <a:solidFill>
                <a:schemeClr val="accent1"/>
              </a:solidFill>
            </a:endParaRPr>
          </a:p>
        </p:txBody>
      </p:sp>
    </p:spTree>
    <p:extLst>
      <p:ext uri="{BB962C8B-B14F-4D97-AF65-F5344CB8AC3E}">
        <p14:creationId xmlns:p14="http://schemas.microsoft.com/office/powerpoint/2010/main" val="370798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Prezentacija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Ujednačenost — izdužene paprike ujednačene boje (koja se menja) i veličine (dužine i prečnika) u skladu sa klasom I.</a:t>
            </a:r>
          </a:p>
        </p:txBody>
      </p:sp>
      <p:pic>
        <p:nvPicPr>
          <p:cNvPr id="4" name="Picture 3">
            <a:extLst>
              <a:ext uri="{FF2B5EF4-FFF2-40B4-BE49-F238E27FC236}">
                <a16:creationId xmlns="" xmlns:a16="http://schemas.microsoft.com/office/drawing/2014/main" id="{72451E27-4E68-464E-0F11-CD8AB0A4E17C}"/>
              </a:ext>
            </a:extLst>
          </p:cNvPr>
          <p:cNvPicPr>
            <a:picLocks noChangeAspect="1"/>
          </p:cNvPicPr>
          <p:nvPr/>
        </p:nvPicPr>
        <p:blipFill>
          <a:blip r:embed="rId2"/>
          <a:stretch>
            <a:fillRect/>
          </a:stretch>
        </p:blipFill>
        <p:spPr>
          <a:xfrm>
            <a:off x="1245324" y="1269660"/>
            <a:ext cx="5642917" cy="3196462"/>
          </a:xfrm>
          <a:prstGeom prst="rect">
            <a:avLst/>
          </a:prstGeom>
        </p:spPr>
      </p:pic>
    </p:spTree>
    <p:extLst>
      <p:ext uri="{BB962C8B-B14F-4D97-AF65-F5344CB8AC3E}">
        <p14:creationId xmlns:p14="http://schemas.microsoft.com/office/powerpoint/2010/main" val="13509905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Prezentacija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Ujednačenost — prihvatljiv raspon boja za paprike koje dobijaju/menjaju boju u klasama „ekstra” i I.</a:t>
            </a:r>
          </a:p>
        </p:txBody>
      </p:sp>
      <p:pic>
        <p:nvPicPr>
          <p:cNvPr id="5" name="Picture 4">
            <a:extLst>
              <a:ext uri="{FF2B5EF4-FFF2-40B4-BE49-F238E27FC236}">
                <a16:creationId xmlns="" xmlns:a16="http://schemas.microsoft.com/office/drawing/2014/main" id="{89CE4824-D606-F8E7-A087-D00CE8575F9B}"/>
              </a:ext>
            </a:extLst>
          </p:cNvPr>
          <p:cNvPicPr>
            <a:picLocks noChangeAspect="1"/>
          </p:cNvPicPr>
          <p:nvPr/>
        </p:nvPicPr>
        <p:blipFill>
          <a:blip r:embed="rId2"/>
          <a:stretch>
            <a:fillRect/>
          </a:stretch>
        </p:blipFill>
        <p:spPr>
          <a:xfrm>
            <a:off x="838200" y="1386075"/>
            <a:ext cx="6249392" cy="4312081"/>
          </a:xfrm>
          <a:prstGeom prst="rect">
            <a:avLst/>
          </a:prstGeom>
        </p:spPr>
      </p:pic>
    </p:spTree>
    <p:extLst>
      <p:ext uri="{BB962C8B-B14F-4D97-AF65-F5344CB8AC3E}">
        <p14:creationId xmlns:p14="http://schemas.microsoft.com/office/powerpoint/2010/main" val="33049301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Prezentacija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Ujednačenost — mix slatkih paprika izrazito različitih boja iste vrste u pakovanju.</a:t>
            </a:r>
          </a:p>
        </p:txBody>
      </p:sp>
      <p:pic>
        <p:nvPicPr>
          <p:cNvPr id="4" name="Picture 3">
            <a:extLst>
              <a:ext uri="{FF2B5EF4-FFF2-40B4-BE49-F238E27FC236}">
                <a16:creationId xmlns="" xmlns:a16="http://schemas.microsoft.com/office/drawing/2014/main" id="{1CC49E87-DC0E-1340-F640-BA9791BB5C9D}"/>
              </a:ext>
            </a:extLst>
          </p:cNvPr>
          <p:cNvPicPr>
            <a:picLocks noChangeAspect="1"/>
          </p:cNvPicPr>
          <p:nvPr/>
        </p:nvPicPr>
        <p:blipFill>
          <a:blip r:embed="rId2"/>
          <a:stretch>
            <a:fillRect/>
          </a:stretch>
        </p:blipFill>
        <p:spPr>
          <a:xfrm>
            <a:off x="838200" y="1663861"/>
            <a:ext cx="6040960" cy="4005419"/>
          </a:xfrm>
          <a:prstGeom prst="rect">
            <a:avLst/>
          </a:prstGeom>
        </p:spPr>
      </p:pic>
    </p:spTree>
    <p:extLst>
      <p:ext uri="{BB962C8B-B14F-4D97-AF65-F5344CB8AC3E}">
        <p14:creationId xmlns:p14="http://schemas.microsoft.com/office/powerpoint/2010/main" val="22100324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Prezentacija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Ujednačenost — mix slatkih paprika izrazito različitih boja iste vrste u prodajnoj posudici.</a:t>
            </a:r>
          </a:p>
        </p:txBody>
      </p:sp>
      <p:pic>
        <p:nvPicPr>
          <p:cNvPr id="5" name="Picture 4">
            <a:extLst>
              <a:ext uri="{FF2B5EF4-FFF2-40B4-BE49-F238E27FC236}">
                <a16:creationId xmlns="" xmlns:a16="http://schemas.microsoft.com/office/drawing/2014/main" id="{E57D1F19-6A86-D25E-7A90-F992B3C352BF}"/>
              </a:ext>
            </a:extLst>
          </p:cNvPr>
          <p:cNvPicPr>
            <a:picLocks noChangeAspect="1"/>
          </p:cNvPicPr>
          <p:nvPr/>
        </p:nvPicPr>
        <p:blipFill>
          <a:blip r:embed="rId2"/>
          <a:stretch>
            <a:fillRect/>
          </a:stretch>
        </p:blipFill>
        <p:spPr>
          <a:xfrm>
            <a:off x="1338292" y="1758806"/>
            <a:ext cx="5184286" cy="3073076"/>
          </a:xfrm>
          <a:prstGeom prst="rect">
            <a:avLst/>
          </a:prstGeom>
        </p:spPr>
      </p:pic>
    </p:spTree>
    <p:extLst>
      <p:ext uri="{BB962C8B-B14F-4D97-AF65-F5344CB8AC3E}">
        <p14:creationId xmlns:p14="http://schemas.microsoft.com/office/powerpoint/2010/main" val="31873650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4DFA5-CEFB-9C51-1432-B8061FF0621D}"/>
              </a:ext>
            </a:extLst>
          </p:cNvPr>
          <p:cNvSpPr>
            <a:spLocks noGrp="1"/>
          </p:cNvSpPr>
          <p:nvPr>
            <p:ph type="title"/>
          </p:nvPr>
        </p:nvSpPr>
        <p:spPr>
          <a:xfrm>
            <a:off x="838200" y="339633"/>
            <a:ext cx="10515600" cy="706847"/>
          </a:xfrm>
        </p:spPr>
        <p:txBody>
          <a:bodyPr/>
          <a:lstStyle/>
          <a:p>
            <a:r>
              <a:rPr lang="sr-Latn-RS" sz="4400" dirty="0"/>
              <a:t>Prezentacija proizvoda</a:t>
            </a:r>
            <a:endParaRPr lang="en-US" dirty="0"/>
          </a:p>
        </p:txBody>
      </p:sp>
      <p:sp>
        <p:nvSpPr>
          <p:cNvPr id="6" name="Content Placeholder 2">
            <a:extLst>
              <a:ext uri="{FF2B5EF4-FFF2-40B4-BE49-F238E27FC236}">
                <a16:creationId xmlns="" xmlns:a16="http://schemas.microsoft.com/office/drawing/2014/main" id="{9A879743-73AD-A1A6-9D56-856F7030BF2B}"/>
              </a:ext>
            </a:extLst>
          </p:cNvPr>
          <p:cNvSpPr txBox="1">
            <a:spLocks/>
          </p:cNvSpPr>
          <p:nvPr/>
        </p:nvSpPr>
        <p:spPr>
          <a:xfrm>
            <a:off x="7172960" y="1564640"/>
            <a:ext cx="4495800" cy="257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t>Ujednačenost — mix slatkih paprika izrazito različitih boja i tipova/sorti u prodajnoj posudici.</a:t>
            </a:r>
          </a:p>
        </p:txBody>
      </p:sp>
      <p:pic>
        <p:nvPicPr>
          <p:cNvPr id="4" name="Picture 3">
            <a:extLst>
              <a:ext uri="{FF2B5EF4-FFF2-40B4-BE49-F238E27FC236}">
                <a16:creationId xmlns="" xmlns:a16="http://schemas.microsoft.com/office/drawing/2014/main" id="{6667F410-5A63-79B6-023E-A4D891E0F344}"/>
              </a:ext>
            </a:extLst>
          </p:cNvPr>
          <p:cNvPicPr>
            <a:picLocks noChangeAspect="1"/>
          </p:cNvPicPr>
          <p:nvPr/>
        </p:nvPicPr>
        <p:blipFill>
          <a:blip r:embed="rId2"/>
          <a:stretch>
            <a:fillRect/>
          </a:stretch>
        </p:blipFill>
        <p:spPr>
          <a:xfrm>
            <a:off x="954160" y="1564639"/>
            <a:ext cx="5528082" cy="3276867"/>
          </a:xfrm>
          <a:prstGeom prst="rect">
            <a:avLst/>
          </a:prstGeom>
        </p:spPr>
      </p:pic>
    </p:spTree>
    <p:extLst>
      <p:ext uri="{BB962C8B-B14F-4D97-AF65-F5344CB8AC3E}">
        <p14:creationId xmlns:p14="http://schemas.microsoft.com/office/powerpoint/2010/main" val="3398869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4466</Words>
  <Application>Microsoft Office PowerPoint</Application>
  <PresentationFormat>Widescreen</PresentationFormat>
  <Paragraphs>385</Paragraphs>
  <Slides>111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111</vt:i4>
      </vt:variant>
    </vt:vector>
  </HeadingPairs>
  <TitlesOfParts>
    <vt:vector size="115" baseType="lpstr">
      <vt:lpstr>Arial</vt:lpstr>
      <vt:lpstr>Calibri</vt:lpstr>
      <vt:lpstr>Calibri Light</vt:lpstr>
      <vt:lpstr>Office Theme</vt:lpstr>
      <vt:lpstr>Primer UNECE standarda: slatke paprike</vt:lpstr>
      <vt:lpstr>Sadržaj</vt:lpstr>
      <vt:lpstr>Definicija proizvoda</vt:lpstr>
      <vt:lpstr>Definicija proizvoda</vt:lpstr>
      <vt:lpstr>Definicija proizvoda</vt:lpstr>
      <vt:lpstr>Definicija proizvoda</vt:lpstr>
      <vt:lpstr>Definicija proizvoda</vt:lpstr>
      <vt:lpstr>Definicija proizvoda</vt:lpstr>
      <vt:lpstr>Odredbe o kvalitetu</vt:lpstr>
      <vt:lpstr>Odredbe o kvalitetu</vt:lpstr>
      <vt:lpstr>Minimalni zahtevi / neoštećen plod</vt:lpstr>
      <vt:lpstr>Minimalni zahtevi / neoštećen plod</vt:lpstr>
      <vt:lpstr>Minimalni zahtevi / neoštećen plod</vt:lpstr>
      <vt:lpstr>Minimalni zahtevi / neoštećen plod</vt:lpstr>
      <vt:lpstr>Minimalni zahtevi / neoštećen plod</vt:lpstr>
      <vt:lpstr>Odredbe o kvalitetu, minimalni zahtevi</vt:lpstr>
      <vt:lpstr>Minimalni zahtevi / zdrav plod</vt:lpstr>
      <vt:lpstr>Minimalni zahtevi / zdrav plod</vt:lpstr>
      <vt:lpstr>Minimalni zahtevi / zdrav plod</vt:lpstr>
      <vt:lpstr>Minimalni zahtevi / zdrav plod</vt:lpstr>
      <vt:lpstr>Minimalni zahtevi / zdrav plod</vt:lpstr>
      <vt:lpstr>Minimalni zahtevi / čistoća plodova</vt:lpstr>
      <vt:lpstr>Minimalni zahtevi – čistoća plodova</vt:lpstr>
      <vt:lpstr>Minimalni zahtevi – čistoća plodova</vt:lpstr>
      <vt:lpstr>Minimalni zahtevi – čistoća plodova</vt:lpstr>
      <vt:lpstr>Minimalni zahtevi – čistoća plodova</vt:lpstr>
      <vt:lpstr>Minimalni zahtevi – čistoća plodova</vt:lpstr>
      <vt:lpstr>Minimalni zahtevi / svežina i čvrstoća ploda</vt:lpstr>
      <vt:lpstr>Minimalni zahtevi – svežina i čvrstoća</vt:lpstr>
      <vt:lpstr>Minimalni zahtevi / zagađenost štetočinama</vt:lpstr>
      <vt:lpstr>Minimalni zahtevi – prisustvo štetočina</vt:lpstr>
      <vt:lpstr>Minimalni zahtevi / oštećenja od insekata</vt:lpstr>
      <vt:lpstr>Minimalni zahtevi – oštećenja od insekata</vt:lpstr>
      <vt:lpstr>Minimalni zahtevi – oštećenja od insekata</vt:lpstr>
      <vt:lpstr>Minimalni zahtevi / oštećenja od hladnoće-mraza</vt:lpstr>
      <vt:lpstr>Minimalni zahtevi – oštećenja od hladnoće-mraza</vt:lpstr>
      <vt:lpstr>Minimalni zahtevi – oštećenja od hladnoće-mraza</vt:lpstr>
      <vt:lpstr>Minimalni zahtevi – oštećenja od hladnoće-mraza</vt:lpstr>
      <vt:lpstr>Minimalni zahtevi / peteljka i čašica</vt:lpstr>
      <vt:lpstr>Minimalni zahtevi – peteljka i čašica</vt:lpstr>
      <vt:lpstr>Minimalni zahtevi – peteljka i čašica</vt:lpstr>
      <vt:lpstr>Minimalni zahtevi – peteljka i čašica</vt:lpstr>
      <vt:lpstr>Minimalni zahtevi / ostale odredbe</vt:lpstr>
      <vt:lpstr>Odredbe o kvalitetu</vt:lpstr>
      <vt:lpstr>Klasifikacija / Ekstra klasa</vt:lpstr>
      <vt:lpstr>Klasifikacija / Ekstra klasa</vt:lpstr>
      <vt:lpstr>Odredbe o kvalitetu</vt:lpstr>
      <vt:lpstr>Klasifikacija / Klasa I</vt:lpstr>
      <vt:lpstr>Klasifikacija / Klasa I</vt:lpstr>
      <vt:lpstr>Odredbe o kvalitetu</vt:lpstr>
      <vt:lpstr>Klasifikacija / Klasa I</vt:lpstr>
      <vt:lpstr>Klasifikacija / Klasa I</vt:lpstr>
      <vt:lpstr>Klasifikacija / Klasa I</vt:lpstr>
      <vt:lpstr>Klasifikacija – u vezi promene boje</vt:lpstr>
      <vt:lpstr>Odredbe o kvalitetu</vt:lpstr>
      <vt:lpstr>Klasifikacija – Klasa I</vt:lpstr>
      <vt:lpstr>Klasifikacija – Klasa I</vt:lpstr>
      <vt:lpstr>Klasifikacija – Klasa I</vt:lpstr>
      <vt:lpstr>Klasifikacija – Klasa I</vt:lpstr>
      <vt:lpstr>Klasifikacija – Klasa I</vt:lpstr>
      <vt:lpstr>Klasifikacija – Klasa I</vt:lpstr>
      <vt:lpstr>Klasifikacija – Klasa I</vt:lpstr>
      <vt:lpstr>Klasifikacija – Klasa I</vt:lpstr>
      <vt:lpstr>Odredbe o kvalitetu</vt:lpstr>
      <vt:lpstr>Klasifikacija – Klasa II</vt:lpstr>
      <vt:lpstr>Klasifikacija – Klasa II</vt:lpstr>
      <vt:lpstr>Klasifikacija – Klasa II</vt:lpstr>
      <vt:lpstr>Klasifikacija – Klasa II</vt:lpstr>
      <vt:lpstr>Klasifikacija – Klasa II</vt:lpstr>
      <vt:lpstr>Klasifikacija – Klasa II</vt:lpstr>
      <vt:lpstr>Klasifikacija – Klasa II</vt:lpstr>
      <vt:lpstr>Odredbe o kvalitetu</vt:lpstr>
      <vt:lpstr>Klasifikacija – Klasa II</vt:lpstr>
      <vt:lpstr>Odredbe o kvalitetu</vt:lpstr>
      <vt:lpstr>Klasifikacija – Klasa II</vt:lpstr>
      <vt:lpstr>Klasifikacija – Klasa II</vt:lpstr>
      <vt:lpstr>Klasifikacija – Klasa II</vt:lpstr>
      <vt:lpstr>Klasifikacija – Klasa II</vt:lpstr>
      <vt:lpstr>Klasifikacija – Klasa II</vt:lpstr>
      <vt:lpstr>Klasifikacija – Klasa II</vt:lpstr>
      <vt:lpstr>Klasifikacija – Klasa II</vt:lpstr>
      <vt:lpstr>Klasifikacija – Klasa II</vt:lpstr>
      <vt:lpstr>Klasifikacija – Klasa II</vt:lpstr>
      <vt:lpstr>Klasifikacija – Klasa II</vt:lpstr>
      <vt:lpstr>Klasifikacija – Klasa II</vt:lpstr>
      <vt:lpstr>Klasifikacija – Klasa II</vt:lpstr>
      <vt:lpstr>Klasifikacija – Klasa II</vt:lpstr>
      <vt:lpstr>Klasifikacija – Klasa II</vt:lpstr>
      <vt:lpstr>Klasifikacija – Klasa II</vt:lpstr>
      <vt:lpstr>Odredbe o veličini plodova</vt:lpstr>
      <vt:lpstr>Odredbe o tolerancama</vt:lpstr>
      <vt:lpstr>Odredbe o tolerancama</vt:lpstr>
      <vt:lpstr>Odredbe u vezi sa prezentacijom proizvoda</vt:lpstr>
      <vt:lpstr>Odredbe u vezi sa prezentacijom proizvoda</vt:lpstr>
      <vt:lpstr>Prezentacija proizvoda</vt:lpstr>
      <vt:lpstr>Prezentacija proizvoda</vt:lpstr>
      <vt:lpstr>Prezentacija proizvoda</vt:lpstr>
      <vt:lpstr>Prezentacija proizvoda</vt:lpstr>
      <vt:lpstr>Prezentacija proizvoda</vt:lpstr>
      <vt:lpstr>Prezentacija proizvoda</vt:lpstr>
      <vt:lpstr>Prezentacija proizvoda</vt:lpstr>
      <vt:lpstr>Odredbe u vezi sa prezentacijom proizvoda</vt:lpstr>
      <vt:lpstr>Prezentacija proizvoda</vt:lpstr>
      <vt:lpstr>Prezentacija proizvoda</vt:lpstr>
      <vt:lpstr>Odredbe u vezi sa označavanjem proizvoda</vt:lpstr>
      <vt:lpstr>Odredbe u vezi sa označavanjem proizvoda</vt:lpstr>
      <vt:lpstr>Označavanje proizvoda</vt:lpstr>
      <vt:lpstr>Označavanje proizvoda</vt:lpstr>
      <vt:lpstr>Označavanje proizvoda</vt:lpstr>
      <vt:lpstr>Označavanje proizvoda</vt:lpstr>
      <vt:lpstr>Hvala na pažnji.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Primer UNECE standarda: slatke paprike</dc:title>
  <dc:creator>Zlatko Jovanovic</dc:creator>
  <cp:lastModifiedBy>IPN_LT</cp:lastModifiedBy>
  <cp:revision>28</cp:revision>
  <dcterms:created xsi:type="dcterms:W3CDTF">2023-06-22T12:14:03Z</dcterms:created>
  <dcterms:modified xsi:type="dcterms:W3CDTF">2023-07-19T08:55:14Z</dcterms:modified>
</cp:coreProperties>
</file>