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07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0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84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1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28AE7-C208-4657-AEA0-CABE7ACE9746}" type="datetimeFigureOut">
              <a:rPr lang="en-US" smtClean="0"/>
              <a:t>19-Jul-23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9723CD-C576-4CF3-B80F-D42CA73D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6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0C76B73-314B-4D83-8730-C679C8F46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6375" y="1061581"/>
            <a:ext cx="8915400" cy="22621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u </a:t>
            </a:r>
            <a:r>
              <a:rPr lang="en-US" dirty="0" err="1"/>
              <a:t>primarnoj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povr</a:t>
            </a:r>
            <a:r>
              <a:rPr lang="sr-Latn-RS" dirty="0"/>
              <a:t>ć</a:t>
            </a:r>
            <a:r>
              <a:rPr lang="en-GB" dirty="0" smtClean="0"/>
              <a:t>a</a:t>
            </a:r>
            <a:r>
              <a:rPr lang="sr-Latn-RS" dirty="0" smtClean="0"/>
              <a:t> i voća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6AA89F3-F4F0-41A4-888A-92E7316C4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375" y="3874914"/>
            <a:ext cx="8915400" cy="1127125"/>
          </a:xfrm>
        </p:spPr>
        <p:txBody>
          <a:bodyPr/>
          <a:lstStyle/>
          <a:p>
            <a:r>
              <a:rPr lang="en-US" dirty="0"/>
              <a:t>Sa</a:t>
            </a:r>
            <a:r>
              <a:rPr lang="en-GB" dirty="0" err="1"/>
              <a:t>ša</a:t>
            </a:r>
            <a:r>
              <a:rPr lang="en-GB" dirty="0"/>
              <a:t> </a:t>
            </a:r>
            <a:r>
              <a:rPr lang="en-GB" dirty="0" err="1"/>
              <a:t>Rašković</a:t>
            </a:r>
            <a:r>
              <a:rPr lang="en-GB" dirty="0"/>
              <a:t> , </a:t>
            </a:r>
            <a:r>
              <a:rPr lang="en-GB" dirty="0" err="1"/>
              <a:t>dipl.ing</a:t>
            </a:r>
            <a:r>
              <a:rPr lang="en-GB" dirty="0"/>
              <a:t>. </a:t>
            </a:r>
            <a:r>
              <a:rPr lang="en-GB" dirty="0" err="1"/>
              <a:t>poljoprivrede</a:t>
            </a:r>
            <a:r>
              <a:rPr lang="en-GB" dirty="0"/>
              <a:t> za  </a:t>
            </a:r>
            <a:r>
              <a:rPr lang="en-GB" dirty="0" err="1"/>
              <a:t>zaštitu</a:t>
            </a:r>
            <a:r>
              <a:rPr lang="en-GB" dirty="0"/>
              <a:t> </a:t>
            </a:r>
            <a:r>
              <a:rPr lang="en-GB" dirty="0" err="1" smtClean="0"/>
              <a:t>bilj</a:t>
            </a:r>
            <a:r>
              <a:rPr lang="sr-Latn-RS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9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BB53CD-6CAC-4AC6-8AA3-F54DE566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30" y="1732767"/>
            <a:ext cx="11615303" cy="5018762"/>
          </a:xfrm>
        </p:spPr>
        <p:txBody>
          <a:bodyPr/>
          <a:lstStyle/>
          <a:p>
            <a:r>
              <a:rPr lang="sr-Latn-RS" sz="2000" dirty="0"/>
              <a:t>GG  standard je osnovalo i razvilo pruvatno telo osnovano 1997 godine ( EUREPGAP) kao inicijativu britanskih i evropskih lanaca  supermarketa, kako bi se uspostavili zajednički minimalni standardi bezbednosti i higijene hrane</a:t>
            </a:r>
          </a:p>
          <a:p>
            <a:r>
              <a:rPr lang="sr-Latn-RS" sz="2000" dirty="0"/>
              <a:t>Proizvodjačima je potreban kako bi kroz sistrem upravljanja proizvodnjom, upotrebom pesticida , djubriva i vode , kao i drugim prirodnim  resursima, higijenom i bezbednošću uz poštovanje socijalnih i etičkih principa proizvodnje  bili prepoznati , vidljivi, kojima bi put ka tržištu bio otvoren a poslovanje  bilo  isplativo i održivo.</a:t>
            </a:r>
          </a:p>
          <a:p>
            <a:r>
              <a:rPr lang="sr-Latn-RS" sz="2000" dirty="0"/>
              <a:t>Trgovcima je potreban jer na taj nacin u svoje  objekte izlažu i prodaju proivode visokog standarda kvaliteta i bezbednosti</a:t>
            </a:r>
          </a:p>
          <a:p>
            <a:endParaRPr lang="sr-Latn-RS" sz="2000" dirty="0"/>
          </a:p>
          <a:p>
            <a:r>
              <a:rPr lang="sr-Latn-RS" sz="2000" dirty="0"/>
              <a:t>Potrošačima je potreban  zato đto oni dobijaju zdravu, kvalitetnu i sugurnu hranu , zato što su sigurni da je ona proizvedena u skladu sa  principima održive proizvodnje , poštujući njihove potrebe ali i okruženje u koje proizvedena, odnos prema životnoj sredini i  zaposlenima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6E5EB4-96B1-4078-BB7A-2E74EDF5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01" y="210529"/>
            <a:ext cx="891222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/>
              <a:t>GlobalGAP</a:t>
            </a:r>
            <a:r>
              <a:rPr lang="en-US" sz="3100" dirty="0"/>
              <a:t>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r>
              <a:rPr lang="en-US" sz="3100" dirty="0" err="1"/>
              <a:t>sistem</a:t>
            </a:r>
            <a:r>
              <a:rPr lang="en-US" sz="3100" dirty="0"/>
              <a:t> </a:t>
            </a:r>
            <a:r>
              <a:rPr lang="en-US" sz="3100" dirty="0" err="1"/>
              <a:t>održive</a:t>
            </a:r>
            <a:r>
              <a:rPr lang="en-US" sz="3100" dirty="0"/>
              <a:t> </a:t>
            </a:r>
            <a:r>
              <a:rPr lang="en-US" sz="3100" dirty="0" err="1"/>
              <a:t>poljoprivredne</a:t>
            </a:r>
            <a:r>
              <a:rPr lang="en-US" sz="3100" dirty="0"/>
              <a:t> </a:t>
            </a:r>
            <a:r>
              <a:rPr lang="en-US" sz="3100" dirty="0" err="1"/>
              <a:t>prakse</a:t>
            </a:r>
            <a:r>
              <a:rPr lang="en-US" sz="3100" dirty="0"/>
              <a:t> 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bezbedne</a:t>
            </a:r>
            <a:r>
              <a:rPr lang="en-US" sz="3100" dirty="0"/>
              <a:t> </a:t>
            </a:r>
            <a:r>
              <a:rPr lang="en-US" sz="3100" dirty="0" err="1"/>
              <a:t>primarne</a:t>
            </a:r>
            <a:r>
              <a:rPr lang="en-US" sz="3100" dirty="0"/>
              <a:t> </a:t>
            </a:r>
            <a:r>
              <a:rPr lang="en-US" sz="3100" dirty="0" err="1"/>
              <a:t>proizvodnje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A3A1D-6AF0-4F14-86FB-DD6B3A69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292" y="1830272"/>
            <a:ext cx="8671686" cy="4720840"/>
          </a:xfrm>
        </p:spPr>
        <p:txBody>
          <a:bodyPr>
            <a:normAutofit lnSpcReduction="10000"/>
          </a:bodyPr>
          <a:lstStyle/>
          <a:p>
            <a:r>
              <a:rPr lang="sr-Latn-RS" sz="2800" dirty="0"/>
              <a:t>Kvalitet proizvoda </a:t>
            </a:r>
          </a:p>
          <a:p>
            <a:endParaRPr lang="sr-Latn-RS" sz="2800" dirty="0"/>
          </a:p>
          <a:p>
            <a:r>
              <a:rPr lang="sr-Latn-RS" sz="2800" dirty="0"/>
              <a:t>Bezbednost hrane</a:t>
            </a:r>
          </a:p>
          <a:p>
            <a:endParaRPr lang="sr-Latn-RS" sz="2800" dirty="0"/>
          </a:p>
          <a:p>
            <a:r>
              <a:rPr lang="sr-Latn-RS" sz="2800" dirty="0"/>
              <a:t>Odrzivost proizvodnje</a:t>
            </a:r>
          </a:p>
          <a:p>
            <a:endParaRPr lang="sr-Latn-RS" sz="2800" dirty="0"/>
          </a:p>
          <a:p>
            <a:r>
              <a:rPr lang="sr-Latn-RS" sz="2800" dirty="0"/>
              <a:t>Tržišna prednost  i veća tržišna vrednost</a:t>
            </a:r>
          </a:p>
          <a:p>
            <a:endParaRPr lang="sr-Latn-RS" sz="2800" dirty="0"/>
          </a:p>
          <a:p>
            <a:r>
              <a:rPr lang="sr-Latn-RS" sz="2800" dirty="0"/>
              <a:t>Poverenje potrošača</a:t>
            </a:r>
          </a:p>
          <a:p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FBB599C-2C20-4E9D-82B7-3AB5309B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60425"/>
            <a:ext cx="8912225" cy="11172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/>
              <a:t>GlobalGAP</a:t>
            </a:r>
            <a:r>
              <a:rPr lang="en-US" sz="3100" dirty="0"/>
              <a:t>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r>
              <a:rPr lang="sr-Latn-RS" sz="3100" dirty="0"/>
              <a:t>ključne prednosti proizvoda sa ovim standardom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549D9-3B94-4647-B374-D7BCAEB4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2" y="1252603"/>
            <a:ext cx="11674256" cy="5249961"/>
          </a:xfrm>
        </p:spPr>
        <p:txBody>
          <a:bodyPr>
            <a:normAutofit/>
          </a:bodyPr>
          <a:lstStyle/>
          <a:p>
            <a:r>
              <a:rPr lang="en-US" sz="2800" b="0" dirty="0" err="1"/>
              <a:t>Sertifikaciju</a:t>
            </a:r>
            <a:r>
              <a:rPr lang="en-US" sz="2800" b="0" dirty="0"/>
              <a:t> </a:t>
            </a:r>
            <a:r>
              <a:rPr lang="en-US" sz="2800" b="0" dirty="0" err="1"/>
              <a:t>sprovode</a:t>
            </a:r>
            <a:r>
              <a:rPr lang="en-US" sz="2800" b="0" dirty="0"/>
              <a:t> </a:t>
            </a:r>
            <a:r>
              <a:rPr lang="en-US" sz="2800" b="0" dirty="0" err="1"/>
              <a:t>sertifikaciona</a:t>
            </a:r>
            <a:r>
              <a:rPr lang="en-US" sz="2800" b="0" dirty="0"/>
              <a:t> </a:t>
            </a:r>
            <a:r>
              <a:rPr lang="en-US" sz="2800" b="0" dirty="0" err="1"/>
              <a:t>tela</a:t>
            </a:r>
            <a:r>
              <a:rPr lang="en-US" sz="2800" b="0" dirty="0"/>
              <a:t> </a:t>
            </a:r>
            <a:r>
              <a:rPr lang="en-US" sz="2800" b="0" dirty="0" err="1"/>
              <a:t>osposobljena</a:t>
            </a:r>
            <a:r>
              <a:rPr lang="en-US" sz="2800" b="0" dirty="0"/>
              <a:t> </a:t>
            </a:r>
            <a:r>
              <a:rPr lang="en-US" sz="2800" b="0" dirty="0" err="1"/>
              <a:t>i</a:t>
            </a:r>
            <a:r>
              <a:rPr lang="en-US" sz="2800" b="0" dirty="0"/>
              <a:t> </a:t>
            </a:r>
            <a:r>
              <a:rPr lang="en-US" sz="2800" b="0" dirty="0" err="1"/>
              <a:t>ovlaš</a:t>
            </a:r>
            <a:r>
              <a:rPr lang="sr-Latn-RS" sz="2800" b="0" dirty="0"/>
              <a:t>ć</a:t>
            </a:r>
            <a:r>
              <a:rPr lang="en-US" sz="2800" b="0" dirty="0" err="1"/>
              <a:t>ena</a:t>
            </a:r>
            <a:r>
              <a:rPr lang="en-US" sz="2800" b="0" dirty="0"/>
              <a:t> (</a:t>
            </a:r>
            <a:r>
              <a:rPr lang="en-US" sz="2800" b="0" dirty="0" err="1"/>
              <a:t>akreditovana</a:t>
            </a:r>
            <a:r>
              <a:rPr lang="en-US" sz="2800" b="0" dirty="0"/>
              <a:t>) za </a:t>
            </a:r>
            <a:r>
              <a:rPr lang="en-US" sz="2800" b="0" dirty="0" err="1"/>
              <a:t>sertifikaciju</a:t>
            </a:r>
            <a:r>
              <a:rPr lang="en-US" sz="2800" b="0" dirty="0"/>
              <a:t> </a:t>
            </a:r>
            <a:r>
              <a:rPr lang="en-US" sz="2800" b="0" dirty="0" err="1"/>
              <a:t>proizvoda</a:t>
            </a:r>
            <a:r>
              <a:rPr lang="en-US" sz="2800" b="0" dirty="0"/>
              <a:t> od</a:t>
            </a:r>
            <a:r>
              <a:rPr lang="sr-Latn-RS" sz="2800" b="0" dirty="0"/>
              <a:t> </a:t>
            </a:r>
            <a:r>
              <a:rPr lang="pl-PL" sz="2800" b="0" dirty="0"/>
              <a:t>strane nacionalnih organizacija za akreditaciju i sekretarijata GlobalGAP-a</a:t>
            </a:r>
          </a:p>
          <a:p>
            <a:endParaRPr lang="pl-PL" sz="2800" b="0" dirty="0"/>
          </a:p>
          <a:p>
            <a:r>
              <a:rPr lang="en-US" sz="2800" b="0" dirty="0" err="1"/>
              <a:t>Vrši</a:t>
            </a:r>
            <a:r>
              <a:rPr lang="en-US" sz="2800" b="0" dirty="0"/>
              <a:t> se </a:t>
            </a:r>
            <a:r>
              <a:rPr lang="en-US" sz="2800" b="0" dirty="0" err="1"/>
              <a:t>sertifikacija</a:t>
            </a:r>
            <a:r>
              <a:rPr lang="en-US" sz="2800" b="0" dirty="0"/>
              <a:t> </a:t>
            </a:r>
            <a:r>
              <a:rPr lang="en-US" sz="2800" b="0" dirty="0" err="1"/>
              <a:t>proizvoda</a:t>
            </a:r>
            <a:r>
              <a:rPr lang="en-US" sz="2800" b="0" dirty="0"/>
              <a:t> </a:t>
            </a:r>
            <a:r>
              <a:rPr lang="en-US" sz="2800" b="0" dirty="0" err="1"/>
              <a:t>na</a:t>
            </a:r>
            <a:r>
              <a:rPr lang="en-US" sz="2800" b="0" dirty="0"/>
              <a:t> </a:t>
            </a:r>
            <a:r>
              <a:rPr lang="en-US" sz="2800" b="0" dirty="0" err="1"/>
              <a:t>na</a:t>
            </a:r>
            <a:r>
              <a:rPr lang="sr-Latn-RS" sz="2800" b="0" dirty="0"/>
              <a:t>č</a:t>
            </a:r>
            <a:r>
              <a:rPr lang="en-US" sz="2800" b="0" dirty="0"/>
              <a:t>in da se </a:t>
            </a:r>
            <a:r>
              <a:rPr lang="en-US" sz="2800" b="0" dirty="0" err="1"/>
              <a:t>proverava</a:t>
            </a:r>
            <a:r>
              <a:rPr lang="en-US" sz="2800" b="0" dirty="0"/>
              <a:t> </a:t>
            </a:r>
            <a:r>
              <a:rPr lang="en-US" sz="2800" b="0" dirty="0" err="1"/>
              <a:t>ceo</a:t>
            </a:r>
            <a:r>
              <a:rPr lang="en-US" sz="2800" b="0" dirty="0"/>
              <a:t> </a:t>
            </a:r>
            <a:r>
              <a:rPr lang="en-US" sz="2800" b="0" dirty="0" err="1"/>
              <a:t>proces</a:t>
            </a:r>
            <a:r>
              <a:rPr lang="en-US" sz="2800" b="0" dirty="0"/>
              <a:t> </a:t>
            </a:r>
            <a:r>
              <a:rPr lang="en-US" sz="2800" b="0" dirty="0" err="1"/>
              <a:t>proizvodnje</a:t>
            </a:r>
            <a:r>
              <a:rPr lang="en-US" sz="2800" b="0" dirty="0"/>
              <a:t> od po</a:t>
            </a:r>
            <a:r>
              <a:rPr lang="sr-Latn-RS" sz="2800" b="0" dirty="0"/>
              <a:t>č</a:t>
            </a:r>
            <a:r>
              <a:rPr lang="en-US" sz="2800" b="0" dirty="0" err="1"/>
              <a:t>etka</a:t>
            </a:r>
            <a:r>
              <a:rPr lang="en-US" sz="2800" b="0" dirty="0"/>
              <a:t> do </a:t>
            </a:r>
            <a:r>
              <a:rPr lang="en-US" sz="2800" b="0" dirty="0" err="1"/>
              <a:t>kraja</a:t>
            </a:r>
            <a:r>
              <a:rPr lang="en-US" sz="2800" b="0" dirty="0"/>
              <a:t> </a:t>
            </a:r>
            <a:r>
              <a:rPr lang="en-US" sz="2800" b="0" dirty="0" err="1"/>
              <a:t>uklju</a:t>
            </a:r>
            <a:r>
              <a:rPr lang="sr-Latn-RS" sz="2800" b="0" dirty="0"/>
              <a:t>č</a:t>
            </a:r>
            <a:r>
              <a:rPr lang="en-US" sz="2800" b="0" dirty="0" err="1"/>
              <a:t>uju</a:t>
            </a:r>
            <a:r>
              <a:rPr lang="sr-Latn-RS" sz="2800" b="0" dirty="0"/>
              <a:t>ć</a:t>
            </a:r>
            <a:r>
              <a:rPr lang="en-US" sz="2800" b="0" dirty="0" err="1"/>
              <a:t>i</a:t>
            </a:r>
            <a:r>
              <a:rPr lang="sr-Latn-RS" sz="2800" b="0" dirty="0"/>
              <a:t> </a:t>
            </a:r>
            <a:r>
              <a:rPr lang="en-US" sz="2800" b="0" dirty="0" err="1"/>
              <a:t>kontrolu</a:t>
            </a:r>
            <a:r>
              <a:rPr lang="en-US" sz="2800" b="0" dirty="0"/>
              <a:t> </a:t>
            </a:r>
            <a:r>
              <a:rPr lang="en-US" sz="2800" b="0" dirty="0" err="1"/>
              <a:t>svih</a:t>
            </a:r>
            <a:r>
              <a:rPr lang="en-US" sz="2800" b="0" dirty="0"/>
              <a:t> </a:t>
            </a:r>
            <a:r>
              <a:rPr lang="en-US" sz="2800" b="0" dirty="0" err="1"/>
              <a:t>inputa</a:t>
            </a:r>
            <a:r>
              <a:rPr lang="en-US" sz="2800" b="0" dirty="0"/>
              <a:t> </a:t>
            </a:r>
            <a:r>
              <a:rPr lang="en-US" sz="2800" b="0" dirty="0" err="1"/>
              <a:t>i</a:t>
            </a:r>
            <a:r>
              <a:rPr lang="en-US" sz="2800" b="0" dirty="0"/>
              <a:t> </a:t>
            </a:r>
            <a:r>
              <a:rPr lang="en-US" sz="2800" b="0" dirty="0" err="1"/>
              <a:t>svih</a:t>
            </a:r>
            <a:r>
              <a:rPr lang="en-US" sz="2800" b="0" dirty="0"/>
              <a:t> </a:t>
            </a:r>
            <a:r>
              <a:rPr lang="en-US" sz="2800" b="0" dirty="0" err="1"/>
              <a:t>aktivnosti</a:t>
            </a:r>
            <a:r>
              <a:rPr lang="en-US" sz="2800" b="0" dirty="0"/>
              <a:t> </a:t>
            </a:r>
            <a:r>
              <a:rPr lang="en-US" sz="2800" b="0" dirty="0" err="1"/>
              <a:t>tokom</a:t>
            </a:r>
            <a:r>
              <a:rPr lang="en-US" sz="2800" b="0" dirty="0"/>
              <a:t> </a:t>
            </a:r>
            <a:r>
              <a:rPr lang="en-US" sz="2800" b="0" dirty="0" err="1"/>
              <a:t>proizvodnje</a:t>
            </a:r>
            <a:r>
              <a:rPr lang="en-US" sz="2800" b="0" dirty="0"/>
              <a:t>, </a:t>
            </a:r>
            <a:r>
              <a:rPr lang="en-US" sz="2800" b="0" dirty="0" err="1"/>
              <a:t>skladištenja</a:t>
            </a:r>
            <a:r>
              <a:rPr lang="en-US" sz="2800" b="0" dirty="0"/>
              <a:t> </a:t>
            </a:r>
            <a:r>
              <a:rPr lang="en-US" sz="2800" b="0" dirty="0" err="1"/>
              <a:t>i</a:t>
            </a:r>
            <a:r>
              <a:rPr lang="en-US" sz="2800" b="0" dirty="0"/>
              <a:t> </a:t>
            </a:r>
            <a:r>
              <a:rPr lang="en-US" sz="2800" b="0" dirty="0" err="1"/>
              <a:t>transporta</a:t>
            </a:r>
            <a:endParaRPr lang="en-US" sz="2800" b="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0A37B97-928A-4672-A3CC-EBBFC1F4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35373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sr-Latn-RS" sz="3100" b="1" dirty="0"/>
              <a:t>Sertifikacija za  standard  </a:t>
            </a:r>
            <a:r>
              <a:rPr lang="en-US" sz="3100" b="1" u="sng" dirty="0" err="1"/>
              <a:t>GlobalGAP</a:t>
            </a:r>
            <a:r>
              <a:rPr lang="en-US" sz="3100" dirty="0"/>
              <a:t>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5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BF8C3-44A4-45F6-A622-099450BF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65" y="1308643"/>
            <a:ext cx="11114063" cy="5338827"/>
          </a:xfrm>
        </p:spPr>
        <p:txBody>
          <a:bodyPr>
            <a:normAutofit fontScale="85000" lnSpcReduction="20000"/>
          </a:bodyPr>
          <a:lstStyle/>
          <a:p>
            <a:r>
              <a:rPr lang="sr-Latn-RS" sz="3600" dirty="0"/>
              <a:t>Proces sertifikacije uključuje  sledeće korake: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Registracija proizvodjača( ili grupe)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Priprema, sinhronizacija i prilagodjavanje operativnih aktivnosti proizvodjalča u skladu sa  pravilima GG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Izbor akreditovanog  sertifikacionog tela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Proces inspekcije( provera poštovanja propisa, praksi, evidencija i druge dokumentacije-ček lista sa  292 CP)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Sertifikacija-izveštavanje ( potvrda  da  proizvodjac ispunjava/neispunjava uslove predvidjene standardom 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Korektivne mere ( ukoliko ih ima ) dopuna, promena ili druge aktivnosti sa  ciljem uskladjivanja pravila GG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Izdavanje sertifikata ( za odredjeni vremenski period)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900" dirty="0"/>
              <a:t>Nadzor ( periodične inspekcije, kontola aktivnosti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2A64BFD-95BF-4454-8DDD-2DDB4AF3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210529"/>
            <a:ext cx="8912225" cy="854183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100" b="1" dirty="0"/>
              <a:t>Sertifikacija za  standard  </a:t>
            </a:r>
            <a:r>
              <a:rPr lang="en-US" sz="3100" b="1" u="sng" dirty="0" err="1"/>
              <a:t>GlobalGAP</a:t>
            </a:r>
            <a:r>
              <a:rPr lang="en-US" sz="3100" dirty="0"/>
              <a:t>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6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F13AC-6C96-4D27-B357-4D0A01DB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38" y="1398373"/>
            <a:ext cx="11839361" cy="5342366"/>
          </a:xfrm>
        </p:spPr>
        <p:txBody>
          <a:bodyPr>
            <a:normAutofit lnSpcReduction="10000"/>
          </a:bodyPr>
          <a:lstStyle/>
          <a:p>
            <a:r>
              <a:rPr lang="sr-Latn-RS" sz="2400" dirty="0"/>
              <a:t>Upoznavanje i razumevanje svih zahteva u svim oblastima proizvodnje hrane   vezanih za  ovaj standar</a:t>
            </a:r>
          </a:p>
          <a:p>
            <a:r>
              <a:rPr lang="sr-Latn-RS" sz="2400" dirty="0"/>
              <a:t>Realna procena trenutnog stanja u odnosu na  zahteve, identifikovanje oblasti koje treba unaprediti  kako bi se  ispunili zahtevi standarda</a:t>
            </a:r>
          </a:p>
          <a:p>
            <a:r>
              <a:rPr lang="sr-Latn-RS" sz="2400" dirty="0"/>
              <a:t>Izrada plana aktivnosti, programa upotrebe  dozvoljenih pesticida, djubriva, upotrebe vode  i ostalih inputa ( i otpada )kao i drugih agrotehnickih mera i proizvodnih procedura</a:t>
            </a:r>
          </a:p>
          <a:p>
            <a:r>
              <a:rPr lang="sr-Latn-RS" sz="2400" dirty="0"/>
              <a:t>Implementiranje izmena, uspostavljanje novih procedura, sigurnosnih mera</a:t>
            </a:r>
          </a:p>
          <a:p>
            <a:r>
              <a:rPr lang="sr-Latn-RS" sz="2400" dirty="0"/>
              <a:t>Uspostavljanje zapisa i vodjenje detaljne evidencije o sprovedenim aktivnostima i merama kao što su datum, mesto, vreme, učesnici   izvodjenja aktivnosti, rezultati</a:t>
            </a:r>
          </a:p>
          <a:p>
            <a:r>
              <a:rPr lang="sr-Latn-RS" sz="2400" dirty="0"/>
              <a:t>Interne i eksterne provere radi utvrdjivanja uskladjenosti standarda</a:t>
            </a:r>
          </a:p>
          <a:p>
            <a:r>
              <a:rPr lang="sr-Latn-RS" sz="2400" dirty="0"/>
              <a:t>Izvestavanje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9821FD3-7BB2-40E9-A04E-CC45D542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205" y="117261"/>
            <a:ext cx="891222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100" b="1" dirty="0"/>
              <a:t>Osnovni koraci za primenu  </a:t>
            </a:r>
            <a:r>
              <a:rPr lang="en-US" sz="3100" b="1" u="sng" dirty="0" err="1"/>
              <a:t>GlobalGAP</a:t>
            </a:r>
            <a:r>
              <a:rPr lang="en-US" sz="3100" dirty="0"/>
              <a:t> </a:t>
            </a:r>
            <a:r>
              <a:rPr lang="sr-Latn-RS" sz="3100" b="1" dirty="0"/>
              <a:t>standarda u praksi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6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7D599-C906-48CA-9BF8-7CFB9697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-333632"/>
            <a:ext cx="10407682" cy="171964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b="1" dirty="0" err="1"/>
              <a:t>Glavni</a:t>
            </a:r>
            <a:r>
              <a:rPr lang="en-US" sz="2800" b="1" dirty="0"/>
              <a:t> </a:t>
            </a:r>
            <a:r>
              <a:rPr lang="en-US" sz="2800" b="1" dirty="0" err="1"/>
              <a:t>trendovi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tržištu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u </a:t>
            </a:r>
            <a:r>
              <a:rPr lang="en-US" sz="2800" b="1" dirty="0" err="1"/>
              <a:t>potrošnji</a:t>
            </a:r>
            <a:r>
              <a:rPr lang="en-US" sz="2800" b="1" dirty="0"/>
              <a:t>  </a:t>
            </a:r>
            <a:r>
              <a:rPr lang="en-US" sz="2800" b="1" dirty="0" err="1"/>
              <a:t>proizvoda</a:t>
            </a:r>
            <a:r>
              <a:rPr lang="en-US" sz="2800" b="1" dirty="0"/>
              <a:t> </a:t>
            </a:r>
            <a:r>
              <a:rPr lang="sr-Latn-RS" sz="2800" b="1" dirty="0"/>
              <a:t> sertifikovanih nekim od standarda kvaliteta </a:t>
            </a:r>
            <a:br>
              <a:rPr lang="sr-Latn-RS" sz="28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E39DCA-CDC2-4144-AAC0-186DAD9F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65" y="1581664"/>
            <a:ext cx="11472777" cy="507862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2800" dirty="0" err="1"/>
              <a:t>Zdravlje</a:t>
            </a:r>
            <a:r>
              <a:rPr lang="en-GB" sz="2800" dirty="0"/>
              <a:t> je  </a:t>
            </a:r>
            <a:r>
              <a:rPr lang="en-GB" sz="2800" dirty="0" err="1"/>
              <a:t>glavni</a:t>
            </a:r>
            <a:r>
              <a:rPr lang="en-GB" sz="2800" dirty="0"/>
              <a:t> </a:t>
            </a:r>
            <a:r>
              <a:rPr lang="en-GB" sz="2800" dirty="0" err="1"/>
              <a:t>razlog</a:t>
            </a:r>
            <a:r>
              <a:rPr lang="en-GB" sz="2800" dirty="0"/>
              <a:t> </a:t>
            </a:r>
            <a:r>
              <a:rPr lang="en-GB" sz="2800" dirty="0" err="1"/>
              <a:t>kupovine</a:t>
            </a:r>
            <a:r>
              <a:rPr lang="en-GB" sz="2800" dirty="0"/>
              <a:t> </a:t>
            </a:r>
            <a:r>
              <a:rPr lang="sr-Latn-RS" sz="2800" dirty="0"/>
              <a:t>ovakvih </a:t>
            </a:r>
            <a:r>
              <a:rPr lang="en-GB" sz="2800" dirty="0"/>
              <a:t> </a:t>
            </a:r>
            <a:r>
              <a:rPr lang="en-GB" sz="2800" dirty="0" err="1"/>
              <a:t>proizvoda</a:t>
            </a:r>
            <a:r>
              <a:rPr lang="en-GB" sz="2800" dirty="0"/>
              <a:t> </a:t>
            </a:r>
          </a:p>
          <a:p>
            <a:pPr marL="342900" indent="-342900">
              <a:buAutoNum type="arabicPeriod"/>
            </a:pPr>
            <a:r>
              <a:rPr lang="en-GB" sz="2800" dirty="0" err="1"/>
              <a:t>Mladi</a:t>
            </a:r>
            <a:r>
              <a:rPr lang="en-GB" sz="2800" dirty="0"/>
              <a:t> </a:t>
            </a:r>
            <a:r>
              <a:rPr lang="en-GB" sz="2800" dirty="0" err="1"/>
              <a:t>ljudi</a:t>
            </a:r>
            <a:r>
              <a:rPr lang="en-GB" sz="2800" dirty="0"/>
              <a:t>  ( </a:t>
            </a:r>
            <a:r>
              <a:rPr lang="en-GB" sz="2800" dirty="0" err="1"/>
              <a:t>posebno</a:t>
            </a:r>
            <a:r>
              <a:rPr lang="en-GB" sz="2800" dirty="0"/>
              <a:t> Y </a:t>
            </a:r>
            <a:r>
              <a:rPr lang="en-GB" sz="2800" dirty="0" err="1"/>
              <a:t>generacija</a:t>
            </a:r>
            <a:r>
              <a:rPr lang="en-GB" sz="2800" dirty="0"/>
              <a:t>) </a:t>
            </a:r>
            <a:r>
              <a:rPr lang="en-GB" sz="2800" dirty="0" err="1"/>
              <a:t>sve</a:t>
            </a:r>
            <a:r>
              <a:rPr lang="en-GB" sz="2800" dirty="0"/>
              <a:t>  </a:t>
            </a:r>
            <a:r>
              <a:rPr lang="en-GB" sz="2800" dirty="0" err="1"/>
              <a:t>više</a:t>
            </a:r>
            <a:r>
              <a:rPr lang="en-GB" sz="2800" dirty="0"/>
              <a:t>  </a:t>
            </a:r>
            <a:r>
              <a:rPr lang="en-GB" sz="2800" dirty="0" err="1"/>
              <a:t>konzumiraju</a:t>
            </a:r>
            <a:r>
              <a:rPr lang="en-GB" sz="2800" dirty="0"/>
              <a:t> </a:t>
            </a:r>
            <a:r>
              <a:rPr lang="sr-Latn-RS" sz="2800" dirty="0"/>
              <a:t>ovakvu </a:t>
            </a:r>
            <a:r>
              <a:rPr lang="en-GB" sz="2800" dirty="0" err="1"/>
              <a:t>hranu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err="1"/>
              <a:t>Lokalno</a:t>
            </a:r>
            <a:r>
              <a:rPr lang="en-GB" sz="2800" dirty="0"/>
              <a:t> </a:t>
            </a:r>
            <a:r>
              <a:rPr lang="en-GB" sz="2800" dirty="0" err="1"/>
              <a:t>poreklo</a:t>
            </a:r>
            <a:r>
              <a:rPr lang="en-GB" sz="2800" dirty="0"/>
              <a:t> </a:t>
            </a:r>
            <a:r>
              <a:rPr lang="en-GB" sz="2800" dirty="0" err="1"/>
              <a:t>hrane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err="1"/>
              <a:t>Sve</a:t>
            </a:r>
            <a:r>
              <a:rPr lang="en-GB" sz="2800" dirty="0"/>
              <a:t>  </a:t>
            </a:r>
            <a:r>
              <a:rPr lang="en-GB" sz="2800" dirty="0" err="1"/>
              <a:t>više</a:t>
            </a:r>
            <a:r>
              <a:rPr lang="en-GB" sz="2800" dirty="0"/>
              <a:t>  </a:t>
            </a:r>
            <a:r>
              <a:rPr lang="en-GB" sz="2800" dirty="0" err="1"/>
              <a:t>potrošača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vegetarijanci</a:t>
            </a:r>
            <a:r>
              <a:rPr lang="en-GB" sz="2800" dirty="0"/>
              <a:t> </a:t>
            </a:r>
            <a:r>
              <a:rPr lang="en-GB" sz="2800" dirty="0" err="1"/>
              <a:t>ili</a:t>
            </a:r>
            <a:r>
              <a:rPr lang="en-GB" sz="2800" dirty="0"/>
              <a:t> </a:t>
            </a:r>
            <a:r>
              <a:rPr lang="en-GB" sz="2800" dirty="0" err="1"/>
              <a:t>vegani</a:t>
            </a:r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err="1"/>
              <a:t>Zaštita</a:t>
            </a:r>
            <a:r>
              <a:rPr lang="en-GB" sz="2800" dirty="0"/>
              <a:t> </a:t>
            </a:r>
            <a:r>
              <a:rPr lang="en-GB" sz="2800" dirty="0" err="1"/>
              <a:t>životne</a:t>
            </a:r>
            <a:r>
              <a:rPr lang="en-GB" sz="2800" dirty="0"/>
              <a:t> </a:t>
            </a:r>
            <a:r>
              <a:rPr lang="en-GB" sz="2800" dirty="0" err="1"/>
              <a:t>sredine</a:t>
            </a:r>
            <a:r>
              <a:rPr lang="sr-Latn-RS" sz="2800" dirty="0"/>
              <a:t> i zdravlja ljudi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17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38EDF-3A08-4442-BE6B-55625EF8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835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r-Latn-RS" sz="5400" b="1" dirty="0"/>
              <a:t>HVALA NA PAŽNJI 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94656B-1EC9-4B27-9D62-6D744FBE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585" y="3657600"/>
            <a:ext cx="3107253" cy="21176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6D3609-614A-4FFE-B69A-8228209A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" y="1520868"/>
            <a:ext cx="11436263" cy="5030244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Ulaganja</a:t>
            </a:r>
            <a:r>
              <a:rPr lang="en-US" sz="2800" dirty="0"/>
              <a:t> u </a:t>
            </a:r>
            <a:r>
              <a:rPr lang="en-US" sz="2800" dirty="0" err="1"/>
              <a:t>proizvodnju</a:t>
            </a:r>
            <a:r>
              <a:rPr lang="en-US" sz="2800" dirty="0"/>
              <a:t> </a:t>
            </a:r>
            <a:r>
              <a:rPr lang="en-US" sz="2800" dirty="0" err="1"/>
              <a:t>kvalitetne</a:t>
            </a:r>
            <a:r>
              <a:rPr lang="en-US" sz="2800" dirty="0"/>
              <a:t> </a:t>
            </a:r>
            <a:r>
              <a:rPr lang="en-US" sz="2800" dirty="0" err="1"/>
              <a:t>hrane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Diverzifikacija</a:t>
            </a:r>
            <a:r>
              <a:rPr lang="en-US" sz="2800" dirty="0"/>
              <a:t> </a:t>
            </a:r>
            <a:r>
              <a:rPr lang="en-US" sz="2800" dirty="0" err="1"/>
              <a:t>proizvodnje</a:t>
            </a:r>
            <a:endParaRPr lang="en-US" sz="2800" dirty="0"/>
          </a:p>
          <a:p>
            <a:r>
              <a:rPr lang="en-US" sz="2800" b="1" dirty="0" err="1"/>
              <a:t>Sertifikacija</a:t>
            </a:r>
            <a:r>
              <a:rPr lang="en-US" sz="2800" b="1" dirty="0"/>
              <a:t>  </a:t>
            </a:r>
            <a:r>
              <a:rPr lang="en-US" sz="2800" b="1" dirty="0" err="1"/>
              <a:t>kvaliteta</a:t>
            </a:r>
            <a:r>
              <a:rPr lang="en-US" sz="2800" b="1" dirty="0"/>
              <a:t> u </a:t>
            </a:r>
            <a:r>
              <a:rPr lang="en-US" sz="2800" b="1" dirty="0" err="1"/>
              <a:t>skladu</a:t>
            </a:r>
            <a:r>
              <a:rPr lang="en-US" sz="2800" b="1" dirty="0"/>
              <a:t> </a:t>
            </a:r>
            <a:r>
              <a:rPr lang="en-US" sz="2800" b="1" dirty="0" err="1"/>
              <a:t>sa</a:t>
            </a:r>
            <a:r>
              <a:rPr lang="en-US" sz="2800" b="1" dirty="0"/>
              <a:t>  </a:t>
            </a:r>
            <a:r>
              <a:rPr lang="en-US" sz="2800" b="1" dirty="0" err="1"/>
              <a:t>medjunarodnim</a:t>
            </a:r>
            <a:r>
              <a:rPr lang="en-US" sz="2800" b="1" dirty="0"/>
              <a:t> </a:t>
            </a:r>
            <a:r>
              <a:rPr lang="en-US" sz="2800" b="1" dirty="0" err="1"/>
              <a:t>standardima</a:t>
            </a:r>
            <a:r>
              <a:rPr lang="en-US" sz="2800" b="1" dirty="0"/>
              <a:t> </a:t>
            </a:r>
          </a:p>
          <a:p>
            <a:r>
              <a:rPr lang="en-US" sz="2800" dirty="0" err="1"/>
              <a:t>Stvaranje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razvoj</a:t>
            </a:r>
            <a:r>
              <a:rPr lang="en-US" sz="2800" dirty="0"/>
              <a:t> </a:t>
            </a:r>
            <a:r>
              <a:rPr lang="en-US" sz="2800" dirty="0" err="1"/>
              <a:t>brendova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Promocija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marketing </a:t>
            </a:r>
            <a:r>
              <a:rPr lang="en-US" sz="2800" dirty="0" err="1"/>
              <a:t>prehrambenih</a:t>
            </a:r>
            <a:r>
              <a:rPr lang="en-US" sz="2800" dirty="0"/>
              <a:t> </a:t>
            </a:r>
            <a:r>
              <a:rPr lang="en-US" sz="2800" dirty="0" err="1"/>
              <a:t>proizvoda</a:t>
            </a:r>
            <a:endParaRPr lang="en-US" sz="2800" dirty="0"/>
          </a:p>
          <a:p>
            <a:r>
              <a:rPr lang="en-US" sz="2800" dirty="0" err="1"/>
              <a:t>Partnerstvo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saradnja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inostranim</a:t>
            </a:r>
            <a:r>
              <a:rPr lang="en-US" sz="2800" dirty="0"/>
              <a:t> </a:t>
            </a:r>
            <a:r>
              <a:rPr lang="en-US" sz="2800" dirty="0" err="1"/>
              <a:t>partnerima</a:t>
            </a:r>
            <a:r>
              <a:rPr lang="en-US" sz="2800" dirty="0"/>
              <a:t> ( </a:t>
            </a:r>
            <a:r>
              <a:rPr lang="en-US" sz="2800" dirty="0" err="1"/>
              <a:t>distributeri</a:t>
            </a:r>
            <a:r>
              <a:rPr lang="en-US" sz="2800" dirty="0"/>
              <a:t>, </a:t>
            </a:r>
            <a:r>
              <a:rPr lang="en-US" sz="2800" dirty="0" err="1"/>
              <a:t>organizacije</a:t>
            </a:r>
            <a:r>
              <a:rPr lang="en-US" sz="2800" dirty="0"/>
              <a:t> </a:t>
            </a:r>
            <a:r>
              <a:rPr lang="en-US" sz="2800" dirty="0" err="1"/>
              <a:t>potrosaca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sl.)</a:t>
            </a:r>
          </a:p>
          <a:p>
            <a:r>
              <a:rPr lang="en-US" sz="2800" dirty="0" err="1"/>
              <a:t>Obrazovanje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istrazivanje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Razvoj</a:t>
            </a:r>
            <a:r>
              <a:rPr lang="en-US" sz="2800" dirty="0"/>
              <a:t> </a:t>
            </a:r>
            <a:r>
              <a:rPr lang="en-US" sz="2800" dirty="0" err="1"/>
              <a:t>infrastrukture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75E2971-6B15-4B8A-88DD-2A440297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239756"/>
            <a:ext cx="8912225" cy="1281112"/>
          </a:xfrm>
        </p:spPr>
        <p:txBody>
          <a:bodyPr/>
          <a:lstStyle/>
          <a:p>
            <a:r>
              <a:rPr lang="sr-Latn-RS" dirty="0"/>
              <a:t>KAKO POVEĆATI IZVOZ HRANE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0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46E46E-8080-416C-8DC7-D021868DE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48" y="1449547"/>
            <a:ext cx="11302152" cy="5240018"/>
          </a:xfrm>
        </p:spPr>
        <p:txBody>
          <a:bodyPr>
            <a:normAutofit lnSpcReduction="10000"/>
          </a:bodyPr>
          <a:lstStyle/>
          <a:p>
            <a:r>
              <a:rPr lang="sr-Latn-RS" sz="2000" b="1" dirty="0"/>
              <a:t>HCCP</a:t>
            </a:r>
            <a:r>
              <a:rPr lang="sr-Latn-RS" sz="2000" dirty="0"/>
              <a:t> –osnovni standard, identifikacija i kontrola opasnosti u procesu proizvodnje</a:t>
            </a:r>
          </a:p>
          <a:p>
            <a:r>
              <a:rPr lang="sr-Latn-RS" sz="2000" b="1" dirty="0"/>
              <a:t>ISO 22000 </a:t>
            </a:r>
            <a:r>
              <a:rPr lang="sr-Latn-RS" sz="2000" dirty="0"/>
              <a:t>–sistem upravljanja bezbednošću hrane</a:t>
            </a:r>
          </a:p>
          <a:p>
            <a:r>
              <a:rPr lang="sr-Latn-RS" sz="2000" b="1" dirty="0"/>
              <a:t>GlobalGAP</a:t>
            </a:r>
            <a:r>
              <a:rPr lang="sr-Latn-RS" sz="2000" dirty="0"/>
              <a:t> – sistem održive poljoprivredne prakse  i bezbedne primarne proizvodnje</a:t>
            </a:r>
          </a:p>
          <a:p>
            <a:r>
              <a:rPr lang="sr-Latn-RS" sz="2000" b="1" dirty="0"/>
              <a:t>GFSI</a:t>
            </a:r>
            <a:r>
              <a:rPr lang="sr-Latn-RS" sz="2000" dirty="0"/>
              <a:t> – globalna inicijativa za bezbednost hrane u ukljucuje sledeće standarde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IFS –standard bezbednosti hrane za maloprodajne  lance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BRC - standard bezbednosti hrane za maloprodajne  lance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FSSC 22000 – standard kvaliteta i beybednosti hrane u čitavom lancu vrednosti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SQF – standard koji potvrdjuje da se  hrana proizvodi, obradjuje, priprema i rukuje po najvišim standardima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sr-Latn-RS" sz="1600" dirty="0"/>
          </a:p>
          <a:p>
            <a:pPr marL="0" indent="0">
              <a:buNone/>
            </a:pPr>
            <a:r>
              <a:rPr lang="sr-Latn-RS" sz="2000" dirty="0"/>
              <a:t>Ovi standardi osiguravaju zaštitu potrošača, smanjuju troškove u lancu nabavke i osiguravaju medjunarodnu razmenu informacija i znanja</a:t>
            </a:r>
          </a:p>
          <a:p>
            <a:r>
              <a:rPr lang="sr-Latn-RS" sz="2000" b="1" dirty="0"/>
              <a:t>CODEX ALIMENTARIJUS </a:t>
            </a:r>
            <a:r>
              <a:rPr lang="sr-Latn-RS" sz="2000" dirty="0"/>
              <a:t>– osnovni principi kodeksa i standarda za hranu u čitavom lancu proizvodnje i prerade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2EC3CE-57C4-4677-92F0-1B6134CD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485" y="168435"/>
            <a:ext cx="923270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NAJVA</a:t>
            </a:r>
            <a:r>
              <a:rPr lang="sr-Latn-RS" dirty="0"/>
              <a:t>ŽNIJI STANDARDI KVALITETA I BEZBEDNOSTI HRANE U LANCIMA VREDNOSTI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B0568-1FEC-4317-B3BE-DF65826A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95" y="1443680"/>
            <a:ext cx="11695199" cy="5272345"/>
          </a:xfrm>
        </p:spPr>
        <p:txBody>
          <a:bodyPr>
            <a:normAutofit lnSpcReduction="10000"/>
          </a:bodyPr>
          <a:lstStyle/>
          <a:p>
            <a:r>
              <a:rPr lang="sr-Latn-RS" sz="2800" b="1" dirty="0"/>
              <a:t>ORGANSKA PROIZVODNJA  </a:t>
            </a:r>
          </a:p>
          <a:p>
            <a:pPr marL="0" indent="0">
              <a:buNone/>
            </a:pPr>
            <a:r>
              <a:rPr lang="sr-Latn-RS" sz="2800" dirty="0"/>
              <a:t>	</a:t>
            </a:r>
            <a:r>
              <a:rPr lang="en-US" sz="2400" b="0" dirty="0" err="1"/>
              <a:t>predstavlja</a:t>
            </a:r>
            <a:r>
              <a:rPr lang="en-US" sz="2400" b="0" dirty="0"/>
              <a:t>  </a:t>
            </a:r>
            <a:r>
              <a:rPr lang="en-US" sz="2400" b="0" dirty="0" err="1"/>
              <a:t>sistem</a:t>
            </a:r>
            <a:r>
              <a:rPr lang="en-US" sz="2400" b="0" dirty="0"/>
              <a:t> </a:t>
            </a:r>
            <a:r>
              <a:rPr lang="en-US" sz="2400" b="0" dirty="0" err="1"/>
              <a:t>održive</a:t>
            </a:r>
            <a:r>
              <a:rPr lang="en-US" sz="2400" b="0" dirty="0"/>
              <a:t> </a:t>
            </a:r>
            <a:r>
              <a:rPr lang="en-US" sz="2400" b="0" dirty="0" err="1"/>
              <a:t>poljoprivrede</a:t>
            </a:r>
            <a:r>
              <a:rPr lang="en-US" sz="2400" b="0" dirty="0"/>
              <a:t>, koji se </a:t>
            </a:r>
            <a:r>
              <a:rPr lang="en-US" sz="2400" b="0" dirty="0" err="1"/>
              <a:t>bazira</a:t>
            </a:r>
            <a:r>
              <a:rPr lang="en-US" sz="2400" b="0" dirty="0"/>
              <a:t> </a:t>
            </a:r>
            <a:r>
              <a:rPr lang="en-US" sz="2400" b="0" dirty="0" err="1"/>
              <a:t>na</a:t>
            </a:r>
            <a:r>
              <a:rPr lang="en-US" sz="2400" b="0" dirty="0"/>
              <a:t> </a:t>
            </a:r>
            <a:r>
              <a:rPr lang="en-US" sz="2400" b="0" dirty="0" err="1"/>
              <a:t>poštovanju</a:t>
            </a:r>
            <a:r>
              <a:rPr lang="en-US" sz="2400" b="0" dirty="0"/>
              <a:t> </a:t>
            </a:r>
            <a:r>
              <a:rPr lang="en-US" sz="2400" b="0" dirty="0" err="1"/>
              <a:t>ekoloških</a:t>
            </a:r>
            <a:r>
              <a:rPr lang="en-US" sz="2400" b="0" dirty="0"/>
              <a:t> </a:t>
            </a:r>
            <a:r>
              <a:rPr lang="en-US" sz="2400" b="0" dirty="0" err="1"/>
              <a:t>principa</a:t>
            </a:r>
            <a:r>
              <a:rPr lang="en-US" sz="2400" b="0" dirty="0"/>
              <a:t>, </a:t>
            </a:r>
            <a:r>
              <a:rPr lang="en-US" sz="2400" b="0" dirty="0" err="1"/>
              <a:t>putem</a:t>
            </a:r>
            <a:r>
              <a:rPr lang="en-US" sz="2400" b="0" dirty="0"/>
              <a:t> </a:t>
            </a:r>
            <a:r>
              <a:rPr lang="en-US" sz="2400" b="0" dirty="0" err="1"/>
              <a:t>racionalnog</a:t>
            </a:r>
            <a:r>
              <a:rPr lang="en-US" sz="2400" b="0" dirty="0"/>
              <a:t> </a:t>
            </a:r>
            <a:r>
              <a:rPr lang="en-US" sz="2400" b="0" dirty="0" err="1"/>
              <a:t>korišćenja</a:t>
            </a:r>
            <a:r>
              <a:rPr lang="en-US" sz="2400" b="0" dirty="0"/>
              <a:t> </a:t>
            </a:r>
            <a:r>
              <a:rPr lang="en-US" sz="2400" b="0" dirty="0" err="1"/>
              <a:t>prirodnih</a:t>
            </a:r>
            <a:r>
              <a:rPr lang="en-US" sz="2400" b="0" dirty="0"/>
              <a:t> </a:t>
            </a:r>
            <a:r>
              <a:rPr lang="en-US" sz="2400" b="0" dirty="0" err="1"/>
              <a:t>resursa</a:t>
            </a:r>
            <a:r>
              <a:rPr lang="en-US" sz="2400" b="0" dirty="0"/>
              <a:t>, </a:t>
            </a:r>
            <a:r>
              <a:rPr lang="en-US" sz="2400" b="0" dirty="0" err="1"/>
              <a:t>upotrebe</a:t>
            </a:r>
            <a:r>
              <a:rPr lang="en-US" sz="2400" b="0" dirty="0"/>
              <a:t> </a:t>
            </a:r>
            <a:r>
              <a:rPr lang="en-US" sz="2400" b="0" dirty="0" err="1"/>
              <a:t>obnovljivih</a:t>
            </a:r>
            <a:r>
              <a:rPr lang="en-US" sz="2400" b="0" dirty="0"/>
              <a:t> </a:t>
            </a:r>
            <a:r>
              <a:rPr lang="en-US" sz="2400" b="0" dirty="0" err="1"/>
              <a:t>izvora</a:t>
            </a:r>
            <a:r>
              <a:rPr lang="en-US" sz="2400" b="0" dirty="0"/>
              <a:t> </a:t>
            </a:r>
            <a:r>
              <a:rPr lang="en-US" sz="2400" b="0" dirty="0" err="1"/>
              <a:t>energije</a:t>
            </a:r>
            <a:r>
              <a:rPr lang="en-US" sz="2400" b="0" dirty="0"/>
              <a:t>, </a:t>
            </a:r>
            <a:r>
              <a:rPr lang="en-US" sz="2400" b="0" dirty="0" err="1"/>
              <a:t>očuvanja</a:t>
            </a:r>
            <a:r>
              <a:rPr lang="en-US" sz="2400" b="0" dirty="0"/>
              <a:t> </a:t>
            </a:r>
            <a:r>
              <a:rPr lang="en-US" sz="2400" b="0" dirty="0" err="1"/>
              <a:t>prirodne</a:t>
            </a:r>
            <a:r>
              <a:rPr lang="en-US" sz="2400" b="0" dirty="0"/>
              <a:t> </a:t>
            </a:r>
            <a:r>
              <a:rPr lang="en-US" sz="2400" b="0" dirty="0" err="1"/>
              <a:t>raznolikosti</a:t>
            </a:r>
            <a:r>
              <a:rPr lang="en-US" sz="2400" b="0" dirty="0"/>
              <a:t>, </a:t>
            </a:r>
            <a:r>
              <a:rPr lang="en-US" sz="2400" b="0" dirty="0" err="1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zaštite</a:t>
            </a:r>
            <a:r>
              <a:rPr lang="en-US" sz="2400" b="0" dirty="0"/>
              <a:t> </a:t>
            </a:r>
            <a:r>
              <a:rPr lang="en-US" sz="2400" b="0" dirty="0" err="1"/>
              <a:t>životne</a:t>
            </a:r>
            <a:r>
              <a:rPr lang="en-US" sz="2400" b="0" dirty="0"/>
              <a:t> </a:t>
            </a:r>
            <a:r>
              <a:rPr lang="en-US" sz="2400" b="0" dirty="0" err="1"/>
              <a:t>sredine</a:t>
            </a:r>
            <a:r>
              <a:rPr lang="en-US" sz="2400" b="0" dirty="0"/>
              <a:t>.</a:t>
            </a:r>
          </a:p>
          <a:p>
            <a:pPr marL="0" indent="0">
              <a:buNone/>
            </a:pPr>
            <a:r>
              <a:rPr lang="en-US" sz="2400" b="0" dirty="0" err="1"/>
              <a:t>Usmerena</a:t>
            </a:r>
            <a:r>
              <a:rPr lang="en-US" sz="2400" b="0" dirty="0"/>
              <a:t> je </a:t>
            </a:r>
            <a:r>
              <a:rPr lang="en-US" sz="2400" b="0" dirty="0" err="1"/>
              <a:t>na</a:t>
            </a:r>
            <a:r>
              <a:rPr lang="en-US" sz="2400" b="0" dirty="0"/>
              <a:t> </a:t>
            </a:r>
            <a:r>
              <a:rPr lang="en-US" sz="2400" b="0" dirty="0" err="1"/>
              <a:t>očuvanje</a:t>
            </a:r>
            <a:r>
              <a:rPr lang="en-US" sz="2400" b="0" dirty="0"/>
              <a:t> </a:t>
            </a:r>
            <a:r>
              <a:rPr lang="en-US" sz="2400" b="0" dirty="0" err="1"/>
              <a:t>životne</a:t>
            </a:r>
            <a:r>
              <a:rPr lang="en-US" sz="2400" b="0" dirty="0"/>
              <a:t> </a:t>
            </a:r>
            <a:r>
              <a:rPr lang="en-US" sz="2400" b="0" dirty="0" err="1"/>
              <a:t>sredine</a:t>
            </a:r>
            <a:r>
              <a:rPr lang="en-US" sz="2400" b="0" dirty="0"/>
              <a:t> </a:t>
            </a:r>
            <a:r>
              <a:rPr lang="en-US" sz="2400" b="0" dirty="0" err="1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prirodnih</a:t>
            </a:r>
            <a:r>
              <a:rPr lang="en-US" sz="2400" b="0" dirty="0"/>
              <a:t> </a:t>
            </a:r>
            <a:r>
              <a:rPr lang="en-US" sz="2400" b="0" dirty="0" err="1"/>
              <a:t>resursa</a:t>
            </a:r>
            <a:r>
              <a:rPr lang="en-US" sz="2400" b="0" dirty="0"/>
              <a:t> u </a:t>
            </a:r>
            <a:r>
              <a:rPr lang="en-US" sz="2400" b="0" dirty="0" err="1"/>
              <a:t>složenim</a:t>
            </a:r>
            <a:r>
              <a:rPr lang="en-US" sz="2400" b="0" dirty="0"/>
              <a:t> </a:t>
            </a:r>
            <a:r>
              <a:rPr lang="en-US" sz="2400" b="0" dirty="0" err="1"/>
              <a:t>agroekosistemina</a:t>
            </a:r>
            <a:r>
              <a:rPr lang="en-US" sz="2400" b="0" dirty="0"/>
              <a:t> </a:t>
            </a:r>
            <a:r>
              <a:rPr lang="en-US" sz="2400" b="0" dirty="0" err="1"/>
              <a:t>kojima</a:t>
            </a:r>
            <a:r>
              <a:rPr lang="en-US" sz="2400" b="0" dirty="0"/>
              <a:t> </a:t>
            </a:r>
            <a:r>
              <a:rPr lang="en-US" sz="2400" b="0" dirty="0" err="1"/>
              <a:t>upravljaju</a:t>
            </a:r>
            <a:r>
              <a:rPr lang="en-US" sz="2400" b="0" dirty="0"/>
              <a:t> </a:t>
            </a:r>
            <a:r>
              <a:rPr lang="en-US" sz="2400" b="0" dirty="0" err="1"/>
              <a:t>poljoprivredni</a:t>
            </a:r>
            <a:r>
              <a:rPr lang="en-US" sz="2400" b="0" dirty="0"/>
              <a:t> </a:t>
            </a:r>
            <a:r>
              <a:rPr lang="en-US" sz="2400" b="0" dirty="0" err="1"/>
              <a:t>proizvodjaci</a:t>
            </a:r>
            <a:r>
              <a:rPr lang="en-US" sz="2400" b="0" dirty="0"/>
              <a:t> </a:t>
            </a:r>
            <a:r>
              <a:rPr lang="en-US" sz="2400" b="0" dirty="0" err="1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integralno</a:t>
            </a:r>
            <a:r>
              <a:rPr lang="en-US" sz="2400" b="0" dirty="0"/>
              <a:t> je </a:t>
            </a:r>
            <a:r>
              <a:rPr lang="en-US" sz="2400" b="0" dirty="0" err="1"/>
              <a:t>povezana</a:t>
            </a:r>
            <a:r>
              <a:rPr lang="en-US" sz="2400" b="0" dirty="0"/>
              <a:t>  </a:t>
            </a:r>
            <a:r>
              <a:rPr lang="en-US" sz="2400" b="0" dirty="0" err="1"/>
              <a:t>sa</a:t>
            </a:r>
            <a:r>
              <a:rPr lang="en-US" sz="2400" b="0" dirty="0"/>
              <a:t>  </a:t>
            </a:r>
            <a:r>
              <a:rPr lang="en-US" sz="2400" b="0" dirty="0" err="1"/>
              <a:t>svim</a:t>
            </a:r>
            <a:r>
              <a:rPr lang="en-US" sz="2400" b="0" dirty="0"/>
              <a:t> </a:t>
            </a:r>
            <a:r>
              <a:rPr lang="en-US" sz="2400" b="0" dirty="0" err="1"/>
              <a:t>vidovima</a:t>
            </a:r>
            <a:r>
              <a:rPr lang="en-US" sz="2400" b="0" dirty="0"/>
              <a:t> </a:t>
            </a:r>
            <a:r>
              <a:rPr lang="en-US" sz="2400" b="0" dirty="0" err="1"/>
              <a:t>ruralne</a:t>
            </a:r>
            <a:r>
              <a:rPr lang="en-US" sz="2400" b="0" dirty="0"/>
              <a:t> </a:t>
            </a:r>
            <a:r>
              <a:rPr lang="en-US" sz="2400" b="0" dirty="0" err="1"/>
              <a:t>ekonomije</a:t>
            </a:r>
            <a:r>
              <a:rPr lang="en-US" sz="2400" b="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Osnovni</a:t>
            </a:r>
            <a:r>
              <a:rPr lang="en-US" sz="2400" dirty="0"/>
              <a:t> </a:t>
            </a:r>
            <a:r>
              <a:rPr lang="en-US" sz="2400" dirty="0" err="1"/>
              <a:t>kriterijumi</a:t>
            </a:r>
            <a:r>
              <a:rPr lang="en-US" sz="2400" dirty="0"/>
              <a:t> koji se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ispuniti</a:t>
            </a:r>
            <a:r>
              <a:rPr lang="en-US" sz="2400" dirty="0"/>
              <a:t> da  bi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proizvod</a:t>
            </a:r>
            <a:r>
              <a:rPr lang="en-US" sz="2400" dirty="0"/>
              <a:t>  bio </a:t>
            </a:r>
            <a:r>
              <a:rPr lang="en-US" sz="2400" dirty="0" err="1"/>
              <a:t>organski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err="1"/>
              <a:t>Odsustvo</a:t>
            </a:r>
            <a:r>
              <a:rPr lang="en-US" sz="2400" dirty="0"/>
              <a:t> </a:t>
            </a:r>
            <a:r>
              <a:rPr lang="en-US" sz="2400" dirty="0" err="1"/>
              <a:t>nedozvoljenih</a:t>
            </a:r>
            <a:r>
              <a:rPr lang="en-US" sz="2400" dirty="0"/>
              <a:t> </a:t>
            </a:r>
            <a:r>
              <a:rPr lang="en-US" sz="2400" dirty="0" err="1"/>
              <a:t>pesticida</a:t>
            </a:r>
            <a:r>
              <a:rPr lang="en-US" sz="24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b="0" dirty="0" err="1"/>
              <a:t>Odsustvo</a:t>
            </a:r>
            <a:r>
              <a:rPr lang="en-US" sz="2400" b="0" dirty="0"/>
              <a:t> </a:t>
            </a:r>
            <a:r>
              <a:rPr lang="en-US" sz="2400" b="0" dirty="0" err="1"/>
              <a:t>teskih</a:t>
            </a:r>
            <a:r>
              <a:rPr lang="en-US" sz="2400" b="0" dirty="0"/>
              <a:t> </a:t>
            </a:r>
            <a:r>
              <a:rPr lang="en-US" sz="2400" b="0" dirty="0" err="1"/>
              <a:t>metala</a:t>
            </a:r>
            <a:endParaRPr lang="en-US" sz="2400" b="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err="1"/>
              <a:t>Zabranjena</a:t>
            </a:r>
            <a:r>
              <a:rPr lang="en-US" sz="2400" dirty="0"/>
              <a:t> </a:t>
            </a:r>
            <a:r>
              <a:rPr lang="en-US" sz="2400" dirty="0" err="1"/>
              <a:t>upotreba</a:t>
            </a:r>
            <a:r>
              <a:rPr lang="en-US" sz="2400" dirty="0"/>
              <a:t>  GMO </a:t>
            </a:r>
            <a:r>
              <a:rPr lang="en-US" sz="2400" dirty="0" err="1"/>
              <a:t>organizama</a:t>
            </a:r>
            <a:endParaRPr lang="en-US" sz="2400" b="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8C0CC0-6DFE-4109-B7FE-9F31520D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41974"/>
            <a:ext cx="9567691" cy="1281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NAJVA</a:t>
            </a:r>
            <a:r>
              <a:rPr lang="sr-Latn-RS" dirty="0"/>
              <a:t>ŽNIJI  STANDARDI  POSEBNOG KVALITETA HRANE U LANCIMA VREDNOSTI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505A6-055C-4B84-A2A7-C77FEC13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81" y="1447800"/>
            <a:ext cx="11695199" cy="5243512"/>
          </a:xfrm>
        </p:spPr>
        <p:txBody>
          <a:bodyPr/>
          <a:lstStyle/>
          <a:p>
            <a:r>
              <a:rPr lang="sr-Latn-RS" sz="2800" b="1" dirty="0"/>
              <a:t>Uspostavljeni  privatni standardi u okviru Organske proizvodnje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EU Organic standard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NOP – SAD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JAS – Japan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Naturland –Nemačka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Demeter – Nwemačka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ArgeBio - Austrija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Bio Suisse – Švajcarska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400" b="1" dirty="0"/>
              <a:t>Canada Organic- Kanada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r-Latn-RS" sz="1800" b="1" dirty="0"/>
          </a:p>
          <a:p>
            <a:pPr lvl="1">
              <a:buFont typeface="Wingdings" panose="05000000000000000000" pitchFamily="2" charset="2"/>
              <a:buChar char="Ø"/>
            </a:pPr>
            <a:endParaRPr lang="sr-Latn-RS" sz="1800" b="1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A1CF51-568E-4278-ACDF-CD9F7B8D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66688"/>
            <a:ext cx="9728329" cy="1281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NAJVA</a:t>
            </a:r>
            <a:r>
              <a:rPr lang="sr-Latn-RS" dirty="0"/>
              <a:t>ŽNIJI  STANDARDI  POSEBNOG KVALITETA HRANE U LANCIMA VREDNOSTI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658AD6-4E9C-40CF-B574-7D318F0C7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64" y="2088777"/>
            <a:ext cx="1444877" cy="640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E07A6D-5734-42F7-AADC-B355A472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5" y="2064390"/>
            <a:ext cx="865707" cy="66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31302B-0751-4EAF-8F07-D2FB5958A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945" y="2098438"/>
            <a:ext cx="658425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DE0D18-83C8-41DD-BAC7-9024A67F5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094" y="2986087"/>
            <a:ext cx="285750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0777CE-15FC-4ED2-BF6A-884FA1896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532" y="4872037"/>
            <a:ext cx="42386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A2FB97-90ED-4BF9-A43C-92106F4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34" y="1331933"/>
            <a:ext cx="11356932" cy="5365641"/>
          </a:xfrm>
        </p:spPr>
        <p:txBody>
          <a:bodyPr/>
          <a:lstStyle/>
          <a:p>
            <a:r>
              <a:rPr lang="sr-Latn-RS" sz="2800" dirty="0"/>
              <a:t>Primena dobre poljoprivredne prakse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1800" dirty="0"/>
              <a:t>Korišćenje bezbedne vode za navodnjavanje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1800" dirty="0"/>
              <a:t>Pravilno rukovanje inputima u proizvodnji ( pesticid, djubriva i dr.)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1800" dirty="0"/>
              <a:t>Higijena tokom izvodjenja radnih operacija  i kontakta sa proizvodima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1800" dirty="0"/>
              <a:t>Upravljanje i kontrola štetočina i bolesti –integralna kontrola štetočina i bolesti, plodored, biološka kontrola bolesti i sl.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5BCA88-929E-44D1-8588-0115F38A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02" y="160425"/>
            <a:ext cx="10234264" cy="1281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NAJVA</a:t>
            </a:r>
            <a:r>
              <a:rPr lang="sr-Latn-RS" dirty="0"/>
              <a:t>ŽNIJI ASPEKTI STANDARDA  KVALITETA I BEZBEDNOSTI HRANE U LANCIMA VREDNOSTI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599C96-6B32-4B1F-94C0-35FA294C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5" y="3681121"/>
            <a:ext cx="8192529" cy="31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83953-8BA3-4661-B762-25861916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10348644" cy="1280890"/>
          </a:xfrm>
        </p:spPr>
        <p:txBody>
          <a:bodyPr>
            <a:normAutofit/>
          </a:bodyPr>
          <a:lstStyle/>
          <a:p>
            <a:r>
              <a:rPr lang="en-US" dirty="0"/>
              <a:t>NAJVAŽNIJI ASPEKTI STANDARDA  KVALITETA I BEZBEDNOSTI HRANE U LANCIMA VREDNOSTI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6C503-C470-4BC5-A013-B6A465EC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2" y="1295403"/>
            <a:ext cx="11634788" cy="5453739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Tehnike rukovanja , berbe , transporta i skladištenja proizvioda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Sledljivost i tok kretanja dokumentacije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Provera kvaliteta proizvoda  kroz  sistem uzorkovanja i testiranja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Uskladjenost  sa  nacionalnim i medjunarodnim standardima, regulativama, propisima i smernicama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Edukacija i obrazovanje  svih učesnika uključenih u lance vrednosti</a:t>
            </a:r>
          </a:p>
          <a:p>
            <a:r>
              <a:rPr lang="en-US" sz="2800" dirty="0" err="1"/>
              <a:t>Analiza</a:t>
            </a:r>
            <a:r>
              <a:rPr lang="en-US" sz="2800" dirty="0"/>
              <a:t> </a:t>
            </a:r>
            <a:r>
              <a:rPr lang="en-US" sz="2800" dirty="0" err="1"/>
              <a:t>opasnosti</a:t>
            </a:r>
            <a:r>
              <a:rPr lang="en-US" sz="2800" dirty="0"/>
              <a:t> I </a:t>
            </a:r>
            <a:r>
              <a:rPr lang="en-US" sz="2800" dirty="0" err="1"/>
              <a:t>kriti</a:t>
            </a:r>
            <a:r>
              <a:rPr lang="sr-Latn-RS" sz="2800" dirty="0"/>
              <a:t>č</a:t>
            </a:r>
            <a:r>
              <a:rPr lang="en-US" sz="2800" dirty="0" err="1"/>
              <a:t>nih</a:t>
            </a:r>
            <a:r>
              <a:rPr lang="en-US" sz="2800" dirty="0"/>
              <a:t> </a:t>
            </a:r>
            <a:r>
              <a:rPr lang="en-US" sz="2800" dirty="0" err="1"/>
              <a:t>kontrolnih</a:t>
            </a:r>
            <a:r>
              <a:rPr lang="en-US" sz="2800" dirty="0"/>
              <a:t> ta</a:t>
            </a:r>
            <a:r>
              <a:rPr lang="sr-Latn-RS" sz="2800" dirty="0"/>
              <a:t>č</a:t>
            </a:r>
            <a:r>
              <a:rPr lang="en-US" sz="2800" dirty="0"/>
              <a:t>aka</a:t>
            </a:r>
            <a:endParaRPr lang="sr-Latn-RS" sz="2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Postovanje HCCP procedura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Izrada analize i procene opasnosti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Identifikacija  kontrolnih kritičnih tačaka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400" dirty="0"/>
              <a:t>Monitoring, korektivne mere i verifikacija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1E281D-2170-4447-904B-1BD798D3A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4" t="5302" r="47718" b="48765"/>
          <a:stretch/>
        </p:blipFill>
        <p:spPr>
          <a:xfrm>
            <a:off x="8778904" y="4114799"/>
            <a:ext cx="2700523" cy="26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8C157-2140-4D88-9095-77698326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805" y="173173"/>
            <a:ext cx="101961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/>
              <a:t>GlobalGAP</a:t>
            </a:r>
            <a:r>
              <a:rPr lang="en-US" sz="3100" dirty="0"/>
              <a:t>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r>
              <a:rPr lang="en-US" sz="3100" dirty="0" err="1"/>
              <a:t>sistem</a:t>
            </a:r>
            <a:r>
              <a:rPr lang="en-US" sz="3100" dirty="0"/>
              <a:t> </a:t>
            </a:r>
            <a:r>
              <a:rPr lang="en-US" sz="3100" dirty="0" err="1"/>
              <a:t>održive</a:t>
            </a:r>
            <a:r>
              <a:rPr lang="en-US" sz="3100" dirty="0"/>
              <a:t> </a:t>
            </a:r>
            <a:r>
              <a:rPr lang="en-US" sz="3100" dirty="0" err="1"/>
              <a:t>poljoprivredne</a:t>
            </a:r>
            <a:r>
              <a:rPr lang="en-US" sz="3100" dirty="0"/>
              <a:t> </a:t>
            </a:r>
            <a:r>
              <a:rPr lang="en-US" sz="3100" dirty="0" err="1"/>
              <a:t>prakse</a:t>
            </a:r>
            <a:r>
              <a:rPr lang="en-US" sz="3100" dirty="0"/>
              <a:t> 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bezbedne</a:t>
            </a:r>
            <a:r>
              <a:rPr lang="en-US" sz="3100" dirty="0"/>
              <a:t> </a:t>
            </a:r>
            <a:r>
              <a:rPr lang="en-US" sz="3100" dirty="0" err="1"/>
              <a:t>primarne</a:t>
            </a:r>
            <a:r>
              <a:rPr lang="en-US" sz="3100" dirty="0"/>
              <a:t> </a:t>
            </a:r>
            <a:r>
              <a:rPr lang="en-US" sz="3100" dirty="0" err="1"/>
              <a:t>proizvodnje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38D7F4-F381-4C14-A1DE-093761E2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66" y="1682663"/>
            <a:ext cx="11565198" cy="5002164"/>
          </a:xfrm>
        </p:spPr>
        <p:txBody>
          <a:bodyPr>
            <a:normAutofit lnSpcReduction="10000"/>
          </a:bodyPr>
          <a:lstStyle/>
          <a:p>
            <a:r>
              <a:rPr lang="sr-Latn-RS" sz="2800" dirty="0"/>
              <a:t>Standard  obezbedjuje sigurnost  hrane, održivu i dobru poljoprivrednu praksu u primarnoj proizvodnji hrane </a:t>
            </a:r>
          </a:p>
          <a:p>
            <a:r>
              <a:rPr lang="sr-Latn-RS" sz="2800" dirty="0"/>
              <a:t>Pokriva sve elemente poljoprivredne proizvodnje kao što su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Upravljanje zemljištem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Upravljanje štetočinama i bolestima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Upravljanje upotrebom i kontrolom kvaliteta vode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Upravljanje  stokom i dobrobit životinja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Skladištenje i transport proizvoda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Bezbedno i higijensko upravljanje  radnim operacijama i proizvodima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Sledljivost dokumentacije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Praćenje i testiranje kvaliteta proizvoda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r-Latn-RS" sz="2000" dirty="0"/>
              <a:t>Edukacija i obuke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sr-Latn-RS" sz="2000" dirty="0"/>
          </a:p>
          <a:p>
            <a:pPr lvl="2">
              <a:buFont typeface="Wingdings" panose="05000000000000000000" pitchFamily="2" charset="2"/>
              <a:buChar char="Ø"/>
            </a:pPr>
            <a:endParaRPr lang="sr-Latn-RS" dirty="0"/>
          </a:p>
          <a:p>
            <a:pPr lvl="2">
              <a:buFont typeface="Wingdings" panose="05000000000000000000" pitchFamily="2" charset="2"/>
              <a:buChar char="Ø"/>
            </a:pPr>
            <a:endParaRPr lang="sr-Latn-RS" dirty="0"/>
          </a:p>
          <a:p>
            <a:pPr lvl="2">
              <a:buFont typeface="Wingdings" panose="05000000000000000000" pitchFamily="2" charset="2"/>
              <a:buChar char="Ø"/>
            </a:pPr>
            <a:endParaRPr lang="sr-Latn-RS" dirty="0"/>
          </a:p>
          <a:p>
            <a:pPr marL="914400" lvl="2" indent="0">
              <a:buNone/>
            </a:pPr>
            <a:endParaRPr lang="sr-Latn-R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0F73EC-77ED-4440-9DC3-515E4EF50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641" b="4301"/>
          <a:stretch/>
        </p:blipFill>
        <p:spPr>
          <a:xfrm>
            <a:off x="9022722" y="3112152"/>
            <a:ext cx="2532186" cy="18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F8FC5-9BBD-426B-894C-D1862FC9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20" y="1513236"/>
            <a:ext cx="6075539" cy="5039964"/>
          </a:xfrm>
        </p:spPr>
        <p:txBody>
          <a:bodyPr/>
          <a:lstStyle/>
          <a:p>
            <a:r>
              <a:rPr lang="sr-Latn-RS" dirty="0"/>
              <a:t>GG standar ima  vise različitih modula koji pokrivaju sve vrste poljoprivrednih aktivnosti kao  i načine  izvodjenja –pojedinačna i grupna  sertifikacija  </a:t>
            </a:r>
          </a:p>
          <a:p>
            <a:r>
              <a:rPr lang="sr-Latn-RS" dirty="0"/>
              <a:t>Implementacija ovog standarda nije obavezna za sve proizvodjače hrane, u izvozu je skoro obavezan a u Srbiji  sci veliki trgovinbski lanci ga zahtevaju </a:t>
            </a:r>
          </a:p>
          <a:p>
            <a:r>
              <a:rPr lang="en-US" dirty="0"/>
              <a:t>GG </a:t>
            </a:r>
            <a:r>
              <a:rPr lang="en-US" dirty="0" err="1"/>
              <a:t>omogućava</a:t>
            </a:r>
            <a:r>
              <a:rPr lang="en-US" dirty="0"/>
              <a:t> da se </a:t>
            </a:r>
            <a:r>
              <a:rPr lang="en-US" dirty="0" err="1"/>
              <a:t>proizvođači</a:t>
            </a:r>
            <a:r>
              <a:rPr lang="en-US" dirty="0"/>
              <a:t>, </a:t>
            </a:r>
            <a:r>
              <a:rPr lang="en-US" dirty="0" err="1"/>
              <a:t>nezavisno</a:t>
            </a:r>
            <a:r>
              <a:rPr lang="en-US" dirty="0"/>
              <a:t> od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organizovanosti</a:t>
            </a:r>
            <a:r>
              <a:rPr lang="en-US" dirty="0"/>
              <a:t> (</a:t>
            </a:r>
            <a:r>
              <a:rPr lang="en-US" dirty="0" err="1"/>
              <a:t>individualni</a:t>
            </a:r>
            <a:r>
              <a:rPr lang="en-US" dirty="0"/>
              <a:t>/</a:t>
            </a:r>
            <a:r>
              <a:rPr lang="sr-Latn-RS" dirty="0"/>
              <a:t>udruženi</a:t>
            </a:r>
            <a:r>
              <a:rPr lang="en-US" dirty="0"/>
              <a:t>),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,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sr-Latn-RS" dirty="0"/>
              <a:t>ovaj standard</a:t>
            </a:r>
          </a:p>
          <a:p>
            <a:r>
              <a:rPr lang="sr-Latn-RS" dirty="0"/>
              <a:t>GG standard je potreba  svih učesnika u lancu vrednosti: poljoprivrednih proizvodjača, trgovaca i potrošača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266F0EB-5F6E-46BA-A777-FA8F2302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47899"/>
            <a:ext cx="891222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/>
              <a:t>GlobalGAP</a:t>
            </a:r>
            <a:r>
              <a:rPr lang="en-US" sz="3100" dirty="0"/>
              <a:t> </a:t>
            </a:r>
            <a:r>
              <a:rPr lang="sr-Latn-RS" sz="3100" dirty="0"/>
              <a:t/>
            </a:r>
            <a:br>
              <a:rPr lang="sr-Latn-RS" sz="3100" dirty="0"/>
            </a:br>
            <a:r>
              <a:rPr lang="en-US" sz="3100" dirty="0"/>
              <a:t> </a:t>
            </a:r>
            <a:r>
              <a:rPr lang="en-US" sz="3100" dirty="0" err="1"/>
              <a:t>sistem</a:t>
            </a:r>
            <a:r>
              <a:rPr lang="en-US" sz="3100" dirty="0"/>
              <a:t> </a:t>
            </a:r>
            <a:r>
              <a:rPr lang="en-US" sz="3100" dirty="0" err="1"/>
              <a:t>održive</a:t>
            </a:r>
            <a:r>
              <a:rPr lang="en-US" sz="3100" dirty="0"/>
              <a:t> </a:t>
            </a:r>
            <a:r>
              <a:rPr lang="en-US" sz="3100" dirty="0" err="1"/>
              <a:t>poljoprivredne</a:t>
            </a:r>
            <a:r>
              <a:rPr lang="en-US" sz="3100" dirty="0"/>
              <a:t> </a:t>
            </a:r>
            <a:r>
              <a:rPr lang="en-US" sz="3100" dirty="0" err="1"/>
              <a:t>prakse</a:t>
            </a:r>
            <a:r>
              <a:rPr lang="en-US" sz="3100" dirty="0"/>
              <a:t> 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bezbedne</a:t>
            </a:r>
            <a:r>
              <a:rPr lang="en-US" sz="3100" dirty="0"/>
              <a:t> </a:t>
            </a:r>
            <a:r>
              <a:rPr lang="en-US" sz="3100" dirty="0" err="1"/>
              <a:t>primarne</a:t>
            </a:r>
            <a:r>
              <a:rPr lang="en-US" sz="3100" dirty="0"/>
              <a:t> </a:t>
            </a:r>
            <a:r>
              <a:rPr lang="en-US" sz="3100" dirty="0" err="1"/>
              <a:t>proizvodnje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5F7D97-596E-4533-81E9-2BAF5E31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04" y="1480159"/>
            <a:ext cx="4964675" cy="48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790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5107</TotalTime>
  <Words>1020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Wisp</vt:lpstr>
      <vt:lpstr>Postizanje standarda u primarnoj proizvodnji povrća i voća</vt:lpstr>
      <vt:lpstr>KAKO POVEĆATI IZVOZ HRANE</vt:lpstr>
      <vt:lpstr>NAJVAŽNIJI STANDARDI KVALITETA I BEZBEDNOSTI HRANE U LANCIMA VREDNOSTI</vt:lpstr>
      <vt:lpstr>NAJVAŽNIJI  STANDARDI  POSEBNOG KVALITETA HRANE U LANCIMA VREDNOSTI</vt:lpstr>
      <vt:lpstr>NAJVAŽNIJI  STANDARDI  POSEBNOG KVALITETA HRANE U LANCIMA VREDNOSTI</vt:lpstr>
      <vt:lpstr>NAJVAŽNIJI ASPEKTI STANDARDA  KVALITETA I BEZBEDNOSTI HRANE U LANCIMA VREDNOSTI</vt:lpstr>
      <vt:lpstr>NAJVAŽNIJI ASPEKTI STANDARDA  KVALITETA I BEZBEDNOSTI HRANE U LANCIMA VREDNOSTI</vt:lpstr>
      <vt:lpstr>GlobalGAP   sistem održive poljoprivredne prakse  i bezbedne primarne proizvodnje </vt:lpstr>
      <vt:lpstr>GlobalGAP   sistem održive poljoprivredne prakse  i bezbedne primarne proizvodnje</vt:lpstr>
      <vt:lpstr>GlobalGAP   sistem održive poljoprivredne prakse  i bezbedne primarne proizvodnje</vt:lpstr>
      <vt:lpstr>GlobalGAP   ključne prednosti proizvoda sa ovim standardom</vt:lpstr>
      <vt:lpstr>Sertifikacija za  standard  GlobalGAP   </vt:lpstr>
      <vt:lpstr>Sertifikacija za  standard  GlobalGAP   </vt:lpstr>
      <vt:lpstr>Osnovni koraci za primenu  GlobalGAP standarda u praksi   </vt:lpstr>
      <vt:lpstr> Glavni trendovi na tržištu i u potrošnji  proizvoda  sertifikovanih nekim od standarda kvaliteta  </vt:lpstr>
      <vt:lpstr>HVALA NA PAŽNJI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Postizanje standarda u primarnoj proizvodnji voća</dc:title>
  <dc:creator>Sasa Raskovic</dc:creator>
  <cp:lastModifiedBy>IPN_LT</cp:lastModifiedBy>
  <cp:revision>33</cp:revision>
  <dcterms:created xsi:type="dcterms:W3CDTF">2023-06-30T06:51:56Z</dcterms:created>
  <dcterms:modified xsi:type="dcterms:W3CDTF">2023-07-19T08:54:32Z</dcterms:modified>
</cp:coreProperties>
</file>