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69E39-9CA9-07F7-7930-D88326528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DC64DC-1907-F109-9A67-ECD8C27BB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5E05C-C816-A053-A05B-F452C6C5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D4F87-3FD8-E3D1-35F9-B59C1E2F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B0D63-462A-5A56-CA26-1FE409DC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862A4-DCF9-6E49-7708-5C51CC1F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448611-8AA4-D74E-371A-B83E52E35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9A4B10-EACC-1829-4204-C30348A9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F1794-9EFC-88C2-95CE-D0F2F032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F500C-FF13-2D2C-9F0D-1E50441B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63F5C3-DAEB-EDE2-C229-0E082BFDC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EBB366-7C84-9EAC-0D23-C7FF57EE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496D5-AE31-E470-15ED-FA1124A5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7EBE3-25EB-0461-36F1-E013E5BA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8E5A59-A146-5693-FA2E-F4B37891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B9FD6-8AC7-2D3B-5760-079DB011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C4309-154E-7D14-294A-DD0953E6E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F0A62-B522-052F-2835-76EC4E02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63F71-B6B7-B1E2-AD65-EA47C14E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5740F-4996-B27A-5156-2A7D87DA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CC641-DB7A-C573-BF2A-2A8934EF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1C103-75AB-837C-B12C-7CE056EEE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F9C6B-29A2-583D-5191-CA9C6F3E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AB4FB-6ED8-E961-C87A-BCB78D66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334C6E-DC68-F205-B61F-901859AA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5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2A4AB-3316-6C61-F9EC-0E65706A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4C0F9-E84F-5103-B196-3A451D957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49C925-A414-5AB1-B766-0823755BD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C4548E-BEAC-FA17-2ABA-D2B6C66B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EDDBC1-5C89-BF04-5217-AD5850EC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A6DD67-FC2E-E685-E5DE-A63D2F8D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7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CE838-E580-A5FC-3B7F-95ACB0EC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AC048D-5F14-4398-75A7-89FAE550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071485-10D5-8E75-B494-CF2DADF90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EF1D22-9E51-D32B-FD73-19843F65F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18BA2E-A153-348C-BC6D-FA17BFAB1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4ACBB3-6073-F3CD-E941-9B859579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6BE85F-BDD8-03E3-EC40-23340A6C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1FC662-E77B-A0D2-BD1D-5BF80B02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AF201-306D-295B-1234-A4AE572A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C1C721-8D9A-8E2A-F4C7-9CB2749C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EB2614-F146-8815-5CEE-B2FE3855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79A343-3068-09B5-DB17-D9D1A0D7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0964EC-7AF5-D51E-473D-1DCC7374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9C2B63-0C2B-A867-7C28-A4650857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0D0FC-29E3-36E2-0609-5B48CB2F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61335-DFAD-6B4A-229D-545407F1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7A1958-520D-8980-8B95-1B9DFB8C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7AB1AA-056B-0B80-0C64-B26260BA7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81E033-8A27-BC63-11FE-9BC15B99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5EF2C1-0D13-F6C0-2D36-BF45284F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58B74-C7F1-86B8-538F-1CFBF8B6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5315D-2BF5-8684-C675-881409A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3014C7-4388-8474-32AD-56B08A289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55192A-448A-CBC2-BE05-BC7EBFF07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1BA629-7BED-E891-A22D-F09141C1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FF45EF-1534-00AB-E792-A36316C4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A15B4-B46D-CDAD-D108-EB947E63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E617ED-4323-97E9-DE52-84FE968A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F8AA1-1078-1CBF-99B0-76D4D8CB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D610E9-2353-FA7E-08E9-4D96B85EE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21EC-F0F8-4A1C-BDD9-E2FB1F59FEE5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063A21-FAF4-801F-E3AC-FFC9D8E4D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BC51EF-7ADD-D018-D00A-29E2C9B74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597A-657C-4143-A1D9-EF0403CD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GAyy1zts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itnet.com/" TargetMode="External"/><Relationship Id="rId2" Type="http://schemas.openxmlformats.org/officeDocument/2006/relationships/hyperlink" Target="http://www.freshplaz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ap.org/" TargetMode="External"/><Relationship Id="rId2" Type="http://schemas.openxmlformats.org/officeDocument/2006/relationships/hyperlink" Target="https://www.tradema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cad=rja&amp;uact=8&amp;ved=2ahUKEwi9xLrSz_X3AhW5R_EDHYiZCNAQFnoECAwQAQ&amp;url=https://kompanija.lidl.rs/content/download/22362/file/Izjava%20o%20namerama%20%20-%20%20odr%C5%BEiva%20nabavka%20vo%C4%87a%20i%20povr%C4%87a.pdf&amp;usg=AOvVaw3fWu37YMReUAOahpD0mnX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fileadmin/DAM/trade/agr/standard/standard/fresh/FFV-Std/English/35_Strawberries.pdf" TargetMode="External"/><Relationship Id="rId2" Type="http://schemas.openxmlformats.org/officeDocument/2006/relationships/hyperlink" Target="http://www.unece.org/leginstr/agr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ecd-ilibrary.org/agriculture-and-food/international-standards-for-fruit-and-vegetables_19935668" TargetMode="External"/><Relationship Id="rId4" Type="http://schemas.openxmlformats.org/officeDocument/2006/relationships/hyperlink" Target="https://unece.org/sites/default/files/2020-12/28_SweetPepper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78754-A0DF-D3AC-F537-DE3359B2E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Marketing </a:t>
            </a:r>
            <a:r>
              <a:rPr lang="sr-Latn-CS" sz="4400" dirty="0"/>
              <a:t>i</a:t>
            </a:r>
            <a:r>
              <a:rPr lang="en-US" sz="4400" dirty="0"/>
              <a:t> </a:t>
            </a:r>
            <a:r>
              <a:rPr lang="en-US" sz="4400" dirty="0" err="1"/>
              <a:t>izvoz</a:t>
            </a:r>
            <a:r>
              <a:rPr lang="en-US" sz="4400" dirty="0"/>
              <a:t> </a:t>
            </a:r>
            <a:r>
              <a:rPr lang="sr-Latn-CS" sz="4400"/>
              <a:t>u </a:t>
            </a:r>
            <a:r>
              <a:rPr lang="sr-Latn-CS" sz="4400" smtClean="0"/>
              <a:t>povrtarstvu i voćarstvu </a:t>
            </a:r>
            <a:r>
              <a:rPr lang="sr-Latn-RS" sz="4400" dirty="0"/>
              <a:t>sa naglaskom na standarde proizvodnje i modele udruživanja.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E164C4-911F-7987-F9A0-842193C17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5840"/>
            <a:ext cx="9144000" cy="441960"/>
          </a:xfrm>
        </p:spPr>
        <p:txBody>
          <a:bodyPr/>
          <a:lstStyle/>
          <a:p>
            <a:r>
              <a:rPr lang="sr-Latn-RS" dirty="0"/>
              <a:t>Zlatko Jovanović, MBA </a:t>
            </a:r>
            <a:r>
              <a:rPr lang="sr-Latn-RS" dirty="0" err="1"/>
              <a:t>Agr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685A2-AF84-BEDC-A307-AF994B22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Standardi bezbednosti hrane – </a:t>
            </a:r>
            <a:r>
              <a:rPr lang="en-US" dirty="0"/>
              <a:t>u </a:t>
            </a:r>
            <a:r>
              <a:rPr lang="sr-Latn-RS" dirty="0" err="1"/>
              <a:t>proizvodnj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BC061-DF3D-82A3-DDBA-84B7B2A3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GAP najrasprostranjeniji i najprihvaćeniji standard za voće, povrće itd. – najčešće za sveže voće i povrće.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Postoji pojedinačna i grupna Global GAP sertifikacija.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Koristan video kao uvod o standardu: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https://www.youtube.com/watch?v=eCGAyy1ztsA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2287E-A03E-D1AC-7A61-D2448CE4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Standardi bezbednosti hrane, proizvodnje</a:t>
            </a:r>
            <a:r>
              <a:rPr lang="en-US" dirty="0"/>
              <a:t>/</a:t>
            </a:r>
            <a:r>
              <a:rPr lang="en-US" dirty="0" err="1"/>
              <a:t>prerade</a:t>
            </a:r>
            <a:r>
              <a:rPr lang="sr-Latn-RS" dirty="0"/>
              <a:t>, radne snage…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77316-4A6F-5A22-A28C-998EB4C9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HACCP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osnovni standard bezbednosti hrane u prehrambenoj industriji, zasniva se na analizi i kontroli potencijalnih bioloških/mikrobioloških, hemijskih i fizičkih opasnosti kojima su izložene sirovine, mogućih opasnosti pri rukovanju, proizvodnji, distribuciji i konzumiranju krajnjeg proizvoda. Prilagođen je svim vrstama prehrambenih proizvoda i svim vrstama proizvodnje i rukovanja hranom…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 22000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međunarodni standard koji postavlja zahteve pred firmu u pogledu Sistema upravljanja bezbednošću hrane, važi za firme koje deluju u industriji prehrambenog lanca, kako bi pokazale sposobnost da kontrolišu opasnosti i osiguraju bezbednost hrane. Čest kod naših prerađivača hrane, hladnjača.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FSSC 22000 -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međunarodno je prihvaćena šema sertifikacije zasnovana na kombinaciji dodatnih preduslova specifičnih za sektor PRP, ISO 22000 i dodatnih zahteva specifičnih za FSSC. Čest kod naših prerađivača hrane, hladnjača.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0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DAF54-9987-CAF1-81FA-3BED7813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Standardi bezbednosti hrane, proizvodnje, radne snage…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083BB8-F7E7-84F5-8E9D-66E589CC7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BRC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standard razvijen od strane vodećeg udruženja trgovaca u Velikoj Britaniji (</a:t>
            </a: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British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Consortium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bitan za izvoz u Ujedinjeno Kraljevstvo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GRASP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predstavlja nadogradnju standarda GlobalGap i bavi se socijalnom praksom i tretmanom radnika na poljoprivrednim gazdinstvima.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Češći kod svežeg voća, povrća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SEDEX SMETA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takođe etički, socijalni standard, metodologija koju je ustanovila organizacija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Sede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x. Češći kod prerađivača, </a:t>
            </a:r>
            <a:r>
              <a:rPr kumimoji="0" lang="sr-Latn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hladnjačara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6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7CD86-93E6-FEDD-21FF-A71899B1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Posebni zahtevi tržišta - </a:t>
            </a:r>
            <a:r>
              <a:rPr lang="sr-Latn-CS" dirty="0" err="1"/>
              <a:t>Kosher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79E93-8E0C-8D2D-D7E0-E6567954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9080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abin jevrejske zajednice u Srbiji, prima aplikacije zainteresovanih proizvođača i predstavlja administrativni i kontrolni organ, početnu instancu u procesu dobijanja sertifikata. 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Rabin jevrejske zajednice u Srbiji potpisuje sertifikat, ali samu odluku o odobrenju košer sertifikata donosi Europian Central Koshrut (ECK).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4" descr="http://images.shulcloud.com/230/uploads/Daf_HaKashrus/Kosher-symbol-list.gif">
            <a:extLst>
              <a:ext uri="{FF2B5EF4-FFF2-40B4-BE49-F238E27FC236}">
                <a16:creationId xmlns:a16="http://schemas.microsoft.com/office/drawing/2014/main" xmlns="" id="{E5488985-6616-5A00-6F68-8F06D543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658" y="1690688"/>
            <a:ext cx="4272970" cy="4505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3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0F62C-4635-8309-8A11-0F53FC60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Posebni zahtevi tržišta - Halal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238050-4BA5-84DA-AE92-34939223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440"/>
            <a:ext cx="5847080" cy="525272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RS" sz="2800" b="0" dirty="0">
                <a:solidFill>
                  <a:prstClr val="black"/>
                </a:solidFill>
                <a:latin typeface="Calibri"/>
              </a:rPr>
              <a:t>J</a:t>
            </a:r>
            <a:r>
              <a:rPr lang="sr-Latn-CS" sz="2800" b="0" dirty="0" err="1">
                <a:solidFill>
                  <a:prstClr val="black"/>
                </a:solidFill>
                <a:latin typeface="Calibri"/>
              </a:rPr>
              <a:t>edno</a:t>
            </a:r>
            <a:r>
              <a:rPr lang="sr-Latn-CS" sz="2800" b="0" dirty="0">
                <a:solidFill>
                  <a:prstClr val="black"/>
                </a:solidFill>
                <a:latin typeface="Calibri"/>
              </a:rPr>
              <a:t> od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najbrže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rastuć</a:t>
            </a:r>
            <a:r>
              <a:rPr lang="sr-Latn-CS" sz="2800" b="0" dirty="0">
                <a:solidFill>
                  <a:prstClr val="black"/>
                </a:solidFill>
                <a:latin typeface="Calibri"/>
              </a:rPr>
              <a:t>ih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tržišt</a:t>
            </a:r>
            <a:r>
              <a:rPr lang="sr-Latn-CS" sz="2800" b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na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svetu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kako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po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broju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potrošača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tako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po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prometu</a:t>
            </a:r>
            <a:endParaRPr lang="sr-Latn-CS" sz="2800" b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RS" sz="2800" b="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otrebno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ispuniti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osnovne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zahteve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koje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ovo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tržište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postavlja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odnosno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uskladiti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svoje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proizvode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sa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standardom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 HALAL </a:t>
            </a:r>
            <a:r>
              <a:rPr lang="en-US" sz="2800" b="0" dirty="0" err="1">
                <a:solidFill>
                  <a:prstClr val="black"/>
                </a:solidFill>
                <a:latin typeface="Calibri"/>
              </a:rPr>
              <a:t>kvaliteta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Halal standard proističe iz šerijatskog zakona i firma koja je zainteresovana za uvođenje ovog standarda mora aplicirati u Halal Agenciji Islamske zajednice Srbije.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 prilikom zainteresovana firma daje izjavu da su joj poznati svi zakoni koji se odnose na Halal standard, kao i sve zabrane koje proističu iz njega.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Kada se ispune svi neophodni uslovi, kompaniji se izdaje Halal sertifikat koji se povremeno mora obnavljati.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abc.net.au/radionational/image/5844140-16x9-700x394.jpg">
            <a:extLst>
              <a:ext uri="{FF2B5EF4-FFF2-40B4-BE49-F238E27FC236}">
                <a16:creationId xmlns:a16="http://schemas.microsoft.com/office/drawing/2014/main" xmlns="" id="{A63EF4C6-6841-609F-0546-BEC997FE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505" y="1825625"/>
            <a:ext cx="4716722" cy="228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66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15010-083D-2E12-EB4F-F2023E44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Tržište organske hrane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0D0366-E43F-A26F-BA07-3FC45665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ziendagricolalatorricella.com/wp-content/uploads/2012/05/Organic-certification.gif">
            <a:extLst>
              <a:ext uri="{FF2B5EF4-FFF2-40B4-BE49-F238E27FC236}">
                <a16:creationId xmlns:a16="http://schemas.microsoft.com/office/drawing/2014/main" xmlns="" id="{2916CAAD-E8F1-0BA1-2221-59BAEBE3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05" y="1690688"/>
            <a:ext cx="5514975" cy="4705350"/>
          </a:xfrm>
          <a:prstGeom prst="rect">
            <a:avLst/>
          </a:prstGeom>
          <a:noFill/>
        </p:spPr>
      </p:pic>
      <p:pic>
        <p:nvPicPr>
          <p:cNvPr id="5" name="Picture 4" descr="http://www.serbiaorganica.info/wp-content/uploads/2012/04/oznaka-org-proizvoda.jpg">
            <a:extLst>
              <a:ext uri="{FF2B5EF4-FFF2-40B4-BE49-F238E27FC236}">
                <a16:creationId xmlns:a16="http://schemas.microsoft.com/office/drawing/2014/main" xmlns="" id="{EB368631-736F-C144-2B68-CF83DBFA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103" y="2036674"/>
            <a:ext cx="2726636" cy="2784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29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8D712-1E8F-DB08-41DA-0DADCAE0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Proizvodnja u sistemu integralne zaštite bilja (IPM)</a:t>
            </a:r>
            <a:br>
              <a:rPr lang="sr-Latn-CS" dirty="0"/>
            </a:br>
            <a:r>
              <a:rPr lang="sr-Latn-CS" dirty="0"/>
              <a:t>i </a:t>
            </a:r>
            <a:r>
              <a:rPr lang="sr-Latn-CS" dirty="0" err="1"/>
              <a:t>Zero</a:t>
            </a:r>
            <a:r>
              <a:rPr lang="sr-Latn-CS" dirty="0"/>
              <a:t> </a:t>
            </a:r>
            <a:r>
              <a:rPr lang="sr-Latn-CS" dirty="0" err="1"/>
              <a:t>Residue</a:t>
            </a:r>
            <a:r>
              <a:rPr lang="sr-Latn-CS" dirty="0"/>
              <a:t> koncept</a:t>
            </a:r>
            <a:endParaRPr lang="en-US" dirty="0"/>
          </a:p>
        </p:txBody>
      </p:sp>
      <p:pic>
        <p:nvPicPr>
          <p:cNvPr id="4" name="Picture 2" descr="http://ucanr.edu/blogs/UCIPMurbanpests/blogfiles/21661.png">
            <a:extLst>
              <a:ext uri="{FF2B5EF4-FFF2-40B4-BE49-F238E27FC236}">
                <a16:creationId xmlns:a16="http://schemas.microsoft.com/office/drawing/2014/main" xmlns="" id="{BFDAE761-F91A-296B-80BC-EF822720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640" y="1660007"/>
            <a:ext cx="5562600" cy="231457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27F239-6328-A6E4-B831-E44659DE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377" y="4349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75E58-1273-0C54-9C6B-CA0A71D8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Oznake geografskog porekla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54D8B-7383-DD85-5C29-19DAE3DB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28" y="2477941"/>
            <a:ext cx="57185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CD93B-462F-72B8-65B4-A7DACC33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Informacije o glavnim dešavanjima na međunarodnim tržištima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6E85D-1C7D-38F4-54F4-D8587F53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Voće i povrće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http://www.freshplaza.com/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www.Fruitnet.com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dr.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3ED4A9-F5A0-86A8-6357-0F44DC3A7F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864" y="3616740"/>
            <a:ext cx="7083281" cy="308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777487-E29D-1ADD-A857-D16EC10D6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30" y="2981374"/>
            <a:ext cx="4929619" cy="18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174DC-A1D0-B1B6-7B1D-CA4EB0C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inostranim</a:t>
            </a:r>
            <a:r>
              <a:rPr lang="en-US" dirty="0"/>
              <a:t> tr</a:t>
            </a:r>
            <a:r>
              <a:rPr lang="sr-Latn-RS" dirty="0" err="1"/>
              <a:t>žištima</a:t>
            </a:r>
            <a:r>
              <a:rPr lang="sr-Latn-RS" dirty="0"/>
              <a:t>, spoljnotrgovinskoj razmeni naše zemlje, konkurenciji, cenama…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74D2BB-537C-0BE3-5FFA-E0BAF109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https://www.trademap.org/</a:t>
            </a:r>
            <a:r>
              <a:rPr lang="sr-Latn-RS" dirty="0"/>
              <a:t> </a:t>
            </a:r>
          </a:p>
          <a:p>
            <a:r>
              <a:rPr lang="en-US" dirty="0">
                <a:hlinkClick r:id="rId3"/>
              </a:rPr>
              <a:t>Market Access Map (macmap.org)</a:t>
            </a:r>
            <a:endParaRPr lang="sr-Latn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3683D9-C4BB-B0DD-57BF-9DAD5C9A8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46" y="3208767"/>
            <a:ext cx="935310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2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92E6B-83B3-881B-9B61-141EACEA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Briga</a:t>
            </a:r>
            <a:r>
              <a:rPr lang="en-US" dirty="0"/>
              <a:t> o </a:t>
            </a:r>
            <a:r>
              <a:rPr lang="en-US" dirty="0" err="1"/>
              <a:t>prodaji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izvozu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poljoprivredne</a:t>
            </a:r>
            <a:r>
              <a:rPr lang="en-US" dirty="0"/>
              <a:t> </a:t>
            </a:r>
            <a:r>
              <a:rPr lang="en-US" dirty="0" err="1"/>
              <a:t>savetodavne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61BAC-B603-A7F5-BF08-683CD815B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prvi pogled, savetodavna služba ne bi trebalo da se bavi ovim aspektima, ali činjenice su: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Srbija ima tržišne viškove velike većine poljoprivrednih proizvoda,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se i pored tih viškova uvoze sirovine a naročito prerađeni prehrambeni </a:t>
            </a:r>
            <a:r>
              <a:rPr kumimoji="0" lang="sr-Latn-C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prehrambeni</a:t>
            </a: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proizvodi; i to naročito iz EU i CEFTA,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se CEFTA tržište sužava, a da u EU postoji izuzetno jaka konkurencija i da će uvoz iz EU zemalja i dalje rasti,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marketing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stepen standardizacije</a:t>
            </a: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naročito kod poljoprivrednika i malih firmi u Srbiji slabo razvijeni i...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u takvoj situaciji poljoprivrednici imaju probleme sa plasmanom, što uzrokuje niže cene, nizak nivo investicija, lošiju tehnologiju i niže prinose i dohotke na gazdinstvima.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4FD2C-A2A8-26DE-D1BA-46CE3F65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766218"/>
            <a:ext cx="10515600" cy="1325563"/>
          </a:xfrm>
        </p:spPr>
        <p:txBody>
          <a:bodyPr/>
          <a:lstStyle/>
          <a:p>
            <a:pPr algn="ctr"/>
            <a:r>
              <a:rPr lang="sr-Latn-RS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0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30CCC-EBC2-9724-E03B-5982564F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Savetodavna služba, sertifikacija proizvođača i marketing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A6C869-F216-0900-1DD6-1B74E5905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Savetodavna služba može imati izuzetno bitnu ulogu u: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Edukaciji proizvođača i prerađivača o potrebama i načinima </a:t>
            </a: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uvođenja standarda bezbednosti hrane i kvaliteta, kao i o marketingu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Upoznavanju sa </a:t>
            </a: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potrebama tržišta u zemlji i inostranstvu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Promociji </a:t>
            </a: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udruživanja, zajedničkog nastupa i konsolidacije ponude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75011-750F-C882-0E0A-B26C192E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prerađivača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145DE-3B7F-8169-CB63-E16294FA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Uspešni </a:t>
            </a:r>
            <a:r>
              <a:rPr kumimoji="0" lang="sr-Latn-C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proizvođači i prerađivači </a:t>
            </a: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hrane treba da imaju: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Ispunjene uslove za izvoz na pojedinim tržištima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Solidno upravljanje kvalitetom proizvoda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Količine proizvoda koje zadovoljavaju potrebe kupaca (kontinuitet snabdevanja)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Prihvatljive raspone cena proizvoda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Proizvode koji se uklapaju u “glavni tok” potražnje u pojedinim kategorijama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Spremnost da se razvijaju i rastu.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Prenošenje znanja ka manjima…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primerima uspešnih obučavati manje, upućivati ih kako da savladaju pojedine uslove.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Objašnjavati bitnost vertikalnog i horizontalnog udruživanja i zajedničkog nastupa.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Objašnjavati potrebu za standardizovanim proizvodom.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5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0AFC6-44DF-6446-4BE9-1BBB8737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67"/>
            <a:ext cx="10515600" cy="769236"/>
          </a:xfrm>
        </p:spPr>
        <p:txBody>
          <a:bodyPr/>
          <a:lstStyle/>
          <a:p>
            <a:r>
              <a:rPr lang="sr-Latn-CS" sz="4400" dirty="0"/>
              <a:t>Primarna i izvedena potražnja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1804CA-9C5A-3A9C-1309-2B5D7F0B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9" y="882503"/>
            <a:ext cx="9487963" cy="57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72B47-A271-CB7E-B470-FDCDD276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Konsolidacija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u EU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B1B7E-2573-E897-248B-45BCF222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Evropi je velika dominacija relativno malog broja lanaca supermarketa. Oni su u mogućnosti da velikim delo diktiraju uslove na tržištu.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8D29B4-76F9-EA75-9DD4-41835A7E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72" y="2109471"/>
            <a:ext cx="6925656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82D48-F7BB-9DF0-2B86-F9937799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prodajnim</a:t>
            </a:r>
            <a:r>
              <a:rPr lang="en-US" dirty="0"/>
              <a:t> </a:t>
            </a:r>
            <a:r>
              <a:rPr lang="en-US" dirty="0" err="1"/>
              <a:t>lancem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A4868-49C8-937A-F562-0F4202ED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Prodajni lanci diktiraju uslove kvaliteta i bezbednosti</a:t>
            </a: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Ne samo u izvozu već i na domaćem tržištu sve više važe nova pravila (</a:t>
            </a:r>
            <a:r>
              <a:rPr kumimoji="0" lang="sr-Latn-C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LIDL</a:t>
            </a:r>
            <a:r>
              <a:rPr kumimoji="0" lang="sr-Latn-C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MAXI</a:t>
            </a: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Većina zemalja EU, Rusija, kao i zemlje Bliskog Istoka imaju razvijene sve segmente supermarketa lanaca (od </a:t>
            </a:r>
            <a:r>
              <a:rPr kumimoji="0" lang="sr-Latn-C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diskontera</a:t>
            </a: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visokog segmenta) i po pravilu </a:t>
            </a:r>
            <a:r>
              <a:rPr kumimoji="0" lang="sr-Latn-C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svi zahtevaju standarde kvaliteta i sigurnost isporuke dogovorenih količina</a:t>
            </a: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C14C4-CBC3-9721-FAB1-E7EEA745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vodeći</a:t>
            </a:r>
            <a:r>
              <a:rPr lang="en-US" dirty="0"/>
              <a:t> </a:t>
            </a:r>
            <a:r>
              <a:rPr lang="en-US" dirty="0" err="1"/>
              <a:t>nemački</a:t>
            </a:r>
            <a:r>
              <a:rPr lang="en-US" dirty="0"/>
              <a:t> </a:t>
            </a:r>
            <a:r>
              <a:rPr lang="en-US" dirty="0" err="1"/>
              <a:t>lanci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05165-AEE4-9EE4-C484-0B1F2BDA0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605961-3A2C-1840-8EFD-BBA9BE26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2976"/>
            <a:ext cx="733412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69C00-8249-E935-8B5D-E99BD44F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kvaliteta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5FAA2-0542-5360-57EF-16F5F163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Minimalni uslovi propisani međunarodnim normama, razvrstavanje po klasama kvaliteta, zatim razvrstavanje po prezentaciji-pakovanju, kao i uslovi označavanja proizvoda.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Izvor – UNECE standardi: </a:t>
            </a: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http://www.unece.org/leginstr/agri.html</a:t>
            </a:r>
            <a:endParaRPr kumimoji="0" lang="sr-Cyrl-R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 –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jagoda</a:t>
            </a:r>
            <a:r>
              <a:rPr kumimoji="0" lang="sr-Latn-C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https://unece.org/fileadmin/DAM/trade/agr/standard/standard/fresh/FFV-Std/English/35_Strawberries.pdf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 – paprika,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slatka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https://unece.org/sites/default/files/2020-12/28_SweetPeppers.pdf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OECD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bro</a:t>
            </a:r>
            <a: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šure: </a:t>
            </a:r>
            <a: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https://www.oecd-ilibrary.org/agriculture-and-food/international-standards-for-fruit-and-vegetables_19935668</a:t>
            </a:r>
            <a: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r-Latn-C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965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Marketing i izvoz u povrtarstvu i voćarstvu sa naglaskom na standarde proizvodnje i modele udruživanja.</vt:lpstr>
      <vt:lpstr>Briga o prodaji i izvozu u okviru poljoprivredne savetodavne službe?</vt:lpstr>
      <vt:lpstr>Savetodavna služba, sertifikacija proizvođača i marketing</vt:lpstr>
      <vt:lpstr>Osobine proizvođača i prerađivača</vt:lpstr>
      <vt:lpstr>Primarna i izvedena potražnja</vt:lpstr>
      <vt:lpstr>Konsolidacija tržišta u EU i svetu</vt:lpstr>
      <vt:lpstr>Kontakt sa prodajnim lancem</vt:lpstr>
      <vt:lpstr>Primer vodeći nemački lanci</vt:lpstr>
      <vt:lpstr>Standardi kvaliteta</vt:lpstr>
      <vt:lpstr>Standardi bezbednosti hrane – u proizvodnji</vt:lpstr>
      <vt:lpstr>Standardi bezbednosti hrane, proizvodnje/prerade, radne snage…</vt:lpstr>
      <vt:lpstr>Standardi bezbednosti hrane, proizvodnje, radne snage…</vt:lpstr>
      <vt:lpstr>Posebni zahtevi tržišta - Kosher</vt:lpstr>
      <vt:lpstr>Posebni zahtevi tržišta - Halal</vt:lpstr>
      <vt:lpstr>Tržište organske hrane</vt:lpstr>
      <vt:lpstr>Proizvodnja u sistemu integralne zaštite bilja (IPM) i Zero Residue koncept</vt:lpstr>
      <vt:lpstr>Oznake geografskog porekla </vt:lpstr>
      <vt:lpstr>Informacije o glavnim dešavanjima na međunarodnim tržištima</vt:lpstr>
      <vt:lpstr>Informacije o uslovima na inostranim tržištima, spoljnotrgovinskoj razmeni naše zemlje, konkurenciji, cenama…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i izvoz u voćarstvu sa naglaskom na standarde proizvodnje i modele udruživanja.</dc:title>
  <dc:creator>Zlatko Jovanovic</dc:creator>
  <cp:lastModifiedBy>IPN_LT</cp:lastModifiedBy>
  <cp:revision>4</cp:revision>
  <dcterms:created xsi:type="dcterms:W3CDTF">2023-06-29T11:14:40Z</dcterms:created>
  <dcterms:modified xsi:type="dcterms:W3CDTF">2023-07-19T08:54:16Z</dcterms:modified>
</cp:coreProperties>
</file>